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1"/>
  </p:notesMasterIdLst>
  <p:handoutMasterIdLst>
    <p:handoutMasterId r:id="rId92"/>
  </p:handoutMasterIdLst>
  <p:sldIdLst>
    <p:sldId id="256" r:id="rId2"/>
    <p:sldId id="313" r:id="rId3"/>
    <p:sldId id="314" r:id="rId4"/>
    <p:sldId id="366" r:id="rId5"/>
    <p:sldId id="372" r:id="rId6"/>
    <p:sldId id="373" r:id="rId7"/>
    <p:sldId id="374" r:id="rId8"/>
    <p:sldId id="375" r:id="rId9"/>
    <p:sldId id="376" r:id="rId10"/>
    <p:sldId id="377" r:id="rId11"/>
    <p:sldId id="367" r:id="rId12"/>
    <p:sldId id="379" r:id="rId13"/>
    <p:sldId id="380" r:id="rId14"/>
    <p:sldId id="381" r:id="rId15"/>
    <p:sldId id="382" r:id="rId16"/>
    <p:sldId id="383" r:id="rId17"/>
    <p:sldId id="384" r:id="rId18"/>
    <p:sldId id="385" r:id="rId19"/>
    <p:sldId id="386" r:id="rId20"/>
    <p:sldId id="387" r:id="rId21"/>
    <p:sldId id="388" r:id="rId22"/>
    <p:sldId id="389" r:id="rId23"/>
    <p:sldId id="390" r:id="rId24"/>
    <p:sldId id="391" r:id="rId25"/>
    <p:sldId id="392" r:id="rId26"/>
    <p:sldId id="368" r:id="rId27"/>
    <p:sldId id="393" r:id="rId28"/>
    <p:sldId id="394" r:id="rId29"/>
    <p:sldId id="395" r:id="rId30"/>
    <p:sldId id="396" r:id="rId31"/>
    <p:sldId id="397" r:id="rId32"/>
    <p:sldId id="398" r:id="rId33"/>
    <p:sldId id="399" r:id="rId34"/>
    <p:sldId id="400" r:id="rId35"/>
    <p:sldId id="401" r:id="rId36"/>
    <p:sldId id="402" r:id="rId37"/>
    <p:sldId id="403" r:id="rId38"/>
    <p:sldId id="404" r:id="rId39"/>
    <p:sldId id="405" r:id="rId40"/>
    <p:sldId id="406" r:id="rId41"/>
    <p:sldId id="407" r:id="rId42"/>
    <p:sldId id="408" r:id="rId43"/>
    <p:sldId id="409" r:id="rId44"/>
    <p:sldId id="410" r:id="rId45"/>
    <p:sldId id="411" r:id="rId46"/>
    <p:sldId id="412" r:id="rId47"/>
    <p:sldId id="413" r:id="rId48"/>
    <p:sldId id="414" r:id="rId49"/>
    <p:sldId id="415" r:id="rId50"/>
    <p:sldId id="417" r:id="rId51"/>
    <p:sldId id="416" r:id="rId52"/>
    <p:sldId id="418" r:id="rId53"/>
    <p:sldId id="419" r:id="rId54"/>
    <p:sldId id="420" r:id="rId55"/>
    <p:sldId id="371" r:id="rId56"/>
    <p:sldId id="421" r:id="rId57"/>
    <p:sldId id="422" r:id="rId58"/>
    <p:sldId id="423" r:id="rId59"/>
    <p:sldId id="424" r:id="rId60"/>
    <p:sldId id="425" r:id="rId61"/>
    <p:sldId id="426" r:id="rId62"/>
    <p:sldId id="427" r:id="rId63"/>
    <p:sldId id="428" r:id="rId64"/>
    <p:sldId id="429" r:id="rId65"/>
    <p:sldId id="430" r:id="rId66"/>
    <p:sldId id="431" r:id="rId67"/>
    <p:sldId id="432" r:id="rId68"/>
    <p:sldId id="433" r:id="rId69"/>
    <p:sldId id="434" r:id="rId70"/>
    <p:sldId id="435" r:id="rId71"/>
    <p:sldId id="436" r:id="rId72"/>
    <p:sldId id="437" r:id="rId73"/>
    <p:sldId id="438" r:id="rId74"/>
    <p:sldId id="439" r:id="rId75"/>
    <p:sldId id="440" r:id="rId76"/>
    <p:sldId id="441" r:id="rId77"/>
    <p:sldId id="442" r:id="rId78"/>
    <p:sldId id="443" r:id="rId79"/>
    <p:sldId id="444" r:id="rId80"/>
    <p:sldId id="445" r:id="rId81"/>
    <p:sldId id="446" r:id="rId82"/>
    <p:sldId id="447" r:id="rId83"/>
    <p:sldId id="448" r:id="rId84"/>
    <p:sldId id="449" r:id="rId85"/>
    <p:sldId id="450" r:id="rId86"/>
    <p:sldId id="451" r:id="rId87"/>
    <p:sldId id="369" r:id="rId88"/>
    <p:sldId id="370" r:id="rId89"/>
    <p:sldId id="311" r:id="rId9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94533" autoAdjust="0"/>
  </p:normalViewPr>
  <p:slideViewPr>
    <p:cSldViewPr snapToGrid="0">
      <p:cViewPr varScale="1">
        <p:scale>
          <a:sx n="63" d="100"/>
          <a:sy n="63" d="100"/>
        </p:scale>
        <p:origin x="804" y="64"/>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56" d="100"/>
          <a:sy n="56" d="100"/>
        </p:scale>
        <p:origin x="2856" y="7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notesMaster" Target="notesMasters/notesMaster1.xml"/><Relationship Id="rId9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2A3D5FF-0CEC-49D8-BF8A-0B00BB65258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C5ADA447-B21B-4FBA-A3C9-575D56E9B35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76B30CB-839A-47A6-9532-260122BEAE9C}" type="datetimeFigureOut">
              <a:rPr lang="en-US" smtClean="0"/>
              <a:t>5/22/2025</a:t>
            </a:fld>
            <a:endParaRPr lang="en-US"/>
          </a:p>
        </p:txBody>
      </p:sp>
      <p:sp>
        <p:nvSpPr>
          <p:cNvPr id="4" name="Footer Placeholder 3">
            <a:extLst>
              <a:ext uri="{FF2B5EF4-FFF2-40B4-BE49-F238E27FC236}">
                <a16:creationId xmlns:a16="http://schemas.microsoft.com/office/drawing/2014/main" id="{003E0C6A-F00E-45DE-9607-30984D64025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B8D0529-25A5-4112-9369-21C35E3F785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14DF5EF-899D-4A93-BF6E-10CBE4B2D858}" type="slidenum">
              <a:rPr lang="en-US" smtClean="0"/>
              <a:t>‹#›</a:t>
            </a:fld>
            <a:endParaRPr lang="en-US"/>
          </a:p>
        </p:txBody>
      </p:sp>
    </p:spTree>
    <p:extLst>
      <p:ext uri="{BB962C8B-B14F-4D97-AF65-F5344CB8AC3E}">
        <p14:creationId xmlns:p14="http://schemas.microsoft.com/office/powerpoint/2010/main" val="148935806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E6BD8EF-833A-4756-9DE8-262172883D9B}" type="datetimeFigureOut">
              <a:rPr lang="en-US" smtClean="0"/>
              <a:t>5/22/2025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83153D4-6007-4D70-A0D5-F421EBC11E1D}" type="slidenum">
              <a:rPr lang="en-US" smtClean="0"/>
              <a:t>‹#›</a:t>
            </a:fld>
            <a:endParaRPr lang="en-US"/>
          </a:p>
        </p:txBody>
      </p:sp>
    </p:spTree>
    <p:extLst>
      <p:ext uri="{BB962C8B-B14F-4D97-AF65-F5344CB8AC3E}">
        <p14:creationId xmlns:p14="http://schemas.microsoft.com/office/powerpoint/2010/main" val="11191369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Times New Roman" panose="02020603050405020304" pitchFamily="18" charset="0"/>
        <a:ea typeface="+mn-ea"/>
        <a:cs typeface="Times New Roman" panose="02020603050405020304" pitchFamily="18" charset="0"/>
      </a:defRPr>
    </a:lvl1pPr>
    <a:lvl2pPr marL="457200" algn="l" defTabSz="914400" rtl="0" eaLnBrk="1" latinLnBrk="0" hangingPunct="1">
      <a:defRPr sz="1200" kern="1200">
        <a:solidFill>
          <a:schemeClr val="tx1"/>
        </a:solidFill>
        <a:latin typeface="Times New Roman" panose="02020603050405020304" pitchFamily="18" charset="0"/>
        <a:ea typeface="+mn-ea"/>
        <a:cs typeface="Times New Roman" panose="02020603050405020304" pitchFamily="18" charset="0"/>
      </a:defRPr>
    </a:lvl2pPr>
    <a:lvl3pPr marL="914400" algn="l" defTabSz="914400" rtl="0" eaLnBrk="1" latinLnBrk="0" hangingPunct="1">
      <a:defRPr sz="1200" kern="1200">
        <a:solidFill>
          <a:schemeClr val="tx1"/>
        </a:solidFill>
        <a:latin typeface="Times New Roman" panose="02020603050405020304" pitchFamily="18" charset="0"/>
        <a:ea typeface="+mn-ea"/>
        <a:cs typeface="Times New Roman" panose="02020603050405020304" pitchFamily="18" charset="0"/>
      </a:defRPr>
    </a:lvl3pPr>
    <a:lvl4pPr marL="1371600" algn="l" defTabSz="914400" rtl="0" eaLnBrk="1" latinLnBrk="0" hangingPunct="1">
      <a:defRPr sz="1200" kern="1200">
        <a:solidFill>
          <a:schemeClr val="tx1"/>
        </a:solidFill>
        <a:latin typeface="Times New Roman" panose="02020603050405020304" pitchFamily="18" charset="0"/>
        <a:ea typeface="+mn-ea"/>
        <a:cs typeface="Times New Roman" panose="02020603050405020304" pitchFamily="18" charset="0"/>
      </a:defRPr>
    </a:lvl4pPr>
    <a:lvl5pPr marL="1828800" algn="l" defTabSz="914400" rtl="0" eaLnBrk="1" latinLnBrk="0" hangingPunct="1">
      <a:defRPr sz="1200" kern="1200">
        <a:solidFill>
          <a:schemeClr val="tx1"/>
        </a:solidFill>
        <a:latin typeface="Times New Roman" panose="02020603050405020304" pitchFamily="18" charset="0"/>
        <a:ea typeface="+mn-ea"/>
        <a:cs typeface="Times New Roman" panose="02020603050405020304" pitchFamily="18"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83153D4-6007-4D70-A0D5-F421EBC11E1D}" type="slidenum">
              <a:rPr lang="en-US" smtClean="0"/>
              <a:t>1</a:t>
            </a:fld>
            <a:endParaRPr lang="en-US"/>
          </a:p>
        </p:txBody>
      </p:sp>
    </p:spTree>
    <p:extLst>
      <p:ext uri="{BB962C8B-B14F-4D97-AF65-F5344CB8AC3E}">
        <p14:creationId xmlns:p14="http://schemas.microsoft.com/office/powerpoint/2010/main" val="24466420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83153D4-6007-4D70-A0D5-F421EBC11E1D}" type="slidenum">
              <a:rPr lang="en-US" smtClean="0"/>
              <a:t>11</a:t>
            </a:fld>
            <a:endParaRPr lang="en-US"/>
          </a:p>
        </p:txBody>
      </p:sp>
    </p:spTree>
    <p:extLst>
      <p:ext uri="{BB962C8B-B14F-4D97-AF65-F5344CB8AC3E}">
        <p14:creationId xmlns:p14="http://schemas.microsoft.com/office/powerpoint/2010/main" val="16886593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83153D4-6007-4D70-A0D5-F421EBC11E1D}" type="slidenum">
              <a:rPr lang="en-US" smtClean="0"/>
              <a:t>87</a:t>
            </a:fld>
            <a:endParaRPr lang="en-US"/>
          </a:p>
        </p:txBody>
      </p:sp>
    </p:spTree>
    <p:extLst>
      <p:ext uri="{BB962C8B-B14F-4D97-AF65-F5344CB8AC3E}">
        <p14:creationId xmlns:p14="http://schemas.microsoft.com/office/powerpoint/2010/main" val="36407053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83153D4-6007-4D70-A0D5-F421EBC11E1D}" type="slidenum">
              <a:rPr lang="en-US" smtClean="0"/>
              <a:t>89</a:t>
            </a:fld>
            <a:endParaRPr lang="en-US"/>
          </a:p>
        </p:txBody>
      </p:sp>
    </p:spTree>
    <p:extLst>
      <p:ext uri="{BB962C8B-B14F-4D97-AF65-F5344CB8AC3E}">
        <p14:creationId xmlns:p14="http://schemas.microsoft.com/office/powerpoint/2010/main" val="39629042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normAutofit/>
          </a:bodyPr>
          <a:lstStyle>
            <a:lvl1pPr algn="ctr">
              <a:defRPr sz="5500">
                <a:latin typeface="Times New Roman" panose="02020603050405020304" pitchFamily="18" charset="0"/>
                <a:cs typeface="Times New Roman" panose="02020603050405020304" pitchFamily="18" charset="0"/>
              </a:defRPr>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atin typeface="Times New Roman" panose="02020603050405020304" pitchFamily="18" charset="0"/>
                <a:cs typeface="Times New Roman" panose="02020603050405020304" pitchFamily="18"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defRPr>
            </a:lvl1pPr>
          </a:lstStyle>
          <a:p>
            <a:r>
              <a:rPr lang="en-US" smtClean="0"/>
              <a:t>8/6/2024</a:t>
            </a:r>
            <a:endParaRPr lang="en-US"/>
          </a:p>
        </p:txBody>
      </p:sp>
      <p:sp>
        <p:nvSpPr>
          <p:cNvPr id="5" name="Footer Placeholder 4"/>
          <p:cNvSpPr>
            <a:spLocks noGrp="1"/>
          </p:cNvSpPr>
          <p:nvPr>
            <p:ph type="ftr" sz="quarter" idx="11"/>
          </p:nvPr>
        </p:nvSpPr>
        <p:spPr/>
        <p:txBody>
          <a:bodyPr/>
          <a:lstStyle>
            <a:lvl1pPr>
              <a:defRPr>
                <a:latin typeface="Times New Roman" panose="02020603050405020304" pitchFamily="18" charset="0"/>
                <a:cs typeface="Times New Roman" panose="02020603050405020304" pitchFamily="18" charset="0"/>
              </a:defRPr>
            </a:lvl1pPr>
          </a:lstStyle>
          <a:p>
            <a:r>
              <a:rPr lang="en-US" smtClean="0"/>
              <a:t>Transformer - Loc Nguyen</a:t>
            </a:r>
            <a:endParaRPr lang="en-US"/>
          </a:p>
        </p:txBody>
      </p:sp>
      <p:sp>
        <p:nvSpPr>
          <p:cNvPr id="6" name="Slide Number Placeholder 5"/>
          <p:cNvSpPr>
            <a:spLocks noGrp="1"/>
          </p:cNvSpPr>
          <p:nvPr>
            <p:ph type="sldNum" sz="quarter" idx="12"/>
          </p:nvPr>
        </p:nvSpPr>
        <p:spPr/>
        <p:txBody>
          <a:bodyPr/>
          <a:lstStyle>
            <a:lvl1pPr>
              <a:defRPr>
                <a:latin typeface="Times New Roman" panose="02020603050405020304" pitchFamily="18" charset="0"/>
                <a:cs typeface="Times New Roman" panose="02020603050405020304" pitchFamily="18" charset="0"/>
              </a:defRPr>
            </a:lvl1pPr>
          </a:lstStyle>
          <a:p>
            <a:fld id="{5DB5036F-1FF2-46C4-8D2B-59C7E3B91952}" type="slidenum">
              <a:rPr lang="en-US" smtClean="0"/>
              <a:pPr/>
              <a:t>‹#›</a:t>
            </a:fld>
            <a:endParaRPr lang="en-US"/>
          </a:p>
        </p:txBody>
      </p:sp>
    </p:spTree>
    <p:extLst>
      <p:ext uri="{BB962C8B-B14F-4D97-AF65-F5344CB8AC3E}">
        <p14:creationId xmlns:p14="http://schemas.microsoft.com/office/powerpoint/2010/main" val="41610907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Times New Roman" panose="02020603050405020304" pitchFamily="18" charset="0"/>
                <a:cs typeface="Times New Roman" panose="02020603050405020304" pitchFamily="18" charset="0"/>
              </a:defRPr>
            </a:lvl1pPr>
          </a:lstStyle>
          <a:p>
            <a:r>
              <a:rPr lang="en-US" dirty="0"/>
              <a:t>Click to edit Master title style</a:t>
            </a:r>
          </a:p>
        </p:txBody>
      </p:sp>
      <p:sp>
        <p:nvSpPr>
          <p:cNvPr id="3" name="Vertical Text Placeholder 2"/>
          <p:cNvSpPr>
            <a:spLocks noGrp="1"/>
          </p:cNvSpPr>
          <p:nvPr>
            <p:ph type="body" orient="vert" idx="1"/>
          </p:nvPr>
        </p:nvSpPr>
        <p:spPr/>
        <p:txBody>
          <a:bodyPr vert="eaVert"/>
          <a:lstStyle>
            <a:lvl1pPr>
              <a:defRPr>
                <a:latin typeface="Times New Roman" panose="02020603050405020304" pitchFamily="18" charset="0"/>
                <a:cs typeface="Times New Roman" panose="02020603050405020304" pitchFamily="18" charset="0"/>
              </a:defRPr>
            </a:lvl1pPr>
            <a:lvl2pPr>
              <a:defRPr>
                <a:latin typeface="Times New Roman" panose="02020603050405020304" pitchFamily="18" charset="0"/>
                <a:cs typeface="Times New Roman" panose="02020603050405020304" pitchFamily="18" charset="0"/>
              </a:defRPr>
            </a:lvl2pPr>
            <a:lvl3pPr>
              <a:defRPr>
                <a:latin typeface="Times New Roman" panose="02020603050405020304" pitchFamily="18" charset="0"/>
                <a:cs typeface="Times New Roman" panose="02020603050405020304" pitchFamily="18" charset="0"/>
              </a:defRPr>
            </a:lvl3pPr>
            <a:lvl4pPr>
              <a:defRPr>
                <a:latin typeface="Times New Roman" panose="02020603050405020304" pitchFamily="18" charset="0"/>
                <a:cs typeface="Times New Roman" panose="02020603050405020304" pitchFamily="18" charset="0"/>
              </a:defRPr>
            </a:lvl4pPr>
            <a:lvl5pPr>
              <a:defRPr>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defRPr>
            </a:lvl1pPr>
          </a:lstStyle>
          <a:p>
            <a:r>
              <a:rPr lang="en-US" smtClean="0"/>
              <a:t>8/6/2024</a:t>
            </a:r>
            <a:endParaRPr lang="en-US"/>
          </a:p>
        </p:txBody>
      </p:sp>
      <p:sp>
        <p:nvSpPr>
          <p:cNvPr id="5" name="Footer Placeholder 4"/>
          <p:cNvSpPr>
            <a:spLocks noGrp="1"/>
          </p:cNvSpPr>
          <p:nvPr>
            <p:ph type="ftr" sz="quarter" idx="11"/>
          </p:nvPr>
        </p:nvSpPr>
        <p:spPr/>
        <p:txBody>
          <a:bodyPr/>
          <a:lstStyle>
            <a:lvl1pPr>
              <a:defRPr>
                <a:latin typeface="Times New Roman" panose="02020603050405020304" pitchFamily="18" charset="0"/>
                <a:cs typeface="Times New Roman" panose="02020603050405020304" pitchFamily="18" charset="0"/>
              </a:defRPr>
            </a:lvl1pPr>
          </a:lstStyle>
          <a:p>
            <a:r>
              <a:rPr lang="en-US" smtClean="0"/>
              <a:t>Transformer - Loc Nguyen</a:t>
            </a:r>
            <a:endParaRPr lang="en-US"/>
          </a:p>
        </p:txBody>
      </p:sp>
      <p:sp>
        <p:nvSpPr>
          <p:cNvPr id="6" name="Slide Number Placeholder 5"/>
          <p:cNvSpPr>
            <a:spLocks noGrp="1"/>
          </p:cNvSpPr>
          <p:nvPr>
            <p:ph type="sldNum" sz="quarter" idx="12"/>
          </p:nvPr>
        </p:nvSpPr>
        <p:spPr/>
        <p:txBody>
          <a:bodyPr/>
          <a:lstStyle>
            <a:lvl1pPr>
              <a:defRPr>
                <a:latin typeface="Times New Roman" panose="02020603050405020304" pitchFamily="18" charset="0"/>
                <a:cs typeface="Times New Roman" panose="02020603050405020304" pitchFamily="18" charset="0"/>
              </a:defRPr>
            </a:lvl1pPr>
          </a:lstStyle>
          <a:p>
            <a:fld id="{5DB5036F-1FF2-46C4-8D2B-59C7E3B91952}" type="slidenum">
              <a:rPr lang="en-US" smtClean="0"/>
              <a:pPr/>
              <a:t>‹#›</a:t>
            </a:fld>
            <a:endParaRPr lang="en-US"/>
          </a:p>
        </p:txBody>
      </p:sp>
    </p:spTree>
    <p:extLst>
      <p:ext uri="{BB962C8B-B14F-4D97-AF65-F5344CB8AC3E}">
        <p14:creationId xmlns:p14="http://schemas.microsoft.com/office/powerpoint/2010/main" val="13498228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lvl1pPr>
              <a:defRPr>
                <a:latin typeface="Times New Roman" panose="02020603050405020304" pitchFamily="18" charset="0"/>
                <a:cs typeface="Times New Roman" panose="02020603050405020304" pitchFamily="18" charset="0"/>
              </a:defRPr>
            </a:lvl1pPr>
          </a:lstStyle>
          <a:p>
            <a:r>
              <a:rPr lang="en-US" dirty="0"/>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lvl1pPr>
              <a:defRPr>
                <a:latin typeface="Times New Roman" panose="02020603050405020304" pitchFamily="18" charset="0"/>
                <a:cs typeface="Times New Roman" panose="02020603050405020304" pitchFamily="18" charset="0"/>
              </a:defRPr>
            </a:lvl1pPr>
            <a:lvl2pPr>
              <a:defRPr>
                <a:latin typeface="Times New Roman" panose="02020603050405020304" pitchFamily="18" charset="0"/>
                <a:cs typeface="Times New Roman" panose="02020603050405020304" pitchFamily="18" charset="0"/>
              </a:defRPr>
            </a:lvl2pPr>
            <a:lvl3pPr>
              <a:defRPr>
                <a:latin typeface="Times New Roman" panose="02020603050405020304" pitchFamily="18" charset="0"/>
                <a:cs typeface="Times New Roman" panose="02020603050405020304" pitchFamily="18" charset="0"/>
              </a:defRPr>
            </a:lvl3pPr>
            <a:lvl4pPr>
              <a:defRPr>
                <a:latin typeface="Times New Roman" panose="02020603050405020304" pitchFamily="18" charset="0"/>
                <a:cs typeface="Times New Roman" panose="02020603050405020304" pitchFamily="18" charset="0"/>
              </a:defRPr>
            </a:lvl4pPr>
            <a:lvl5pPr>
              <a:defRPr>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defRPr>
            </a:lvl1pPr>
          </a:lstStyle>
          <a:p>
            <a:r>
              <a:rPr lang="en-US" smtClean="0"/>
              <a:t>8/6/2024</a:t>
            </a:r>
            <a:endParaRPr lang="en-US"/>
          </a:p>
        </p:txBody>
      </p:sp>
      <p:sp>
        <p:nvSpPr>
          <p:cNvPr id="5" name="Footer Placeholder 4"/>
          <p:cNvSpPr>
            <a:spLocks noGrp="1"/>
          </p:cNvSpPr>
          <p:nvPr>
            <p:ph type="ftr" sz="quarter" idx="11"/>
          </p:nvPr>
        </p:nvSpPr>
        <p:spPr/>
        <p:txBody>
          <a:bodyPr/>
          <a:lstStyle>
            <a:lvl1pPr>
              <a:defRPr>
                <a:latin typeface="Times New Roman" panose="02020603050405020304" pitchFamily="18" charset="0"/>
                <a:cs typeface="Times New Roman" panose="02020603050405020304" pitchFamily="18" charset="0"/>
              </a:defRPr>
            </a:lvl1pPr>
          </a:lstStyle>
          <a:p>
            <a:r>
              <a:rPr lang="en-US" smtClean="0"/>
              <a:t>Transformer - Loc Nguyen</a:t>
            </a:r>
            <a:endParaRPr lang="en-US"/>
          </a:p>
        </p:txBody>
      </p:sp>
      <p:sp>
        <p:nvSpPr>
          <p:cNvPr id="6" name="Slide Number Placeholder 5"/>
          <p:cNvSpPr>
            <a:spLocks noGrp="1"/>
          </p:cNvSpPr>
          <p:nvPr>
            <p:ph type="sldNum" sz="quarter" idx="12"/>
          </p:nvPr>
        </p:nvSpPr>
        <p:spPr/>
        <p:txBody>
          <a:bodyPr/>
          <a:lstStyle>
            <a:lvl1pPr>
              <a:defRPr>
                <a:latin typeface="Times New Roman" panose="02020603050405020304" pitchFamily="18" charset="0"/>
                <a:cs typeface="Times New Roman" panose="02020603050405020304" pitchFamily="18" charset="0"/>
              </a:defRPr>
            </a:lvl1pPr>
          </a:lstStyle>
          <a:p>
            <a:fld id="{5DB5036F-1FF2-46C4-8D2B-59C7E3B91952}" type="slidenum">
              <a:rPr lang="en-US" smtClean="0"/>
              <a:pPr/>
              <a:t>‹#›</a:t>
            </a:fld>
            <a:endParaRPr lang="en-US"/>
          </a:p>
        </p:txBody>
      </p:sp>
    </p:spTree>
    <p:extLst>
      <p:ext uri="{BB962C8B-B14F-4D97-AF65-F5344CB8AC3E}">
        <p14:creationId xmlns:p14="http://schemas.microsoft.com/office/powerpoint/2010/main" val="34533150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117986"/>
            <a:ext cx="10515600" cy="660486"/>
          </a:xfrm>
        </p:spPr>
        <p:txBody>
          <a:bodyPr/>
          <a:lstStyle>
            <a:lvl1pPr>
              <a:lnSpc>
                <a:spcPct val="100000"/>
              </a:lnSpc>
              <a:defRPr>
                <a:latin typeface="Times New Roman" panose="02020603050405020304" pitchFamily="18" charset="0"/>
                <a:cs typeface="Times New Roman" panose="02020603050405020304" pitchFamily="18" charset="0"/>
              </a:defRPr>
            </a:lvl1pPr>
          </a:lstStyle>
          <a:p>
            <a:r>
              <a:rPr lang="en-US" dirty="0"/>
              <a:t>Click to edit Master title style</a:t>
            </a:r>
          </a:p>
        </p:txBody>
      </p:sp>
      <p:sp>
        <p:nvSpPr>
          <p:cNvPr id="3" name="Content Placeholder 2"/>
          <p:cNvSpPr>
            <a:spLocks noGrp="1"/>
          </p:cNvSpPr>
          <p:nvPr>
            <p:ph idx="1"/>
          </p:nvPr>
        </p:nvSpPr>
        <p:spPr>
          <a:xfrm>
            <a:off x="838200" y="914399"/>
            <a:ext cx="10515600" cy="5176066"/>
          </a:xfrm>
        </p:spPr>
        <p:txBody>
          <a:bodyPr/>
          <a:lstStyle>
            <a:lvl1pPr algn="just">
              <a:lnSpc>
                <a:spcPct val="100000"/>
              </a:lnSpc>
              <a:spcBef>
                <a:spcPts val="0"/>
              </a:spcBef>
              <a:defRPr>
                <a:latin typeface="Times New Roman" panose="02020603050405020304" pitchFamily="18" charset="0"/>
                <a:cs typeface="Times New Roman" panose="02020603050405020304" pitchFamily="18" charset="0"/>
              </a:defRPr>
            </a:lvl1pPr>
            <a:lvl2pPr algn="just">
              <a:lnSpc>
                <a:spcPct val="100000"/>
              </a:lnSpc>
              <a:spcBef>
                <a:spcPts val="0"/>
              </a:spcBef>
              <a:defRPr>
                <a:latin typeface="Times New Roman" panose="02020603050405020304" pitchFamily="18" charset="0"/>
                <a:cs typeface="Times New Roman" panose="02020603050405020304" pitchFamily="18" charset="0"/>
              </a:defRPr>
            </a:lvl2pPr>
            <a:lvl3pPr algn="just">
              <a:lnSpc>
                <a:spcPct val="100000"/>
              </a:lnSpc>
              <a:spcBef>
                <a:spcPts val="0"/>
              </a:spcBef>
              <a:defRPr>
                <a:latin typeface="Times New Roman" panose="02020603050405020304" pitchFamily="18" charset="0"/>
                <a:cs typeface="Times New Roman" panose="02020603050405020304" pitchFamily="18" charset="0"/>
              </a:defRPr>
            </a:lvl3pPr>
            <a:lvl4pPr algn="just">
              <a:lnSpc>
                <a:spcPct val="100000"/>
              </a:lnSpc>
              <a:spcBef>
                <a:spcPts val="0"/>
              </a:spcBef>
              <a:defRPr>
                <a:latin typeface="Times New Roman" panose="02020603050405020304" pitchFamily="18" charset="0"/>
                <a:cs typeface="Times New Roman" panose="02020603050405020304" pitchFamily="18" charset="0"/>
              </a:defRPr>
            </a:lvl4pPr>
            <a:lvl5pPr algn="just">
              <a:lnSpc>
                <a:spcPct val="100000"/>
              </a:lnSpc>
              <a:spcBef>
                <a:spcPts val="0"/>
              </a:spcBef>
              <a:defRPr>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defRPr>
            </a:lvl1pPr>
          </a:lstStyle>
          <a:p>
            <a:r>
              <a:rPr lang="en-US" smtClean="0"/>
              <a:t>8/6/2024</a:t>
            </a:r>
            <a:endParaRPr lang="en-US"/>
          </a:p>
        </p:txBody>
      </p:sp>
      <p:sp>
        <p:nvSpPr>
          <p:cNvPr id="5" name="Footer Placeholder 4"/>
          <p:cNvSpPr>
            <a:spLocks noGrp="1"/>
          </p:cNvSpPr>
          <p:nvPr>
            <p:ph type="ftr" sz="quarter" idx="11"/>
          </p:nvPr>
        </p:nvSpPr>
        <p:spPr/>
        <p:txBody>
          <a:bodyPr/>
          <a:lstStyle>
            <a:lvl1pPr>
              <a:defRPr>
                <a:latin typeface="Times New Roman" panose="02020603050405020304" pitchFamily="18" charset="0"/>
                <a:cs typeface="Times New Roman" panose="02020603050405020304" pitchFamily="18" charset="0"/>
              </a:defRPr>
            </a:lvl1pPr>
          </a:lstStyle>
          <a:p>
            <a:r>
              <a:rPr lang="en-US" smtClean="0"/>
              <a:t>Transformer - Loc Nguyen</a:t>
            </a:r>
            <a:endParaRPr lang="en-US"/>
          </a:p>
        </p:txBody>
      </p:sp>
      <p:sp>
        <p:nvSpPr>
          <p:cNvPr id="6" name="Slide Number Placeholder 5"/>
          <p:cNvSpPr>
            <a:spLocks noGrp="1"/>
          </p:cNvSpPr>
          <p:nvPr>
            <p:ph type="sldNum" sz="quarter" idx="12"/>
          </p:nvPr>
        </p:nvSpPr>
        <p:spPr/>
        <p:txBody>
          <a:bodyPr/>
          <a:lstStyle>
            <a:lvl1pPr>
              <a:defRPr>
                <a:latin typeface="Times New Roman" panose="02020603050405020304" pitchFamily="18" charset="0"/>
                <a:cs typeface="Times New Roman" panose="02020603050405020304" pitchFamily="18" charset="0"/>
              </a:defRPr>
            </a:lvl1pPr>
          </a:lstStyle>
          <a:p>
            <a:fld id="{5DB5036F-1FF2-46C4-8D2B-59C7E3B91952}" type="slidenum">
              <a:rPr lang="en-US" smtClean="0"/>
              <a:pPr/>
              <a:t>‹#›</a:t>
            </a:fld>
            <a:endParaRPr lang="en-US"/>
          </a:p>
        </p:txBody>
      </p:sp>
    </p:spTree>
    <p:extLst>
      <p:ext uri="{BB962C8B-B14F-4D97-AF65-F5344CB8AC3E}">
        <p14:creationId xmlns:p14="http://schemas.microsoft.com/office/powerpoint/2010/main" val="28724478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atin typeface="Times New Roman" panose="02020603050405020304" pitchFamily="18" charset="0"/>
                <a:cs typeface="Times New Roman" panose="02020603050405020304" pitchFamily="18" charset="0"/>
              </a:defRPr>
            </a:lvl1pPr>
          </a:lstStyle>
          <a:p>
            <a:r>
              <a:rPr lang="en-US" dirty="0"/>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latin typeface="Times New Roman" panose="02020603050405020304" pitchFamily="18" charset="0"/>
                <a:cs typeface="Times New Roman" panose="02020603050405020304" pitchFamily="18"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defRPr>
            </a:lvl1pPr>
          </a:lstStyle>
          <a:p>
            <a:r>
              <a:rPr lang="en-US" smtClean="0"/>
              <a:t>8/6/2024</a:t>
            </a:r>
            <a:endParaRPr lang="en-US"/>
          </a:p>
        </p:txBody>
      </p:sp>
      <p:sp>
        <p:nvSpPr>
          <p:cNvPr id="5" name="Footer Placeholder 4"/>
          <p:cNvSpPr>
            <a:spLocks noGrp="1"/>
          </p:cNvSpPr>
          <p:nvPr>
            <p:ph type="ftr" sz="quarter" idx="11"/>
          </p:nvPr>
        </p:nvSpPr>
        <p:spPr/>
        <p:txBody>
          <a:bodyPr/>
          <a:lstStyle>
            <a:lvl1pPr>
              <a:defRPr>
                <a:latin typeface="Times New Roman" panose="02020603050405020304" pitchFamily="18" charset="0"/>
                <a:cs typeface="Times New Roman" panose="02020603050405020304" pitchFamily="18" charset="0"/>
              </a:defRPr>
            </a:lvl1pPr>
          </a:lstStyle>
          <a:p>
            <a:r>
              <a:rPr lang="en-US" smtClean="0"/>
              <a:t>Transformer - Loc Nguyen</a:t>
            </a:r>
            <a:endParaRPr lang="en-US"/>
          </a:p>
        </p:txBody>
      </p:sp>
      <p:sp>
        <p:nvSpPr>
          <p:cNvPr id="6" name="Slide Number Placeholder 5"/>
          <p:cNvSpPr>
            <a:spLocks noGrp="1"/>
          </p:cNvSpPr>
          <p:nvPr>
            <p:ph type="sldNum" sz="quarter" idx="12"/>
          </p:nvPr>
        </p:nvSpPr>
        <p:spPr/>
        <p:txBody>
          <a:bodyPr/>
          <a:lstStyle>
            <a:lvl1pPr>
              <a:defRPr>
                <a:latin typeface="Times New Roman" panose="02020603050405020304" pitchFamily="18" charset="0"/>
                <a:cs typeface="Times New Roman" panose="02020603050405020304" pitchFamily="18" charset="0"/>
              </a:defRPr>
            </a:lvl1pPr>
          </a:lstStyle>
          <a:p>
            <a:fld id="{5DB5036F-1FF2-46C4-8D2B-59C7E3B91952}" type="slidenum">
              <a:rPr lang="en-US" smtClean="0"/>
              <a:pPr/>
              <a:t>‹#›</a:t>
            </a:fld>
            <a:endParaRPr lang="en-US"/>
          </a:p>
        </p:txBody>
      </p:sp>
    </p:spTree>
    <p:extLst>
      <p:ext uri="{BB962C8B-B14F-4D97-AF65-F5344CB8AC3E}">
        <p14:creationId xmlns:p14="http://schemas.microsoft.com/office/powerpoint/2010/main" val="20083479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Times New Roman" panose="02020603050405020304" pitchFamily="18" charset="0"/>
                <a:cs typeface="Times New Roman" panose="02020603050405020304" pitchFamily="18" charset="0"/>
              </a:defRPr>
            </a:lvl1pPr>
          </a:lstStyle>
          <a:p>
            <a:r>
              <a:rPr lang="en-US" dirty="0"/>
              <a:t>Click to edit Master title style</a:t>
            </a:r>
          </a:p>
        </p:txBody>
      </p:sp>
      <p:sp>
        <p:nvSpPr>
          <p:cNvPr id="3" name="Content Placeholder 2"/>
          <p:cNvSpPr>
            <a:spLocks noGrp="1"/>
          </p:cNvSpPr>
          <p:nvPr>
            <p:ph sz="half" idx="1"/>
          </p:nvPr>
        </p:nvSpPr>
        <p:spPr>
          <a:xfrm>
            <a:off x="838200" y="1825625"/>
            <a:ext cx="5181600" cy="4351338"/>
          </a:xfrm>
        </p:spPr>
        <p:txBody>
          <a:bodyPr/>
          <a:lstStyle>
            <a:lvl1pPr>
              <a:defRPr>
                <a:latin typeface="Times New Roman" panose="02020603050405020304" pitchFamily="18" charset="0"/>
                <a:cs typeface="Times New Roman" panose="02020603050405020304" pitchFamily="18" charset="0"/>
              </a:defRPr>
            </a:lvl1pPr>
            <a:lvl2pPr>
              <a:defRPr>
                <a:latin typeface="Times New Roman" panose="02020603050405020304" pitchFamily="18" charset="0"/>
                <a:cs typeface="Times New Roman" panose="02020603050405020304" pitchFamily="18" charset="0"/>
              </a:defRPr>
            </a:lvl2pPr>
            <a:lvl3pPr>
              <a:defRPr>
                <a:latin typeface="Times New Roman" panose="02020603050405020304" pitchFamily="18" charset="0"/>
                <a:cs typeface="Times New Roman" panose="02020603050405020304" pitchFamily="18" charset="0"/>
              </a:defRPr>
            </a:lvl3pPr>
            <a:lvl4pPr>
              <a:defRPr>
                <a:latin typeface="Times New Roman" panose="02020603050405020304" pitchFamily="18" charset="0"/>
                <a:cs typeface="Times New Roman" panose="02020603050405020304" pitchFamily="18" charset="0"/>
              </a:defRPr>
            </a:lvl4pPr>
            <a:lvl5pPr>
              <a:defRPr>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72200" y="1825625"/>
            <a:ext cx="5181600" cy="4351338"/>
          </a:xfrm>
        </p:spPr>
        <p:txBody>
          <a:bodyPr/>
          <a:lstStyle>
            <a:lvl1pPr>
              <a:defRPr>
                <a:latin typeface="Times New Roman" panose="02020603050405020304" pitchFamily="18" charset="0"/>
                <a:cs typeface="Times New Roman" panose="02020603050405020304" pitchFamily="18" charset="0"/>
              </a:defRPr>
            </a:lvl1pPr>
            <a:lvl2pPr>
              <a:defRPr>
                <a:latin typeface="Times New Roman" panose="02020603050405020304" pitchFamily="18" charset="0"/>
                <a:cs typeface="Times New Roman" panose="02020603050405020304" pitchFamily="18" charset="0"/>
              </a:defRPr>
            </a:lvl2pPr>
            <a:lvl3pPr>
              <a:defRPr>
                <a:latin typeface="Times New Roman" panose="02020603050405020304" pitchFamily="18" charset="0"/>
                <a:cs typeface="Times New Roman" panose="02020603050405020304" pitchFamily="18" charset="0"/>
              </a:defRPr>
            </a:lvl3pPr>
            <a:lvl4pPr>
              <a:defRPr>
                <a:latin typeface="Times New Roman" panose="02020603050405020304" pitchFamily="18" charset="0"/>
                <a:cs typeface="Times New Roman" panose="02020603050405020304" pitchFamily="18" charset="0"/>
              </a:defRPr>
            </a:lvl4pPr>
            <a:lvl5pPr>
              <a:defRPr>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defRPr>
            </a:lvl1pPr>
          </a:lstStyle>
          <a:p>
            <a:r>
              <a:rPr lang="en-US" smtClean="0"/>
              <a:t>8/6/2024</a:t>
            </a:r>
            <a:endParaRPr lang="en-US"/>
          </a:p>
        </p:txBody>
      </p:sp>
      <p:sp>
        <p:nvSpPr>
          <p:cNvPr id="6" name="Footer Placeholder 5"/>
          <p:cNvSpPr>
            <a:spLocks noGrp="1"/>
          </p:cNvSpPr>
          <p:nvPr>
            <p:ph type="ftr" sz="quarter" idx="11"/>
          </p:nvPr>
        </p:nvSpPr>
        <p:spPr/>
        <p:txBody>
          <a:bodyPr/>
          <a:lstStyle>
            <a:lvl1pPr>
              <a:defRPr>
                <a:latin typeface="Times New Roman" panose="02020603050405020304" pitchFamily="18" charset="0"/>
                <a:cs typeface="Times New Roman" panose="02020603050405020304" pitchFamily="18" charset="0"/>
              </a:defRPr>
            </a:lvl1pPr>
          </a:lstStyle>
          <a:p>
            <a:r>
              <a:rPr lang="en-US" smtClean="0"/>
              <a:t>Transformer - Loc Nguyen</a:t>
            </a:r>
            <a:endParaRPr lang="en-US"/>
          </a:p>
        </p:txBody>
      </p:sp>
      <p:sp>
        <p:nvSpPr>
          <p:cNvPr id="7" name="Slide Number Placeholder 6"/>
          <p:cNvSpPr>
            <a:spLocks noGrp="1"/>
          </p:cNvSpPr>
          <p:nvPr>
            <p:ph type="sldNum" sz="quarter" idx="12"/>
          </p:nvPr>
        </p:nvSpPr>
        <p:spPr/>
        <p:txBody>
          <a:bodyPr/>
          <a:lstStyle>
            <a:lvl1pPr>
              <a:defRPr>
                <a:latin typeface="Times New Roman" panose="02020603050405020304" pitchFamily="18" charset="0"/>
                <a:cs typeface="Times New Roman" panose="02020603050405020304" pitchFamily="18" charset="0"/>
              </a:defRPr>
            </a:lvl1pPr>
          </a:lstStyle>
          <a:p>
            <a:fld id="{5DB5036F-1FF2-46C4-8D2B-59C7E3B91952}" type="slidenum">
              <a:rPr lang="en-US" smtClean="0"/>
              <a:pPr/>
              <a:t>‹#›</a:t>
            </a:fld>
            <a:endParaRPr lang="en-US"/>
          </a:p>
        </p:txBody>
      </p:sp>
    </p:spTree>
    <p:extLst>
      <p:ext uri="{BB962C8B-B14F-4D97-AF65-F5344CB8AC3E}">
        <p14:creationId xmlns:p14="http://schemas.microsoft.com/office/powerpoint/2010/main" val="1060933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lvl1pPr>
              <a:defRPr>
                <a:latin typeface="Times New Roman" panose="02020603050405020304" pitchFamily="18" charset="0"/>
                <a:cs typeface="Times New Roman" panose="02020603050405020304" pitchFamily="18" charset="0"/>
              </a:defRPr>
            </a:lvl1pPr>
          </a:lstStyle>
          <a:p>
            <a:r>
              <a:rPr lang="en-US" dirty="0"/>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839788" y="2505075"/>
            <a:ext cx="5157787" cy="3684588"/>
          </a:xfrm>
        </p:spPr>
        <p:txBody>
          <a:bodyPr/>
          <a:lstStyle>
            <a:lvl1pPr>
              <a:defRPr>
                <a:latin typeface="Times New Roman" panose="02020603050405020304" pitchFamily="18" charset="0"/>
                <a:cs typeface="Times New Roman" panose="02020603050405020304" pitchFamily="18" charset="0"/>
              </a:defRPr>
            </a:lvl1pPr>
            <a:lvl2pPr>
              <a:defRPr>
                <a:latin typeface="Times New Roman" panose="02020603050405020304" pitchFamily="18" charset="0"/>
                <a:cs typeface="Times New Roman" panose="02020603050405020304" pitchFamily="18" charset="0"/>
              </a:defRPr>
            </a:lvl2pPr>
            <a:lvl3pPr>
              <a:defRPr>
                <a:latin typeface="Times New Roman" panose="02020603050405020304" pitchFamily="18" charset="0"/>
                <a:cs typeface="Times New Roman" panose="02020603050405020304" pitchFamily="18" charset="0"/>
              </a:defRPr>
            </a:lvl3pPr>
            <a:lvl4pPr>
              <a:defRPr>
                <a:latin typeface="Times New Roman" panose="02020603050405020304" pitchFamily="18" charset="0"/>
                <a:cs typeface="Times New Roman" panose="02020603050405020304" pitchFamily="18" charset="0"/>
              </a:defRPr>
            </a:lvl4pPr>
            <a:lvl5pPr>
              <a:defRPr>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172200" y="2505075"/>
            <a:ext cx="5183188" cy="3684588"/>
          </a:xfrm>
        </p:spPr>
        <p:txBody>
          <a:bodyPr/>
          <a:lstStyle>
            <a:lvl1pPr>
              <a:defRPr>
                <a:latin typeface="Times New Roman" panose="02020603050405020304" pitchFamily="18" charset="0"/>
                <a:cs typeface="Times New Roman" panose="02020603050405020304" pitchFamily="18" charset="0"/>
              </a:defRPr>
            </a:lvl1pPr>
            <a:lvl2pPr>
              <a:defRPr>
                <a:latin typeface="Times New Roman" panose="02020603050405020304" pitchFamily="18" charset="0"/>
                <a:cs typeface="Times New Roman" panose="02020603050405020304" pitchFamily="18" charset="0"/>
              </a:defRPr>
            </a:lvl2pPr>
            <a:lvl3pPr>
              <a:defRPr>
                <a:latin typeface="Times New Roman" panose="02020603050405020304" pitchFamily="18" charset="0"/>
                <a:cs typeface="Times New Roman" panose="02020603050405020304" pitchFamily="18" charset="0"/>
              </a:defRPr>
            </a:lvl3pPr>
            <a:lvl4pPr>
              <a:defRPr>
                <a:latin typeface="Times New Roman" panose="02020603050405020304" pitchFamily="18" charset="0"/>
                <a:cs typeface="Times New Roman" panose="02020603050405020304" pitchFamily="18" charset="0"/>
              </a:defRPr>
            </a:lvl4pPr>
            <a:lvl5pPr>
              <a:defRPr>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defRPr>
            </a:lvl1pPr>
          </a:lstStyle>
          <a:p>
            <a:r>
              <a:rPr lang="en-US" smtClean="0"/>
              <a:t>8/6/2024</a:t>
            </a:r>
            <a:endParaRPr lang="en-US"/>
          </a:p>
        </p:txBody>
      </p:sp>
      <p:sp>
        <p:nvSpPr>
          <p:cNvPr id="8" name="Footer Placeholder 7"/>
          <p:cNvSpPr>
            <a:spLocks noGrp="1"/>
          </p:cNvSpPr>
          <p:nvPr>
            <p:ph type="ftr" sz="quarter" idx="11"/>
          </p:nvPr>
        </p:nvSpPr>
        <p:spPr/>
        <p:txBody>
          <a:bodyPr/>
          <a:lstStyle>
            <a:lvl1pPr>
              <a:defRPr>
                <a:latin typeface="Times New Roman" panose="02020603050405020304" pitchFamily="18" charset="0"/>
                <a:cs typeface="Times New Roman" panose="02020603050405020304" pitchFamily="18" charset="0"/>
              </a:defRPr>
            </a:lvl1pPr>
          </a:lstStyle>
          <a:p>
            <a:r>
              <a:rPr lang="en-US" smtClean="0"/>
              <a:t>Transformer - Loc Nguyen</a:t>
            </a:r>
            <a:endParaRPr lang="en-US"/>
          </a:p>
        </p:txBody>
      </p:sp>
      <p:sp>
        <p:nvSpPr>
          <p:cNvPr id="9" name="Slide Number Placeholder 8"/>
          <p:cNvSpPr>
            <a:spLocks noGrp="1"/>
          </p:cNvSpPr>
          <p:nvPr>
            <p:ph type="sldNum" sz="quarter" idx="12"/>
          </p:nvPr>
        </p:nvSpPr>
        <p:spPr/>
        <p:txBody>
          <a:bodyPr/>
          <a:lstStyle>
            <a:lvl1pPr>
              <a:defRPr>
                <a:latin typeface="Times New Roman" panose="02020603050405020304" pitchFamily="18" charset="0"/>
                <a:cs typeface="Times New Roman" panose="02020603050405020304" pitchFamily="18" charset="0"/>
              </a:defRPr>
            </a:lvl1pPr>
          </a:lstStyle>
          <a:p>
            <a:fld id="{5DB5036F-1FF2-46C4-8D2B-59C7E3B91952}" type="slidenum">
              <a:rPr lang="en-US" smtClean="0"/>
              <a:pPr/>
              <a:t>‹#›</a:t>
            </a:fld>
            <a:endParaRPr lang="en-US"/>
          </a:p>
        </p:txBody>
      </p:sp>
    </p:spTree>
    <p:extLst>
      <p:ext uri="{BB962C8B-B14F-4D97-AF65-F5344CB8AC3E}">
        <p14:creationId xmlns:p14="http://schemas.microsoft.com/office/powerpoint/2010/main" val="18679969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Times New Roman" panose="02020603050405020304" pitchFamily="18" charset="0"/>
                <a:cs typeface="Times New Roman" panose="02020603050405020304" pitchFamily="18" charset="0"/>
              </a:defRPr>
            </a:lvl1pPr>
          </a:lstStyle>
          <a:p>
            <a:r>
              <a:rPr lang="en-US" dirty="0"/>
              <a:t>Click to edit Master title style</a:t>
            </a:r>
          </a:p>
        </p:txBody>
      </p:sp>
      <p:sp>
        <p:nvSpPr>
          <p:cNvPr id="3" name="Date Placeholder 2"/>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defRPr>
            </a:lvl1pPr>
          </a:lstStyle>
          <a:p>
            <a:r>
              <a:rPr lang="en-US" smtClean="0"/>
              <a:t>8/6/2024</a:t>
            </a:r>
            <a:endParaRPr lang="en-US"/>
          </a:p>
        </p:txBody>
      </p:sp>
      <p:sp>
        <p:nvSpPr>
          <p:cNvPr id="4" name="Footer Placeholder 3"/>
          <p:cNvSpPr>
            <a:spLocks noGrp="1"/>
          </p:cNvSpPr>
          <p:nvPr>
            <p:ph type="ftr" sz="quarter" idx="11"/>
          </p:nvPr>
        </p:nvSpPr>
        <p:spPr/>
        <p:txBody>
          <a:bodyPr/>
          <a:lstStyle>
            <a:lvl1pPr>
              <a:defRPr>
                <a:latin typeface="Times New Roman" panose="02020603050405020304" pitchFamily="18" charset="0"/>
                <a:cs typeface="Times New Roman" panose="02020603050405020304" pitchFamily="18" charset="0"/>
              </a:defRPr>
            </a:lvl1pPr>
          </a:lstStyle>
          <a:p>
            <a:r>
              <a:rPr lang="en-US" smtClean="0"/>
              <a:t>Transformer - Loc Nguyen</a:t>
            </a:r>
            <a:endParaRPr lang="en-US"/>
          </a:p>
        </p:txBody>
      </p:sp>
      <p:sp>
        <p:nvSpPr>
          <p:cNvPr id="5" name="Slide Number Placeholder 4"/>
          <p:cNvSpPr>
            <a:spLocks noGrp="1"/>
          </p:cNvSpPr>
          <p:nvPr>
            <p:ph type="sldNum" sz="quarter" idx="12"/>
          </p:nvPr>
        </p:nvSpPr>
        <p:spPr/>
        <p:txBody>
          <a:bodyPr/>
          <a:lstStyle>
            <a:lvl1pPr>
              <a:defRPr>
                <a:latin typeface="Times New Roman" panose="02020603050405020304" pitchFamily="18" charset="0"/>
                <a:cs typeface="Times New Roman" panose="02020603050405020304" pitchFamily="18" charset="0"/>
              </a:defRPr>
            </a:lvl1pPr>
          </a:lstStyle>
          <a:p>
            <a:fld id="{5DB5036F-1FF2-46C4-8D2B-59C7E3B91952}" type="slidenum">
              <a:rPr lang="en-US" smtClean="0"/>
              <a:pPr/>
              <a:t>‹#›</a:t>
            </a:fld>
            <a:endParaRPr lang="en-US"/>
          </a:p>
        </p:txBody>
      </p:sp>
    </p:spTree>
    <p:extLst>
      <p:ext uri="{BB962C8B-B14F-4D97-AF65-F5344CB8AC3E}">
        <p14:creationId xmlns:p14="http://schemas.microsoft.com/office/powerpoint/2010/main" val="6567009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defRPr>
            </a:lvl1pPr>
          </a:lstStyle>
          <a:p>
            <a:r>
              <a:rPr lang="en-US" smtClean="0"/>
              <a:t>8/6/2024</a:t>
            </a:r>
            <a:endParaRPr lang="en-US"/>
          </a:p>
        </p:txBody>
      </p:sp>
      <p:sp>
        <p:nvSpPr>
          <p:cNvPr id="3" name="Footer Placeholder 2"/>
          <p:cNvSpPr>
            <a:spLocks noGrp="1"/>
          </p:cNvSpPr>
          <p:nvPr>
            <p:ph type="ftr" sz="quarter" idx="11"/>
          </p:nvPr>
        </p:nvSpPr>
        <p:spPr/>
        <p:txBody>
          <a:bodyPr/>
          <a:lstStyle>
            <a:lvl1pPr>
              <a:defRPr>
                <a:latin typeface="Times New Roman" panose="02020603050405020304" pitchFamily="18" charset="0"/>
                <a:cs typeface="Times New Roman" panose="02020603050405020304" pitchFamily="18" charset="0"/>
              </a:defRPr>
            </a:lvl1pPr>
          </a:lstStyle>
          <a:p>
            <a:r>
              <a:rPr lang="en-US" smtClean="0"/>
              <a:t>Transformer - Loc Nguyen</a:t>
            </a:r>
            <a:endParaRPr lang="en-US"/>
          </a:p>
        </p:txBody>
      </p:sp>
      <p:sp>
        <p:nvSpPr>
          <p:cNvPr id="4" name="Slide Number Placeholder 3"/>
          <p:cNvSpPr>
            <a:spLocks noGrp="1"/>
          </p:cNvSpPr>
          <p:nvPr>
            <p:ph type="sldNum" sz="quarter" idx="12"/>
          </p:nvPr>
        </p:nvSpPr>
        <p:spPr/>
        <p:txBody>
          <a:bodyPr/>
          <a:lstStyle>
            <a:lvl1pPr>
              <a:defRPr>
                <a:latin typeface="Times New Roman" panose="02020603050405020304" pitchFamily="18" charset="0"/>
                <a:cs typeface="Times New Roman" panose="02020603050405020304" pitchFamily="18" charset="0"/>
              </a:defRPr>
            </a:lvl1pPr>
          </a:lstStyle>
          <a:p>
            <a:fld id="{5DB5036F-1FF2-46C4-8D2B-59C7E3B91952}" type="slidenum">
              <a:rPr lang="en-US" smtClean="0"/>
              <a:pPr/>
              <a:t>‹#›</a:t>
            </a:fld>
            <a:endParaRPr lang="en-US"/>
          </a:p>
        </p:txBody>
      </p:sp>
    </p:spTree>
    <p:extLst>
      <p:ext uri="{BB962C8B-B14F-4D97-AF65-F5344CB8AC3E}">
        <p14:creationId xmlns:p14="http://schemas.microsoft.com/office/powerpoint/2010/main" val="39593421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atin typeface="Times New Roman" panose="02020603050405020304" pitchFamily="18" charset="0"/>
                <a:cs typeface="Times New Roman" panose="02020603050405020304" pitchFamily="18" charset="0"/>
              </a:defRPr>
            </a:lvl1pPr>
          </a:lstStyle>
          <a:p>
            <a:r>
              <a:rPr lang="en-US" dirty="0"/>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atin typeface="Times New Roman" panose="02020603050405020304" pitchFamily="18" charset="0"/>
                <a:cs typeface="Times New Roman" panose="02020603050405020304" pitchFamily="18" charset="0"/>
              </a:defRPr>
            </a:lvl1pPr>
            <a:lvl2pPr>
              <a:defRPr sz="2800">
                <a:latin typeface="Times New Roman" panose="02020603050405020304" pitchFamily="18" charset="0"/>
                <a:cs typeface="Times New Roman" panose="02020603050405020304" pitchFamily="18" charset="0"/>
              </a:defRPr>
            </a:lvl2pPr>
            <a:lvl3pPr>
              <a:defRPr sz="2400">
                <a:latin typeface="Times New Roman" panose="02020603050405020304" pitchFamily="18" charset="0"/>
                <a:cs typeface="Times New Roman" panose="02020603050405020304" pitchFamily="18" charset="0"/>
              </a:defRPr>
            </a:lvl3pPr>
            <a:lvl4pPr>
              <a:defRPr sz="2000">
                <a:latin typeface="Times New Roman" panose="02020603050405020304" pitchFamily="18" charset="0"/>
                <a:cs typeface="Times New Roman" panose="02020603050405020304" pitchFamily="18" charset="0"/>
              </a:defRPr>
            </a:lvl4pPr>
            <a:lvl5pPr>
              <a:defRPr sz="2000">
                <a:latin typeface="Times New Roman" panose="02020603050405020304" pitchFamily="18" charset="0"/>
                <a:cs typeface="Times New Roman" panose="02020603050405020304" pitchFamily="18" charset="0"/>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atin typeface="Times New Roman" panose="02020603050405020304" pitchFamily="18" charset="0"/>
                <a:cs typeface="Times New Roman" panose="02020603050405020304" pitchFamily="18"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defRPr>
            </a:lvl1pPr>
          </a:lstStyle>
          <a:p>
            <a:r>
              <a:rPr lang="en-US" smtClean="0"/>
              <a:t>8/6/2024</a:t>
            </a:r>
            <a:endParaRPr lang="en-US"/>
          </a:p>
        </p:txBody>
      </p:sp>
      <p:sp>
        <p:nvSpPr>
          <p:cNvPr id="6" name="Footer Placeholder 5"/>
          <p:cNvSpPr>
            <a:spLocks noGrp="1"/>
          </p:cNvSpPr>
          <p:nvPr>
            <p:ph type="ftr" sz="quarter" idx="11"/>
          </p:nvPr>
        </p:nvSpPr>
        <p:spPr/>
        <p:txBody>
          <a:bodyPr/>
          <a:lstStyle>
            <a:lvl1pPr>
              <a:defRPr>
                <a:latin typeface="Times New Roman" panose="02020603050405020304" pitchFamily="18" charset="0"/>
                <a:cs typeface="Times New Roman" panose="02020603050405020304" pitchFamily="18" charset="0"/>
              </a:defRPr>
            </a:lvl1pPr>
          </a:lstStyle>
          <a:p>
            <a:r>
              <a:rPr lang="en-US" smtClean="0"/>
              <a:t>Transformer - Loc Nguyen</a:t>
            </a:r>
            <a:endParaRPr lang="en-US"/>
          </a:p>
        </p:txBody>
      </p:sp>
      <p:sp>
        <p:nvSpPr>
          <p:cNvPr id="7" name="Slide Number Placeholder 6"/>
          <p:cNvSpPr>
            <a:spLocks noGrp="1"/>
          </p:cNvSpPr>
          <p:nvPr>
            <p:ph type="sldNum" sz="quarter" idx="12"/>
          </p:nvPr>
        </p:nvSpPr>
        <p:spPr/>
        <p:txBody>
          <a:bodyPr/>
          <a:lstStyle>
            <a:lvl1pPr>
              <a:defRPr>
                <a:latin typeface="Times New Roman" panose="02020603050405020304" pitchFamily="18" charset="0"/>
                <a:cs typeface="Times New Roman" panose="02020603050405020304" pitchFamily="18" charset="0"/>
              </a:defRPr>
            </a:lvl1pPr>
          </a:lstStyle>
          <a:p>
            <a:fld id="{5DB5036F-1FF2-46C4-8D2B-59C7E3B91952}" type="slidenum">
              <a:rPr lang="en-US" smtClean="0"/>
              <a:pPr/>
              <a:t>‹#›</a:t>
            </a:fld>
            <a:endParaRPr lang="en-US"/>
          </a:p>
        </p:txBody>
      </p:sp>
    </p:spTree>
    <p:extLst>
      <p:ext uri="{BB962C8B-B14F-4D97-AF65-F5344CB8AC3E}">
        <p14:creationId xmlns:p14="http://schemas.microsoft.com/office/powerpoint/2010/main" val="772492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atin typeface="Times New Roman" panose="02020603050405020304" pitchFamily="18" charset="0"/>
                <a:cs typeface="Times New Roman" panose="02020603050405020304" pitchFamily="18" charset="0"/>
              </a:defRPr>
            </a:lvl1pPr>
          </a:lstStyle>
          <a:p>
            <a:r>
              <a:rPr lang="en-US" dirty="0"/>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atin typeface="Times New Roman" panose="02020603050405020304" pitchFamily="18" charset="0"/>
                <a:cs typeface="Times New Roman" panose="02020603050405020304" pitchFamily="18"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atin typeface="Times New Roman" panose="02020603050405020304" pitchFamily="18" charset="0"/>
                <a:cs typeface="Times New Roman" panose="02020603050405020304" pitchFamily="18"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defRPr>
            </a:lvl1pPr>
          </a:lstStyle>
          <a:p>
            <a:r>
              <a:rPr lang="en-US" smtClean="0"/>
              <a:t>8/6/2024</a:t>
            </a:r>
            <a:endParaRPr lang="en-US"/>
          </a:p>
        </p:txBody>
      </p:sp>
      <p:sp>
        <p:nvSpPr>
          <p:cNvPr id="6" name="Footer Placeholder 5"/>
          <p:cNvSpPr>
            <a:spLocks noGrp="1"/>
          </p:cNvSpPr>
          <p:nvPr>
            <p:ph type="ftr" sz="quarter" idx="11"/>
          </p:nvPr>
        </p:nvSpPr>
        <p:spPr/>
        <p:txBody>
          <a:bodyPr/>
          <a:lstStyle>
            <a:lvl1pPr>
              <a:defRPr>
                <a:latin typeface="Times New Roman" panose="02020603050405020304" pitchFamily="18" charset="0"/>
                <a:cs typeface="Times New Roman" panose="02020603050405020304" pitchFamily="18" charset="0"/>
              </a:defRPr>
            </a:lvl1pPr>
          </a:lstStyle>
          <a:p>
            <a:r>
              <a:rPr lang="en-US" smtClean="0"/>
              <a:t>Transformer - Loc Nguyen</a:t>
            </a:r>
            <a:endParaRPr lang="en-US"/>
          </a:p>
        </p:txBody>
      </p:sp>
      <p:sp>
        <p:nvSpPr>
          <p:cNvPr id="7" name="Slide Number Placeholder 6"/>
          <p:cNvSpPr>
            <a:spLocks noGrp="1"/>
          </p:cNvSpPr>
          <p:nvPr>
            <p:ph type="sldNum" sz="quarter" idx="12"/>
          </p:nvPr>
        </p:nvSpPr>
        <p:spPr/>
        <p:txBody>
          <a:bodyPr/>
          <a:lstStyle>
            <a:lvl1pPr>
              <a:defRPr>
                <a:latin typeface="Times New Roman" panose="02020603050405020304" pitchFamily="18" charset="0"/>
                <a:cs typeface="Times New Roman" panose="02020603050405020304" pitchFamily="18" charset="0"/>
              </a:defRPr>
            </a:lvl1pPr>
          </a:lstStyle>
          <a:p>
            <a:fld id="{5DB5036F-1FF2-46C4-8D2B-59C7E3B91952}" type="slidenum">
              <a:rPr lang="en-US" smtClean="0"/>
              <a:pPr/>
              <a:t>‹#›</a:t>
            </a:fld>
            <a:endParaRPr lang="en-US"/>
          </a:p>
        </p:txBody>
      </p:sp>
    </p:spTree>
    <p:extLst>
      <p:ext uri="{BB962C8B-B14F-4D97-AF65-F5344CB8AC3E}">
        <p14:creationId xmlns:p14="http://schemas.microsoft.com/office/powerpoint/2010/main" val="6003673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216842"/>
            <a:ext cx="10515600" cy="660486"/>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223319"/>
            <a:ext cx="10515600" cy="4953644"/>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Times New Roman" panose="02020603050405020304" pitchFamily="18" charset="0"/>
                <a:cs typeface="Times New Roman" panose="02020603050405020304" pitchFamily="18" charset="0"/>
              </a:defRPr>
            </a:lvl1pPr>
          </a:lstStyle>
          <a:p>
            <a:r>
              <a:rPr lang="en-US" smtClean="0"/>
              <a:t>8/6/2024</a:t>
            </a:r>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Times New Roman" panose="02020603050405020304" pitchFamily="18" charset="0"/>
                <a:cs typeface="Times New Roman" panose="02020603050405020304" pitchFamily="18" charset="0"/>
              </a:defRPr>
            </a:lvl1pPr>
          </a:lstStyle>
          <a:p>
            <a:r>
              <a:rPr lang="en-US" smtClean="0"/>
              <a:t>Transformer - Loc Nguyen</a:t>
            </a:r>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Times New Roman" panose="02020603050405020304" pitchFamily="18" charset="0"/>
                <a:cs typeface="Times New Roman" panose="02020603050405020304" pitchFamily="18" charset="0"/>
              </a:defRPr>
            </a:lvl1pPr>
          </a:lstStyle>
          <a:p>
            <a:fld id="{5DB5036F-1FF2-46C4-8D2B-59C7E3B91952}" type="slidenum">
              <a:rPr lang="en-US" smtClean="0"/>
              <a:pPr/>
              <a:t>‹#›</a:t>
            </a:fld>
            <a:endParaRPr lang="en-US"/>
          </a:p>
        </p:txBody>
      </p:sp>
    </p:spTree>
    <p:extLst>
      <p:ext uri="{BB962C8B-B14F-4D97-AF65-F5344CB8AC3E}">
        <p14:creationId xmlns:p14="http://schemas.microsoft.com/office/powerpoint/2010/main" val="4878035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90000"/>
        </a:lnSpc>
        <a:spcBef>
          <a:spcPct val="0"/>
        </a:spcBef>
        <a:buNone/>
        <a:defRPr sz="3500" kern="1200">
          <a:solidFill>
            <a:schemeClr val="tx1"/>
          </a:solidFill>
          <a:latin typeface="Times New Roman" panose="02020603050405020304" pitchFamily="18" charset="0"/>
          <a:ea typeface="+mj-ea"/>
          <a:cs typeface="Times New Roman" panose="02020603050405020304" pitchFamily="18"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Times New Roman" panose="02020603050405020304" pitchFamily="18" charset="0"/>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imes New Roman" panose="02020603050405020304" pitchFamily="18" charset="0"/>
          <a:ea typeface="+mn-ea"/>
          <a:cs typeface="Times New Roman" panose="02020603050405020304" pitchFamily="18"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imes New Roman" panose="02020603050405020304" pitchFamily="18" charset="0"/>
          <a:ea typeface="+mn-ea"/>
          <a:cs typeface="Times New Roman" panose="02020603050405020304" pitchFamily="18"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87287" y="949111"/>
            <a:ext cx="10217426" cy="2387600"/>
          </a:xfrm>
        </p:spPr>
        <p:txBody>
          <a:bodyPr>
            <a:normAutofit/>
          </a:bodyPr>
          <a:lstStyle/>
          <a:p>
            <a:r>
              <a:rPr lang="en-US" sz="4500" b="1" dirty="0"/>
              <a:t>Tutorial on deep transformer</a:t>
            </a:r>
            <a:endParaRPr lang="en-US" sz="4500" dirty="0"/>
          </a:p>
        </p:txBody>
      </p:sp>
      <p:sp>
        <p:nvSpPr>
          <p:cNvPr id="3" name="Subtitle 2"/>
          <p:cNvSpPr>
            <a:spLocks noGrp="1"/>
          </p:cNvSpPr>
          <p:nvPr>
            <p:ph type="subTitle" idx="1"/>
          </p:nvPr>
        </p:nvSpPr>
        <p:spPr>
          <a:xfrm>
            <a:off x="1524000" y="3534803"/>
            <a:ext cx="9144000" cy="1655762"/>
          </a:xfrm>
        </p:spPr>
        <p:txBody>
          <a:bodyPr>
            <a:normAutofit lnSpcReduction="10000"/>
          </a:bodyPr>
          <a:lstStyle/>
          <a:p>
            <a:r>
              <a:rPr lang="en-US" dirty="0" smtClean="0"/>
              <a:t>Professor Dr. </a:t>
            </a:r>
            <a:r>
              <a:rPr lang="en-US" dirty="0"/>
              <a:t>Loc </a:t>
            </a:r>
            <a:r>
              <a:rPr lang="en-US" dirty="0" smtClean="0"/>
              <a:t>Nguyen, PhD</a:t>
            </a:r>
            <a:r>
              <a:rPr lang="en-US" dirty="0"/>
              <a:t>, </a:t>
            </a:r>
            <a:r>
              <a:rPr lang="en-US" dirty="0" smtClean="0"/>
              <a:t>Postdoc</a:t>
            </a:r>
            <a:endParaRPr lang="en-US" dirty="0"/>
          </a:p>
          <a:p>
            <a:r>
              <a:rPr lang="en-US" dirty="0" smtClean="0"/>
              <a:t>Loc Nguyen’s Academic Network, </a:t>
            </a:r>
            <a:r>
              <a:rPr lang="en-US" dirty="0"/>
              <a:t>Vietnam</a:t>
            </a:r>
          </a:p>
          <a:p>
            <a:r>
              <a:rPr lang="en-US" dirty="0"/>
              <a:t>Email: ng_phloc@yahoo.com</a:t>
            </a:r>
          </a:p>
          <a:p>
            <a:r>
              <a:rPr lang="en-US" dirty="0"/>
              <a:t>Homepage: www.locnguyen.net</a:t>
            </a:r>
          </a:p>
          <a:p>
            <a:endParaRPr lang="en-US" dirty="0"/>
          </a:p>
        </p:txBody>
      </p:sp>
      <p:sp>
        <p:nvSpPr>
          <p:cNvPr id="5" name="Footer Placeholder 4"/>
          <p:cNvSpPr>
            <a:spLocks noGrp="1"/>
          </p:cNvSpPr>
          <p:nvPr>
            <p:ph type="ftr" sz="quarter" idx="11"/>
          </p:nvPr>
        </p:nvSpPr>
        <p:spPr/>
        <p:txBody>
          <a:bodyPr/>
          <a:lstStyle/>
          <a:p>
            <a:r>
              <a:rPr lang="en-US" smtClean="0"/>
              <a:t>Transformer - Loc Nguyen</a:t>
            </a:r>
            <a:endParaRPr lang="en-US"/>
          </a:p>
        </p:txBody>
      </p:sp>
      <p:sp>
        <p:nvSpPr>
          <p:cNvPr id="6" name="Date Placeholder 5"/>
          <p:cNvSpPr>
            <a:spLocks noGrp="1"/>
          </p:cNvSpPr>
          <p:nvPr>
            <p:ph type="dt" sz="half" idx="10"/>
          </p:nvPr>
        </p:nvSpPr>
        <p:spPr/>
        <p:txBody>
          <a:bodyPr/>
          <a:lstStyle/>
          <a:p>
            <a:r>
              <a:rPr lang="en-US" smtClean="0"/>
              <a:t>8/6/2024</a:t>
            </a:r>
            <a:endParaRPr lang="en-US"/>
          </a:p>
        </p:txBody>
      </p:sp>
      <p:sp>
        <p:nvSpPr>
          <p:cNvPr id="7" name="Slide Number Placeholder 6"/>
          <p:cNvSpPr>
            <a:spLocks noGrp="1"/>
          </p:cNvSpPr>
          <p:nvPr>
            <p:ph type="sldNum" sz="quarter" idx="12"/>
          </p:nvPr>
        </p:nvSpPr>
        <p:spPr/>
        <p:txBody>
          <a:bodyPr/>
          <a:lstStyle/>
          <a:p>
            <a:fld id="{5DB5036F-1FF2-46C4-8D2B-59C7E3B91952}" type="slidenum">
              <a:rPr lang="en-US" smtClean="0"/>
              <a:pPr/>
              <a:t>1</a:t>
            </a:fld>
            <a:endParaRPr lang="en-US"/>
          </a:p>
        </p:txBody>
      </p:sp>
    </p:spTree>
    <p:extLst>
      <p:ext uri="{BB962C8B-B14F-4D97-AF65-F5344CB8AC3E}">
        <p14:creationId xmlns:p14="http://schemas.microsoft.com/office/powerpoint/2010/main" val="6468080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 Introduction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1440" y="914399"/>
                <a:ext cx="11988800" cy="5176066"/>
              </a:xfrm>
            </p:spPr>
            <p:txBody>
              <a:bodyPr>
                <a:noAutofit/>
              </a:bodyPr>
              <a:lstStyle/>
              <a:p>
                <a:pPr marL="0" indent="0">
                  <a:buNone/>
                </a:pPr>
                <a:r>
                  <a:rPr lang="en-US" sz="2300" dirty="0"/>
                  <a:t>After RNN was trained from sample by backpropagation algorithm associated with SGD, given source sequence </a:t>
                </a:r>
                <a:r>
                  <a:rPr lang="en-US" sz="2300" b="1" i="1" dirty="0"/>
                  <a:t>X</a:t>
                </a:r>
                <a:r>
                  <a:rPr lang="en-US" sz="2300" dirty="0"/>
                  <a:t> = (</a:t>
                </a:r>
                <a:r>
                  <a:rPr lang="en-US" sz="2300" b="1" i="1" dirty="0"/>
                  <a:t>x</a:t>
                </a:r>
                <a:r>
                  <a:rPr lang="en-US" sz="2300" baseline="-25000" dirty="0"/>
                  <a:t>1</a:t>
                </a:r>
                <a:r>
                  <a:rPr lang="en-US" sz="2300" dirty="0"/>
                  <a:t>, </a:t>
                </a:r>
                <a:r>
                  <a:rPr lang="en-US" sz="2300" b="1" i="1" dirty="0"/>
                  <a:t>x</a:t>
                </a:r>
                <a:r>
                  <a:rPr lang="en-US" sz="2300" baseline="-25000" dirty="0"/>
                  <a:t>2</a:t>
                </a:r>
                <a:r>
                  <a:rPr lang="en-US" sz="2300" dirty="0"/>
                  <a:t>,…, </a:t>
                </a:r>
                <a:r>
                  <a:rPr lang="en-US" sz="2300" b="1" i="1" dirty="0" err="1"/>
                  <a:t>x</a:t>
                </a:r>
                <a:r>
                  <a:rPr lang="en-US" sz="2300" i="1" baseline="-25000" dirty="0" err="1"/>
                  <a:t>n</a:t>
                </a:r>
                <a:r>
                  <a:rPr lang="en-US" sz="2300" dirty="0"/>
                  <a:t>)</a:t>
                </a:r>
                <a:r>
                  <a:rPr lang="en-US" sz="2300" i="1" baseline="30000" dirty="0"/>
                  <a:t>T</a:t>
                </a:r>
                <a:r>
                  <a:rPr lang="en-US" sz="2300" dirty="0"/>
                  <a:t>, target sequence</a:t>
                </a:r>
                <a:r>
                  <a:rPr lang="en-US" sz="2300" b="1" i="1" dirty="0"/>
                  <a:t> Y</a:t>
                </a:r>
                <a:r>
                  <a:rPr lang="en-US" sz="2300" dirty="0"/>
                  <a:t> = (</a:t>
                </a:r>
                <a:r>
                  <a:rPr lang="en-US" sz="2300" b="1" i="1" dirty="0"/>
                  <a:t>y</a:t>
                </a:r>
                <a:r>
                  <a:rPr lang="en-US" sz="2300" baseline="-25000" dirty="0"/>
                  <a:t>1</a:t>
                </a:r>
                <a:r>
                  <a:rPr lang="en-US" sz="2300" dirty="0"/>
                  <a:t>, </a:t>
                </a:r>
                <a:r>
                  <a:rPr lang="en-US" sz="2300" b="1" i="1" dirty="0"/>
                  <a:t>y</a:t>
                </a:r>
                <a:r>
                  <a:rPr lang="en-US" sz="2300" baseline="-25000" dirty="0"/>
                  <a:t>2</a:t>
                </a:r>
                <a:r>
                  <a:rPr lang="en-US" sz="2300" dirty="0"/>
                  <a:t>,…, </a:t>
                </a:r>
                <a:r>
                  <a:rPr lang="en-US" sz="2300" b="1" i="1" dirty="0" err="1"/>
                  <a:t>y</a:t>
                </a:r>
                <a:r>
                  <a:rPr lang="en-US" sz="2300" i="1" baseline="-25000" dirty="0" err="1"/>
                  <a:t>n</a:t>
                </a:r>
                <a:r>
                  <a:rPr lang="en-US" sz="2300" dirty="0"/>
                  <a:t>)</a:t>
                </a:r>
                <a:r>
                  <a:rPr lang="en-US" sz="2300" i="1" baseline="30000" dirty="0"/>
                  <a:t>T</a:t>
                </a:r>
                <a:r>
                  <a:rPr lang="en-US" sz="2300" dirty="0"/>
                  <a:t> is generated easily by evaluating </a:t>
                </a:r>
                <a:r>
                  <a:rPr lang="en-US" sz="2300" i="1" dirty="0"/>
                  <a:t>n</a:t>
                </a:r>
                <a:r>
                  <a:rPr lang="en-US" sz="2300" dirty="0"/>
                  <a:t> states of RNN.</a:t>
                </a:r>
              </a:p>
              <a:p>
                <a:pPr marL="0" indent="0">
                  <a:buNone/>
                </a:pPr>
                <a14:m>
                  <m:oMathPara xmlns:m="http://schemas.openxmlformats.org/officeDocument/2006/math">
                    <m:oMathParaPr>
                      <m:jc m:val="centerGroup"/>
                    </m:oMathParaPr>
                    <m:oMath xmlns:m="http://schemas.openxmlformats.org/officeDocument/2006/math">
                      <m:m>
                        <m:mPr>
                          <m:mcs>
                            <m:mc>
                              <m:mcPr>
                                <m:count m:val="1"/>
                                <m:mcJc m:val="center"/>
                              </m:mcPr>
                            </m:mc>
                          </m:mcs>
                          <m:ctrlPr>
                            <a:rPr lang="en-US" sz="2300" i="1">
                              <a:latin typeface="Cambria Math" panose="02040503050406030204" pitchFamily="18" charset="0"/>
                            </a:rPr>
                          </m:ctrlPr>
                        </m:mPr>
                        <m:mr>
                          <m:e>
                            <m:sSub>
                              <m:sSubPr>
                                <m:ctrlPr>
                                  <a:rPr lang="en-US" sz="2300" i="1">
                                    <a:latin typeface="Cambria Math" panose="02040503050406030204" pitchFamily="18" charset="0"/>
                                  </a:rPr>
                                </m:ctrlPr>
                              </m:sSubPr>
                              <m:e>
                                <m:r>
                                  <a:rPr lang="en-US" sz="2300" b="1" i="1">
                                    <a:latin typeface="Cambria Math" panose="02040503050406030204" pitchFamily="18" charset="0"/>
                                  </a:rPr>
                                  <m:t>𝒉</m:t>
                                </m:r>
                              </m:e>
                              <m:sub>
                                <m:r>
                                  <a:rPr lang="en-US" sz="2300" i="1">
                                    <a:latin typeface="Cambria Math" panose="02040503050406030204" pitchFamily="18" charset="0"/>
                                  </a:rPr>
                                  <m:t>𝑡</m:t>
                                </m:r>
                              </m:sub>
                            </m:sSub>
                            <m:r>
                              <a:rPr lang="en-US" sz="2300" i="1">
                                <a:latin typeface="Cambria Math" panose="02040503050406030204" pitchFamily="18" charset="0"/>
                              </a:rPr>
                              <m:t>=</m:t>
                            </m:r>
                            <m:sSub>
                              <m:sSubPr>
                                <m:ctrlPr>
                                  <a:rPr lang="en-US" sz="2300" i="1">
                                    <a:latin typeface="Cambria Math" panose="02040503050406030204" pitchFamily="18" charset="0"/>
                                  </a:rPr>
                                </m:ctrlPr>
                              </m:sSubPr>
                              <m:e>
                                <m:r>
                                  <a:rPr lang="en-US" sz="2300" i="1">
                                    <a:latin typeface="Cambria Math" panose="02040503050406030204" pitchFamily="18" charset="0"/>
                                  </a:rPr>
                                  <m:t>𝜎</m:t>
                                </m:r>
                              </m:e>
                              <m:sub>
                                <m:r>
                                  <a:rPr lang="en-US" sz="2300" b="1" i="1">
                                    <a:latin typeface="Cambria Math" panose="02040503050406030204" pitchFamily="18" charset="0"/>
                                  </a:rPr>
                                  <m:t>𝒉</m:t>
                                </m:r>
                              </m:sub>
                            </m:sSub>
                            <m:d>
                              <m:dPr>
                                <m:ctrlPr>
                                  <a:rPr lang="en-US" sz="2300" i="1">
                                    <a:latin typeface="Cambria Math" panose="02040503050406030204" pitchFamily="18" charset="0"/>
                                  </a:rPr>
                                </m:ctrlPr>
                              </m:dPr>
                              <m:e>
                                <m:sSub>
                                  <m:sSubPr>
                                    <m:ctrlPr>
                                      <a:rPr lang="en-US" sz="2300" i="1">
                                        <a:latin typeface="Cambria Math" panose="02040503050406030204" pitchFamily="18" charset="0"/>
                                      </a:rPr>
                                    </m:ctrlPr>
                                  </m:sSubPr>
                                  <m:e>
                                    <m:r>
                                      <a:rPr lang="en-US" sz="2300" b="1" i="1">
                                        <a:latin typeface="Cambria Math" panose="02040503050406030204" pitchFamily="18" charset="0"/>
                                      </a:rPr>
                                      <m:t>𝑾</m:t>
                                    </m:r>
                                  </m:e>
                                  <m:sub>
                                    <m:r>
                                      <a:rPr lang="en-US" sz="2300" b="1" i="1">
                                        <a:latin typeface="Cambria Math" panose="02040503050406030204" pitchFamily="18" charset="0"/>
                                      </a:rPr>
                                      <m:t>𝒉</m:t>
                                    </m:r>
                                  </m:sub>
                                </m:sSub>
                                <m:sSub>
                                  <m:sSubPr>
                                    <m:ctrlPr>
                                      <a:rPr lang="en-US" sz="2300" i="1">
                                        <a:latin typeface="Cambria Math" panose="02040503050406030204" pitchFamily="18" charset="0"/>
                                      </a:rPr>
                                    </m:ctrlPr>
                                  </m:sSubPr>
                                  <m:e>
                                    <m:r>
                                      <a:rPr lang="en-US" sz="2300" b="1" i="1">
                                        <a:latin typeface="Cambria Math" panose="02040503050406030204" pitchFamily="18" charset="0"/>
                                      </a:rPr>
                                      <m:t>𝒙</m:t>
                                    </m:r>
                                  </m:e>
                                  <m:sub>
                                    <m:r>
                                      <a:rPr lang="en-US" sz="2300" i="1">
                                        <a:latin typeface="Cambria Math" panose="02040503050406030204" pitchFamily="18" charset="0"/>
                                      </a:rPr>
                                      <m:t>𝑡</m:t>
                                    </m:r>
                                  </m:sub>
                                </m:sSub>
                                <m:r>
                                  <a:rPr lang="en-US" sz="2300" i="1">
                                    <a:latin typeface="Cambria Math" panose="02040503050406030204" pitchFamily="18" charset="0"/>
                                  </a:rPr>
                                  <m:t>+</m:t>
                                </m:r>
                                <m:sSub>
                                  <m:sSubPr>
                                    <m:ctrlPr>
                                      <a:rPr lang="en-US" sz="2300" i="1">
                                        <a:latin typeface="Cambria Math" panose="02040503050406030204" pitchFamily="18" charset="0"/>
                                      </a:rPr>
                                    </m:ctrlPr>
                                  </m:sSubPr>
                                  <m:e>
                                    <m:r>
                                      <a:rPr lang="en-US" sz="2300" b="1" i="1">
                                        <a:latin typeface="Cambria Math" panose="02040503050406030204" pitchFamily="18" charset="0"/>
                                      </a:rPr>
                                      <m:t>𝑼</m:t>
                                    </m:r>
                                  </m:e>
                                  <m:sub>
                                    <m:r>
                                      <a:rPr lang="en-US" sz="2300" b="1" i="1">
                                        <a:latin typeface="Cambria Math" panose="02040503050406030204" pitchFamily="18" charset="0"/>
                                      </a:rPr>
                                      <m:t>𝒉</m:t>
                                    </m:r>
                                  </m:sub>
                                </m:sSub>
                                <m:sSub>
                                  <m:sSubPr>
                                    <m:ctrlPr>
                                      <a:rPr lang="en-US" sz="2300" i="1">
                                        <a:latin typeface="Cambria Math" panose="02040503050406030204" pitchFamily="18" charset="0"/>
                                      </a:rPr>
                                    </m:ctrlPr>
                                  </m:sSubPr>
                                  <m:e>
                                    <m:r>
                                      <a:rPr lang="en-US" sz="2300" b="1" i="1">
                                        <a:latin typeface="Cambria Math" panose="02040503050406030204" pitchFamily="18" charset="0"/>
                                      </a:rPr>
                                      <m:t>𝒉</m:t>
                                    </m:r>
                                  </m:e>
                                  <m:sub>
                                    <m:r>
                                      <a:rPr lang="en-US" sz="2300" i="1">
                                        <a:latin typeface="Cambria Math" panose="02040503050406030204" pitchFamily="18" charset="0"/>
                                      </a:rPr>
                                      <m:t>𝑡</m:t>
                                    </m:r>
                                    <m:r>
                                      <a:rPr lang="en-US" sz="2300" i="1">
                                        <a:latin typeface="Cambria Math" panose="02040503050406030204" pitchFamily="18" charset="0"/>
                                      </a:rPr>
                                      <m:t>−1</m:t>
                                    </m:r>
                                  </m:sub>
                                </m:sSub>
                                <m:r>
                                  <a:rPr lang="en-US" sz="2300" i="1">
                                    <a:latin typeface="Cambria Math" panose="02040503050406030204" pitchFamily="18" charset="0"/>
                                  </a:rPr>
                                  <m:t>+</m:t>
                                </m:r>
                                <m:sSub>
                                  <m:sSubPr>
                                    <m:ctrlPr>
                                      <a:rPr lang="en-US" sz="2300" i="1">
                                        <a:latin typeface="Cambria Math" panose="02040503050406030204" pitchFamily="18" charset="0"/>
                                      </a:rPr>
                                    </m:ctrlPr>
                                  </m:sSubPr>
                                  <m:e>
                                    <m:r>
                                      <a:rPr lang="en-US" sz="2300" b="1" i="1">
                                        <a:latin typeface="Cambria Math" panose="02040503050406030204" pitchFamily="18" charset="0"/>
                                      </a:rPr>
                                      <m:t>𝒃</m:t>
                                    </m:r>
                                  </m:e>
                                  <m:sub>
                                    <m:r>
                                      <a:rPr lang="en-US" sz="2300" b="1" i="1">
                                        <a:latin typeface="Cambria Math" panose="02040503050406030204" pitchFamily="18" charset="0"/>
                                      </a:rPr>
                                      <m:t>𝒉</m:t>
                                    </m:r>
                                  </m:sub>
                                </m:sSub>
                              </m:e>
                            </m:d>
                          </m:e>
                        </m:mr>
                        <m:mr>
                          <m:e>
                            <m:sSub>
                              <m:sSubPr>
                                <m:ctrlPr>
                                  <a:rPr lang="en-US" sz="2300" i="1">
                                    <a:latin typeface="Cambria Math" panose="02040503050406030204" pitchFamily="18" charset="0"/>
                                  </a:rPr>
                                </m:ctrlPr>
                              </m:sSubPr>
                              <m:e>
                                <m:r>
                                  <a:rPr lang="en-US" sz="2300" b="1" i="1">
                                    <a:latin typeface="Cambria Math" panose="02040503050406030204" pitchFamily="18" charset="0"/>
                                  </a:rPr>
                                  <m:t>𝒚</m:t>
                                </m:r>
                              </m:e>
                              <m:sub>
                                <m:r>
                                  <a:rPr lang="en-US" sz="2300" i="1">
                                    <a:latin typeface="Cambria Math" panose="02040503050406030204" pitchFamily="18" charset="0"/>
                                  </a:rPr>
                                  <m:t>𝑡</m:t>
                                </m:r>
                              </m:sub>
                            </m:sSub>
                            <m:r>
                              <a:rPr lang="en-US" sz="2300" i="1">
                                <a:latin typeface="Cambria Math" panose="02040503050406030204" pitchFamily="18" charset="0"/>
                              </a:rPr>
                              <m:t>=</m:t>
                            </m:r>
                            <m:sSub>
                              <m:sSubPr>
                                <m:ctrlPr>
                                  <a:rPr lang="en-US" sz="2300" i="1">
                                    <a:latin typeface="Cambria Math" panose="02040503050406030204" pitchFamily="18" charset="0"/>
                                  </a:rPr>
                                </m:ctrlPr>
                              </m:sSubPr>
                              <m:e>
                                <m:r>
                                  <a:rPr lang="en-US" sz="2300" b="1" i="1">
                                    <a:latin typeface="Cambria Math" panose="02040503050406030204" pitchFamily="18" charset="0"/>
                                  </a:rPr>
                                  <m:t>𝒐</m:t>
                                </m:r>
                              </m:e>
                              <m:sub>
                                <m:r>
                                  <a:rPr lang="en-US" sz="2300" i="1">
                                    <a:latin typeface="Cambria Math" panose="02040503050406030204" pitchFamily="18" charset="0"/>
                                  </a:rPr>
                                  <m:t>𝑡</m:t>
                                </m:r>
                              </m:sub>
                            </m:sSub>
                            <m:r>
                              <a:rPr lang="en-US" sz="2300" i="1">
                                <a:latin typeface="Cambria Math" panose="02040503050406030204" pitchFamily="18" charset="0"/>
                              </a:rPr>
                              <m:t>=</m:t>
                            </m:r>
                            <m:sSub>
                              <m:sSubPr>
                                <m:ctrlPr>
                                  <a:rPr lang="en-US" sz="2300" i="1">
                                    <a:latin typeface="Cambria Math" panose="02040503050406030204" pitchFamily="18" charset="0"/>
                                  </a:rPr>
                                </m:ctrlPr>
                              </m:sSubPr>
                              <m:e>
                                <m:r>
                                  <a:rPr lang="en-US" sz="2300" i="1">
                                    <a:latin typeface="Cambria Math" panose="02040503050406030204" pitchFamily="18" charset="0"/>
                                  </a:rPr>
                                  <m:t>𝜎</m:t>
                                </m:r>
                              </m:e>
                              <m:sub>
                                <m:r>
                                  <a:rPr lang="en-US" sz="2300" b="1" i="1">
                                    <a:latin typeface="Cambria Math" panose="02040503050406030204" pitchFamily="18" charset="0"/>
                                  </a:rPr>
                                  <m:t>𝒐</m:t>
                                </m:r>
                              </m:sub>
                            </m:sSub>
                            <m:d>
                              <m:dPr>
                                <m:ctrlPr>
                                  <a:rPr lang="en-US" sz="2300" i="1">
                                    <a:latin typeface="Cambria Math" panose="02040503050406030204" pitchFamily="18" charset="0"/>
                                  </a:rPr>
                                </m:ctrlPr>
                              </m:dPr>
                              <m:e>
                                <m:sSub>
                                  <m:sSubPr>
                                    <m:ctrlPr>
                                      <a:rPr lang="en-US" sz="2300" i="1">
                                        <a:latin typeface="Cambria Math" panose="02040503050406030204" pitchFamily="18" charset="0"/>
                                      </a:rPr>
                                    </m:ctrlPr>
                                  </m:sSubPr>
                                  <m:e>
                                    <m:r>
                                      <a:rPr lang="en-US" sz="2300" b="1" i="1">
                                        <a:latin typeface="Cambria Math" panose="02040503050406030204" pitchFamily="18" charset="0"/>
                                      </a:rPr>
                                      <m:t>𝑾</m:t>
                                    </m:r>
                                  </m:e>
                                  <m:sub>
                                    <m:r>
                                      <a:rPr lang="en-US" sz="2300" b="1" i="1">
                                        <a:latin typeface="Cambria Math" panose="02040503050406030204" pitchFamily="18" charset="0"/>
                                      </a:rPr>
                                      <m:t>𝒐</m:t>
                                    </m:r>
                                  </m:sub>
                                </m:sSub>
                                <m:sSub>
                                  <m:sSubPr>
                                    <m:ctrlPr>
                                      <a:rPr lang="en-US" sz="2300" i="1">
                                        <a:latin typeface="Cambria Math" panose="02040503050406030204" pitchFamily="18" charset="0"/>
                                      </a:rPr>
                                    </m:ctrlPr>
                                  </m:sSubPr>
                                  <m:e>
                                    <m:r>
                                      <a:rPr lang="en-US" sz="2300" b="1" i="1">
                                        <a:latin typeface="Cambria Math" panose="02040503050406030204" pitchFamily="18" charset="0"/>
                                      </a:rPr>
                                      <m:t>𝒉</m:t>
                                    </m:r>
                                  </m:e>
                                  <m:sub>
                                    <m:r>
                                      <a:rPr lang="en-US" sz="2300" i="1">
                                        <a:latin typeface="Cambria Math" panose="02040503050406030204" pitchFamily="18" charset="0"/>
                                      </a:rPr>
                                      <m:t>𝑡</m:t>
                                    </m:r>
                                  </m:sub>
                                </m:sSub>
                                <m:r>
                                  <a:rPr lang="en-US" sz="2300" i="1">
                                    <a:latin typeface="Cambria Math" panose="02040503050406030204" pitchFamily="18" charset="0"/>
                                  </a:rPr>
                                  <m:t>+</m:t>
                                </m:r>
                                <m:sSub>
                                  <m:sSubPr>
                                    <m:ctrlPr>
                                      <a:rPr lang="en-US" sz="2300" i="1">
                                        <a:latin typeface="Cambria Math" panose="02040503050406030204" pitchFamily="18" charset="0"/>
                                      </a:rPr>
                                    </m:ctrlPr>
                                  </m:sSubPr>
                                  <m:e>
                                    <m:r>
                                      <a:rPr lang="en-US" sz="2300" b="1" i="1">
                                        <a:latin typeface="Cambria Math" panose="02040503050406030204" pitchFamily="18" charset="0"/>
                                      </a:rPr>
                                      <m:t>𝒃</m:t>
                                    </m:r>
                                  </m:e>
                                  <m:sub>
                                    <m:r>
                                      <a:rPr lang="en-US" sz="2300" b="1" i="1">
                                        <a:latin typeface="Cambria Math" panose="02040503050406030204" pitchFamily="18" charset="0"/>
                                      </a:rPr>
                                      <m:t>𝒐</m:t>
                                    </m:r>
                                  </m:sub>
                                </m:sSub>
                              </m:e>
                            </m:d>
                          </m:e>
                        </m:mr>
                      </m:m>
                      <m:r>
                        <a:rPr lang="en-US" sz="2300" i="1">
                          <a:latin typeface="Cambria Math" panose="02040503050406030204" pitchFamily="18" charset="0"/>
                        </a:rPr>
                        <m:t>,∀</m:t>
                      </m:r>
                      <m:r>
                        <a:rPr lang="en-US" sz="2300" i="1">
                          <a:latin typeface="Cambria Math" panose="02040503050406030204" pitchFamily="18" charset="0"/>
                        </a:rPr>
                        <m:t>𝑡</m:t>
                      </m:r>
                      <m:r>
                        <a:rPr lang="en-US" sz="2300" i="1">
                          <a:latin typeface="Cambria Math" panose="02040503050406030204" pitchFamily="18" charset="0"/>
                        </a:rPr>
                        <m:t>=</m:t>
                      </m:r>
                      <m:acc>
                        <m:accPr>
                          <m:chr m:val="̅"/>
                          <m:ctrlPr>
                            <a:rPr lang="en-US" sz="2300" i="1">
                              <a:latin typeface="Cambria Math" panose="02040503050406030204" pitchFamily="18" charset="0"/>
                            </a:rPr>
                          </m:ctrlPr>
                        </m:accPr>
                        <m:e>
                          <m:r>
                            <a:rPr lang="en-US" sz="2300" i="1">
                              <a:latin typeface="Cambria Math" panose="02040503050406030204" pitchFamily="18" charset="0"/>
                            </a:rPr>
                            <m:t>1,</m:t>
                          </m:r>
                          <m:r>
                            <a:rPr lang="en-US" sz="2300" i="1">
                              <a:latin typeface="Cambria Math" panose="02040503050406030204" pitchFamily="18" charset="0"/>
                            </a:rPr>
                            <m:t>𝑛</m:t>
                          </m:r>
                        </m:e>
                      </m:acc>
                    </m:oMath>
                  </m:oMathPara>
                </a14:m>
                <a:endParaRPr lang="en-US" sz="2300" dirty="0"/>
              </a:p>
              <a:p>
                <a:pPr marL="0" indent="0">
                  <a:buNone/>
                </a:pPr>
                <a:r>
                  <a:rPr lang="en-US" sz="2300" dirty="0"/>
                  <a:t>Such generation process with </a:t>
                </a:r>
                <a:r>
                  <a:rPr lang="en-US" sz="2300" i="1" dirty="0"/>
                  <a:t>n</a:t>
                </a:r>
                <a:r>
                  <a:rPr lang="en-US" sz="2300" dirty="0"/>
                  <a:t>-state RNN is depicted by following figure</a:t>
                </a:r>
                <a:r>
                  <a:rPr lang="en-US" sz="2300" dirty="0" smtClean="0"/>
                  <a:t>:</a:t>
                </a:r>
              </a:p>
              <a:p>
                <a:pPr marL="0" indent="0">
                  <a:buNone/>
                </a:pPr>
                <a:endParaRPr lang="en-US" sz="2300" dirty="0"/>
              </a:p>
              <a:p>
                <a:pPr marL="0" indent="0">
                  <a:buNone/>
                </a:pPr>
                <a:endParaRPr lang="en-US" sz="2300" dirty="0" smtClean="0"/>
              </a:p>
              <a:p>
                <a:pPr marL="0" indent="0">
                  <a:buNone/>
                </a:pPr>
                <a:endParaRPr lang="en-US" sz="2300" dirty="0"/>
              </a:p>
              <a:p>
                <a:pPr marL="0" indent="0">
                  <a:buNone/>
                </a:pPr>
                <a:endParaRPr lang="en-US" sz="2300" dirty="0" smtClean="0"/>
              </a:p>
              <a:p>
                <a:pPr marL="0" indent="0">
                  <a:buNone/>
                </a:pPr>
                <a:endParaRPr lang="en-US" sz="2300" dirty="0" smtClean="0"/>
              </a:p>
              <a:p>
                <a:pPr marL="0" indent="0">
                  <a:buNone/>
                </a:pPr>
                <a:endParaRPr lang="en-US" sz="2300" dirty="0"/>
              </a:p>
              <a:p>
                <a:pPr marL="0" indent="0">
                  <a:buNone/>
                </a:pPr>
                <a:endParaRPr lang="en-US" sz="2300" dirty="0" smtClean="0"/>
              </a:p>
              <a:p>
                <a:pPr marL="0" indent="0">
                  <a:buNone/>
                </a:pPr>
                <a:r>
                  <a:rPr lang="en-US" sz="2300" dirty="0"/>
                  <a:t>The next section will focus on sequence generation and attention which is a mechanism that improves generation process.</a:t>
                </a:r>
              </a:p>
              <a:p>
                <a:pPr marL="0" indent="0">
                  <a:buNone/>
                </a:pPr>
                <a:endParaRPr lang="en-US" sz="23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1440" y="914399"/>
                <a:ext cx="11988800" cy="5176066"/>
              </a:xfrm>
              <a:blipFill>
                <a:blip r:embed="rId2"/>
                <a:stretch>
                  <a:fillRect l="-712" t="-942" r="-661" b="-5889"/>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10</a:t>
            </a:fld>
            <a:endParaRPr lang="en-US"/>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94525" y="3051507"/>
            <a:ext cx="8059275" cy="2434930"/>
          </a:xfrm>
          <a:prstGeom prst="rect">
            <a:avLst/>
          </a:prstGeom>
        </p:spPr>
      </p:pic>
      <p:sp>
        <p:nvSpPr>
          <p:cNvPr id="8" name="Rectangle 7"/>
          <p:cNvSpPr/>
          <p:nvPr/>
        </p:nvSpPr>
        <p:spPr>
          <a:xfrm>
            <a:off x="91440" y="3868863"/>
            <a:ext cx="2336799" cy="800219"/>
          </a:xfrm>
          <a:prstGeom prst="rect">
            <a:avLst/>
          </a:prstGeom>
        </p:spPr>
        <p:txBody>
          <a:bodyPr wrap="square">
            <a:spAutoFit/>
          </a:bodyPr>
          <a:lstStyle/>
          <a:p>
            <a:r>
              <a:rPr lang="en-US" sz="2300" b="1" dirty="0">
                <a:latin typeface="Times New Roman" panose="02020603050405020304" pitchFamily="18" charset="0"/>
                <a:ea typeface="DengXian"/>
              </a:rPr>
              <a:t>Figure 1.1.</a:t>
            </a:r>
            <a:r>
              <a:rPr lang="en-US" sz="2300" dirty="0">
                <a:latin typeface="Times New Roman" panose="02020603050405020304" pitchFamily="18" charset="0"/>
                <a:ea typeface="DengXian"/>
              </a:rPr>
              <a:t> RNN generation model</a:t>
            </a:r>
            <a:endParaRPr lang="en-US" sz="2300" dirty="0"/>
          </a:p>
        </p:txBody>
      </p:sp>
    </p:spTree>
    <p:extLst>
      <p:ext uri="{BB962C8B-B14F-4D97-AF65-F5344CB8AC3E}">
        <p14:creationId xmlns:p14="http://schemas.microsoft.com/office/powerpoint/2010/main" val="39632211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 Sequence generation and attention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01600" y="914399"/>
                <a:ext cx="11968480" cy="5176066"/>
              </a:xfrm>
            </p:spPr>
            <p:txBody>
              <a:bodyPr>
                <a:noAutofit/>
              </a:bodyPr>
              <a:lstStyle/>
              <a:p>
                <a:pPr marL="0" indent="0">
                  <a:buNone/>
                </a:pPr>
                <a:r>
                  <a:rPr lang="en-US" sz="2300" dirty="0"/>
                  <a:t>Recall that transformer as well as statistical translation machine (STM) are inspired from sequence generation which, in turn, is related to recurrent neural network (RNN) as well as long short-term memory (LSTM) because sequence generation models are often implemented by RNN or LSTM. Function </a:t>
                </a:r>
                <a:r>
                  <a:rPr lang="en-US" sz="2300" b="1" i="1" dirty="0"/>
                  <a:t>y</a:t>
                </a:r>
                <a:r>
                  <a:rPr lang="en-US" sz="2300" dirty="0"/>
                  <a:t> = </a:t>
                </a:r>
                <a:r>
                  <a:rPr lang="en-US" sz="2300" i="1" dirty="0"/>
                  <a:t>f</a:t>
                </a:r>
                <a:r>
                  <a:rPr lang="en-US" sz="2300" dirty="0"/>
                  <a:t>(</a:t>
                </a:r>
                <a:r>
                  <a:rPr lang="en-US" sz="2300" b="1" i="1" dirty="0"/>
                  <a:t>x</a:t>
                </a:r>
                <a:r>
                  <a:rPr lang="en-US" sz="2300" dirty="0"/>
                  <a:t> | Θ) implemented by DNNs such as RNN and LSTM is also called generator because it is sequence generation model indeed. Because RNN and LSTM have the same methodological ideology, RNN is mentioned rather than LSTM. </a:t>
                </a:r>
              </a:p>
              <a:p>
                <a:pPr marL="0" indent="0">
                  <a:buNone/>
                </a:pPr>
                <a14:m>
                  <m:oMathPara xmlns:m="http://schemas.openxmlformats.org/officeDocument/2006/math">
                    <m:oMathParaPr>
                      <m:jc m:val="centerGroup"/>
                    </m:oMathParaPr>
                    <m:oMath xmlns:m="http://schemas.openxmlformats.org/officeDocument/2006/math">
                      <m:m>
                        <m:mPr>
                          <m:mcs>
                            <m:mc>
                              <m:mcPr>
                                <m:count m:val="1"/>
                                <m:mcJc m:val="center"/>
                              </m:mcPr>
                            </m:mc>
                          </m:mcs>
                          <m:ctrlPr>
                            <a:rPr lang="en-US" sz="2300" b="1" i="1">
                              <a:latin typeface="Cambria Math" panose="02040503050406030204" pitchFamily="18" charset="0"/>
                            </a:rPr>
                          </m:ctrlPr>
                        </m:mPr>
                        <m:mr>
                          <m:e>
                            <m:r>
                              <a:rPr lang="en-US" sz="2300" b="1" i="1">
                                <a:latin typeface="Cambria Math" panose="02040503050406030204" pitchFamily="18" charset="0"/>
                              </a:rPr>
                              <m:t>𝒙</m:t>
                            </m:r>
                            <m:r>
                              <a:rPr lang="en-US" sz="2300" i="1">
                                <a:latin typeface="Cambria Math" panose="02040503050406030204" pitchFamily="18" charset="0"/>
                              </a:rPr>
                              <m:t>=</m:t>
                            </m:r>
                            <m:r>
                              <a:rPr lang="en-US" sz="2300" b="1" i="1">
                                <a:latin typeface="Cambria Math" panose="02040503050406030204" pitchFamily="18" charset="0"/>
                              </a:rPr>
                              <m:t>𝑿</m:t>
                            </m:r>
                            <m:r>
                              <a:rPr lang="en-US" sz="2300" i="1">
                                <a:latin typeface="Cambria Math" panose="02040503050406030204" pitchFamily="18" charset="0"/>
                              </a:rPr>
                              <m:t>=</m:t>
                            </m:r>
                            <m:sSup>
                              <m:sSupPr>
                                <m:ctrlPr>
                                  <a:rPr lang="en-US" sz="2300" i="1">
                                    <a:latin typeface="Cambria Math" panose="02040503050406030204" pitchFamily="18" charset="0"/>
                                  </a:rPr>
                                </m:ctrlPr>
                              </m:sSupPr>
                              <m:e>
                                <m:d>
                                  <m:dPr>
                                    <m:ctrlPr>
                                      <a:rPr lang="en-US" sz="2300" i="1">
                                        <a:latin typeface="Cambria Math" panose="02040503050406030204" pitchFamily="18" charset="0"/>
                                      </a:rPr>
                                    </m:ctrlPr>
                                  </m:dPr>
                                  <m:e>
                                    <m:sSub>
                                      <m:sSubPr>
                                        <m:ctrlPr>
                                          <a:rPr lang="en-US" sz="2300" i="1">
                                            <a:latin typeface="Cambria Math" panose="02040503050406030204" pitchFamily="18" charset="0"/>
                                          </a:rPr>
                                        </m:ctrlPr>
                                      </m:sSubPr>
                                      <m:e>
                                        <m:r>
                                          <a:rPr lang="en-US" sz="2300" b="1" i="1">
                                            <a:latin typeface="Cambria Math" panose="02040503050406030204" pitchFamily="18" charset="0"/>
                                          </a:rPr>
                                          <m:t>𝒙</m:t>
                                        </m:r>
                                      </m:e>
                                      <m:sub>
                                        <m:r>
                                          <a:rPr lang="en-US" sz="2300" i="1">
                                            <a:latin typeface="Cambria Math" panose="02040503050406030204" pitchFamily="18" charset="0"/>
                                          </a:rPr>
                                          <m:t>1</m:t>
                                        </m:r>
                                      </m:sub>
                                    </m:sSub>
                                    <m:r>
                                      <a:rPr lang="en-US" sz="2300" i="1">
                                        <a:latin typeface="Cambria Math" panose="02040503050406030204" pitchFamily="18" charset="0"/>
                                      </a:rPr>
                                      <m:t>,</m:t>
                                    </m:r>
                                    <m:sSub>
                                      <m:sSubPr>
                                        <m:ctrlPr>
                                          <a:rPr lang="en-US" sz="2300" i="1">
                                            <a:latin typeface="Cambria Math" panose="02040503050406030204" pitchFamily="18" charset="0"/>
                                          </a:rPr>
                                        </m:ctrlPr>
                                      </m:sSubPr>
                                      <m:e>
                                        <m:r>
                                          <a:rPr lang="en-US" sz="2300" b="1" i="1">
                                            <a:latin typeface="Cambria Math" panose="02040503050406030204" pitchFamily="18" charset="0"/>
                                          </a:rPr>
                                          <m:t>𝒙</m:t>
                                        </m:r>
                                      </m:e>
                                      <m:sub>
                                        <m:r>
                                          <a:rPr lang="en-US" sz="2300" i="1">
                                            <a:latin typeface="Cambria Math" panose="02040503050406030204" pitchFamily="18" charset="0"/>
                                          </a:rPr>
                                          <m:t>2</m:t>
                                        </m:r>
                                      </m:sub>
                                    </m:sSub>
                                    <m:r>
                                      <a:rPr lang="en-US" sz="2300" i="1">
                                        <a:latin typeface="Cambria Math" panose="02040503050406030204" pitchFamily="18" charset="0"/>
                                      </a:rPr>
                                      <m:t>,…,</m:t>
                                    </m:r>
                                    <m:sSub>
                                      <m:sSubPr>
                                        <m:ctrlPr>
                                          <a:rPr lang="en-US" sz="2300" i="1">
                                            <a:latin typeface="Cambria Math" panose="02040503050406030204" pitchFamily="18" charset="0"/>
                                          </a:rPr>
                                        </m:ctrlPr>
                                      </m:sSubPr>
                                      <m:e>
                                        <m:r>
                                          <a:rPr lang="en-US" sz="2300" b="1" i="1">
                                            <a:latin typeface="Cambria Math" panose="02040503050406030204" pitchFamily="18" charset="0"/>
                                          </a:rPr>
                                          <m:t>𝒙</m:t>
                                        </m:r>
                                      </m:e>
                                      <m:sub>
                                        <m:r>
                                          <a:rPr lang="en-US" sz="2300" i="1">
                                            <a:latin typeface="Cambria Math" panose="02040503050406030204" pitchFamily="18" charset="0"/>
                                          </a:rPr>
                                          <m:t>𝑚</m:t>
                                        </m:r>
                                      </m:sub>
                                    </m:sSub>
                                  </m:e>
                                </m:d>
                              </m:e>
                              <m:sup>
                                <m:r>
                                  <a:rPr lang="en-US" sz="2300" i="1">
                                    <a:latin typeface="Cambria Math" panose="02040503050406030204" pitchFamily="18" charset="0"/>
                                  </a:rPr>
                                  <m:t>𝑇</m:t>
                                </m:r>
                              </m:sup>
                            </m:sSup>
                          </m:e>
                        </m:mr>
                        <m:mr>
                          <m:e>
                            <m:r>
                              <a:rPr lang="en-US" sz="2300" b="1" i="1">
                                <a:latin typeface="Cambria Math" panose="02040503050406030204" pitchFamily="18" charset="0"/>
                              </a:rPr>
                              <m:t>𝒚</m:t>
                            </m:r>
                            <m:r>
                              <a:rPr lang="en-US" sz="2300" i="1">
                                <a:latin typeface="Cambria Math" panose="02040503050406030204" pitchFamily="18" charset="0"/>
                              </a:rPr>
                              <m:t>=</m:t>
                            </m:r>
                            <m:r>
                              <a:rPr lang="en-US" sz="2300" b="1" i="1">
                                <a:latin typeface="Cambria Math" panose="02040503050406030204" pitchFamily="18" charset="0"/>
                              </a:rPr>
                              <m:t>𝒀</m:t>
                            </m:r>
                            <m:r>
                              <a:rPr lang="en-US" sz="2300" i="1">
                                <a:latin typeface="Cambria Math" panose="02040503050406030204" pitchFamily="18" charset="0"/>
                              </a:rPr>
                              <m:t>=</m:t>
                            </m:r>
                            <m:sSup>
                              <m:sSupPr>
                                <m:ctrlPr>
                                  <a:rPr lang="en-US" sz="2300" i="1">
                                    <a:latin typeface="Cambria Math" panose="02040503050406030204" pitchFamily="18" charset="0"/>
                                  </a:rPr>
                                </m:ctrlPr>
                              </m:sSupPr>
                              <m:e>
                                <m:d>
                                  <m:dPr>
                                    <m:ctrlPr>
                                      <a:rPr lang="en-US" sz="2300" i="1">
                                        <a:latin typeface="Cambria Math" panose="02040503050406030204" pitchFamily="18" charset="0"/>
                                      </a:rPr>
                                    </m:ctrlPr>
                                  </m:dPr>
                                  <m:e>
                                    <m:sSub>
                                      <m:sSubPr>
                                        <m:ctrlPr>
                                          <a:rPr lang="en-US" sz="2300" i="1">
                                            <a:latin typeface="Cambria Math" panose="02040503050406030204" pitchFamily="18" charset="0"/>
                                          </a:rPr>
                                        </m:ctrlPr>
                                      </m:sSubPr>
                                      <m:e>
                                        <m:r>
                                          <a:rPr lang="en-US" sz="2300" b="1" i="1">
                                            <a:latin typeface="Cambria Math" panose="02040503050406030204" pitchFamily="18" charset="0"/>
                                          </a:rPr>
                                          <m:t>𝒚</m:t>
                                        </m:r>
                                      </m:e>
                                      <m:sub>
                                        <m:r>
                                          <a:rPr lang="en-US" sz="2300" i="1">
                                            <a:latin typeface="Cambria Math" panose="02040503050406030204" pitchFamily="18" charset="0"/>
                                          </a:rPr>
                                          <m:t>1</m:t>
                                        </m:r>
                                      </m:sub>
                                    </m:sSub>
                                    <m:r>
                                      <a:rPr lang="en-US" sz="2300" i="1">
                                        <a:latin typeface="Cambria Math" panose="02040503050406030204" pitchFamily="18" charset="0"/>
                                      </a:rPr>
                                      <m:t>,</m:t>
                                    </m:r>
                                    <m:sSub>
                                      <m:sSubPr>
                                        <m:ctrlPr>
                                          <a:rPr lang="en-US" sz="2300" i="1">
                                            <a:latin typeface="Cambria Math" panose="02040503050406030204" pitchFamily="18" charset="0"/>
                                          </a:rPr>
                                        </m:ctrlPr>
                                      </m:sSubPr>
                                      <m:e>
                                        <m:r>
                                          <a:rPr lang="en-US" sz="2300" b="1" i="1">
                                            <a:latin typeface="Cambria Math" panose="02040503050406030204" pitchFamily="18" charset="0"/>
                                          </a:rPr>
                                          <m:t>𝒚</m:t>
                                        </m:r>
                                      </m:e>
                                      <m:sub>
                                        <m:r>
                                          <a:rPr lang="en-US" sz="2300" i="1">
                                            <a:latin typeface="Cambria Math" panose="02040503050406030204" pitchFamily="18" charset="0"/>
                                          </a:rPr>
                                          <m:t>2</m:t>
                                        </m:r>
                                      </m:sub>
                                    </m:sSub>
                                    <m:r>
                                      <a:rPr lang="en-US" sz="2300" i="1">
                                        <a:latin typeface="Cambria Math" panose="02040503050406030204" pitchFamily="18" charset="0"/>
                                      </a:rPr>
                                      <m:t>,…,</m:t>
                                    </m:r>
                                    <m:sSub>
                                      <m:sSubPr>
                                        <m:ctrlPr>
                                          <a:rPr lang="en-US" sz="2300" i="1">
                                            <a:latin typeface="Cambria Math" panose="02040503050406030204" pitchFamily="18" charset="0"/>
                                          </a:rPr>
                                        </m:ctrlPr>
                                      </m:sSubPr>
                                      <m:e>
                                        <m:r>
                                          <a:rPr lang="en-US" sz="2300" b="1" i="1">
                                            <a:latin typeface="Cambria Math" panose="02040503050406030204" pitchFamily="18" charset="0"/>
                                          </a:rPr>
                                          <m:t>𝒚</m:t>
                                        </m:r>
                                      </m:e>
                                      <m:sub>
                                        <m:r>
                                          <a:rPr lang="en-US" sz="2300" i="1">
                                            <a:latin typeface="Cambria Math" panose="02040503050406030204" pitchFamily="18" charset="0"/>
                                          </a:rPr>
                                          <m:t>𝑛</m:t>
                                        </m:r>
                                      </m:sub>
                                    </m:sSub>
                                  </m:e>
                                </m:d>
                              </m:e>
                              <m:sup>
                                <m:r>
                                  <a:rPr lang="en-US" sz="2300" i="1">
                                    <a:latin typeface="Cambria Math" panose="02040503050406030204" pitchFamily="18" charset="0"/>
                                  </a:rPr>
                                  <m:t>𝑇</m:t>
                                </m:r>
                              </m:sup>
                            </m:sSup>
                          </m:e>
                        </m:mr>
                        <m:mr>
                          <m:e>
                            <m:r>
                              <a:rPr lang="en-US" sz="2300" b="1" i="1">
                                <a:latin typeface="Cambria Math" panose="02040503050406030204" pitchFamily="18" charset="0"/>
                              </a:rPr>
                              <m:t>𝒚</m:t>
                            </m:r>
                            <m:r>
                              <a:rPr lang="en-US" sz="2300" i="1">
                                <a:latin typeface="Cambria Math" panose="02040503050406030204" pitchFamily="18" charset="0"/>
                              </a:rPr>
                              <m:t>=</m:t>
                            </m:r>
                            <m:r>
                              <a:rPr lang="en-US" sz="2300" b="1" i="1">
                                <a:latin typeface="Cambria Math" panose="02040503050406030204" pitchFamily="18" charset="0"/>
                              </a:rPr>
                              <m:t>𝒀</m:t>
                            </m:r>
                            <m:r>
                              <a:rPr lang="en-US" sz="2300" i="1">
                                <a:latin typeface="Cambria Math" panose="02040503050406030204" pitchFamily="18" charset="0"/>
                              </a:rPr>
                              <m:t>=</m:t>
                            </m:r>
                            <m:r>
                              <a:rPr lang="en-US" sz="2300" i="1">
                                <a:latin typeface="Cambria Math" panose="02040503050406030204" pitchFamily="18" charset="0"/>
                              </a:rPr>
                              <m:t>𝑓</m:t>
                            </m:r>
                            <m:d>
                              <m:dPr>
                                <m:ctrlPr>
                                  <a:rPr lang="en-US" sz="2300" i="1">
                                    <a:latin typeface="Cambria Math" panose="02040503050406030204" pitchFamily="18" charset="0"/>
                                  </a:rPr>
                                </m:ctrlPr>
                              </m:dPr>
                              <m:e>
                                <m:r>
                                  <a:rPr lang="en-US" sz="2300" b="1" i="1">
                                    <a:latin typeface="Cambria Math" panose="02040503050406030204" pitchFamily="18" charset="0"/>
                                  </a:rPr>
                                  <m:t>𝒙</m:t>
                                </m:r>
                              </m:e>
                              <m:e>
                                <m:r>
                                  <m:rPr>
                                    <m:sty m:val="p"/>
                                  </m:rPr>
                                  <a:rPr lang="en-US" sz="2300">
                                    <a:latin typeface="Cambria Math" panose="02040503050406030204" pitchFamily="18" charset="0"/>
                                  </a:rPr>
                                  <m:t>Θ</m:t>
                                </m:r>
                              </m:e>
                            </m:d>
                            <m:r>
                              <a:rPr lang="en-US" sz="2300" i="1">
                                <a:latin typeface="Cambria Math" panose="02040503050406030204" pitchFamily="18" charset="0"/>
                              </a:rPr>
                              <m:t>=</m:t>
                            </m:r>
                            <m:r>
                              <a:rPr lang="en-US" sz="2300" i="1">
                                <a:latin typeface="Cambria Math" panose="02040503050406030204" pitchFamily="18" charset="0"/>
                              </a:rPr>
                              <m:t>𝑓</m:t>
                            </m:r>
                            <m:d>
                              <m:dPr>
                                <m:ctrlPr>
                                  <a:rPr lang="en-US" sz="2300" i="1">
                                    <a:latin typeface="Cambria Math" panose="02040503050406030204" pitchFamily="18" charset="0"/>
                                  </a:rPr>
                                </m:ctrlPr>
                              </m:dPr>
                              <m:e>
                                <m:r>
                                  <a:rPr lang="en-US" sz="2300" b="1" i="1">
                                    <a:latin typeface="Cambria Math" panose="02040503050406030204" pitchFamily="18" charset="0"/>
                                  </a:rPr>
                                  <m:t>𝑿</m:t>
                                </m:r>
                              </m:e>
                              <m:e>
                                <m:r>
                                  <m:rPr>
                                    <m:sty m:val="p"/>
                                  </m:rPr>
                                  <a:rPr lang="en-US" sz="2300">
                                    <a:latin typeface="Cambria Math" panose="02040503050406030204" pitchFamily="18" charset="0"/>
                                  </a:rPr>
                                  <m:t>Θ</m:t>
                                </m:r>
                              </m:e>
                            </m:d>
                          </m:e>
                        </m:mr>
                      </m:m>
                    </m:oMath>
                  </m:oMathPara>
                </a14:m>
                <a:endParaRPr lang="en-US" sz="2300" dirty="0"/>
              </a:p>
              <a:p>
                <a:pPr marL="0" indent="0">
                  <a:buNone/>
                </a:pPr>
                <a:r>
                  <a:rPr lang="en-US" sz="2300" dirty="0"/>
                  <a:t>Note, Θ denotes parameters of ANN which are often weights and biases whereas sequence is denoted as vector notation </a:t>
                </a:r>
                <a:r>
                  <a:rPr lang="en-US" sz="2300" b="1" i="1" dirty="0"/>
                  <a:t>x</a:t>
                </a:r>
                <a:r>
                  <a:rPr lang="en-US" sz="2300" dirty="0"/>
                  <a:t> or matrix notation </a:t>
                </a:r>
                <a:r>
                  <a:rPr lang="en-US" sz="2300" b="1" i="1" dirty="0"/>
                  <a:t>X</a:t>
                </a:r>
                <a:r>
                  <a:rPr lang="en-US" sz="2300" dirty="0"/>
                  <a:t> </a:t>
                </a:r>
                <a:r>
                  <a:rPr lang="en-US" sz="2300" dirty="0" smtClean="0"/>
                  <a:t>belonging </a:t>
                </a:r>
                <a:r>
                  <a:rPr lang="en-US" sz="2300" dirty="0"/>
                  <a:t>to contextual explanations. This section focuses on sequence generation models such as RNN and LSTM before mentioning advanced concepts of transformer because, anyhow, transformer is next evolutional step of sequence generation models, especially in STM and natural language processing (NLP).</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01600" y="914399"/>
                <a:ext cx="11968480" cy="5176066"/>
              </a:xfrm>
              <a:blipFill>
                <a:blip r:embed="rId3"/>
                <a:stretch>
                  <a:fillRect l="-764" t="-942" r="-713" b="-471"/>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11</a:t>
            </a:fld>
            <a:endParaRPr lang="en-US"/>
          </a:p>
        </p:txBody>
      </p:sp>
    </p:spTree>
    <p:extLst>
      <p:ext uri="{BB962C8B-B14F-4D97-AF65-F5344CB8AC3E}">
        <p14:creationId xmlns:p14="http://schemas.microsoft.com/office/powerpoint/2010/main" val="10479718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 Sequence generation and attention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1280" y="914399"/>
                <a:ext cx="12029440" cy="5176066"/>
              </a:xfrm>
            </p:spPr>
            <p:txBody>
              <a:bodyPr>
                <a:noAutofit/>
              </a:bodyPr>
              <a:lstStyle/>
              <a:p>
                <a:pPr marL="0" indent="0">
                  <a:buNone/>
                </a:pPr>
                <a:r>
                  <a:rPr lang="en-US" sz="2300" dirty="0"/>
                  <a:t>Given simplest case aforementioned that source sequence </a:t>
                </a:r>
                <a:r>
                  <a:rPr lang="en-US" sz="2300" b="1" i="1" dirty="0"/>
                  <a:t>X</a:t>
                </a:r>
                <a:r>
                  <a:rPr lang="en-US" sz="2300" dirty="0"/>
                  <a:t> = (</a:t>
                </a:r>
                <a:r>
                  <a:rPr lang="en-US" sz="2300" b="1" i="1" dirty="0"/>
                  <a:t>x</a:t>
                </a:r>
                <a:r>
                  <a:rPr lang="en-US" sz="2300" baseline="-25000" dirty="0"/>
                  <a:t>1</a:t>
                </a:r>
                <a:r>
                  <a:rPr lang="en-US" sz="2300" dirty="0"/>
                  <a:t>, </a:t>
                </a:r>
                <a:r>
                  <a:rPr lang="en-US" sz="2300" b="1" i="1" dirty="0"/>
                  <a:t>x</a:t>
                </a:r>
                <a:r>
                  <a:rPr lang="en-US" sz="2300" baseline="-25000" dirty="0"/>
                  <a:t>2</a:t>
                </a:r>
                <a:r>
                  <a:rPr lang="en-US" sz="2300" dirty="0"/>
                  <a:t>,…, </a:t>
                </a:r>
                <a:r>
                  <a:rPr lang="en-US" sz="2300" b="1" i="1" dirty="0" err="1"/>
                  <a:t>x</a:t>
                </a:r>
                <a:r>
                  <a:rPr lang="en-US" sz="2300" i="1" baseline="-25000" dirty="0" err="1"/>
                  <a:t>m</a:t>
                </a:r>
                <a:r>
                  <a:rPr lang="en-US" sz="2300" dirty="0"/>
                  <a:t>)</a:t>
                </a:r>
                <a:r>
                  <a:rPr lang="en-US" sz="2300" i="1" baseline="30000" dirty="0"/>
                  <a:t>T</a:t>
                </a:r>
                <a:r>
                  <a:rPr lang="en-US" sz="2300" dirty="0"/>
                  <a:t> and target sequence also called generated sequence </a:t>
                </a:r>
                <a:r>
                  <a:rPr lang="en-US" sz="2300" b="1" i="1" dirty="0"/>
                  <a:t>Y</a:t>
                </a:r>
                <a:r>
                  <a:rPr lang="en-US" sz="2300" dirty="0"/>
                  <a:t> = (</a:t>
                </a:r>
                <a:r>
                  <a:rPr lang="en-US" sz="2300" b="1" i="1" dirty="0"/>
                  <a:t>y</a:t>
                </a:r>
                <a:r>
                  <a:rPr lang="en-US" sz="2300" baseline="-25000" dirty="0"/>
                  <a:t>1</a:t>
                </a:r>
                <a:r>
                  <a:rPr lang="en-US" sz="2300" dirty="0"/>
                  <a:t>, </a:t>
                </a:r>
                <a:r>
                  <a:rPr lang="en-US" sz="2300" b="1" i="1" dirty="0"/>
                  <a:t>y</a:t>
                </a:r>
                <a:r>
                  <a:rPr lang="en-US" sz="2300" baseline="-25000" dirty="0"/>
                  <a:t>2</a:t>
                </a:r>
                <a:r>
                  <a:rPr lang="en-US" sz="2300" dirty="0"/>
                  <a:t>,…, </a:t>
                </a:r>
                <a:r>
                  <a:rPr lang="en-US" sz="2300" b="1" i="1" dirty="0" err="1"/>
                  <a:t>y</a:t>
                </a:r>
                <a:r>
                  <a:rPr lang="en-US" sz="2300" i="1" baseline="-25000" dirty="0" err="1"/>
                  <a:t>n</a:t>
                </a:r>
                <a:r>
                  <a:rPr lang="en-US" sz="2300" dirty="0"/>
                  <a:t>)</a:t>
                </a:r>
                <a:r>
                  <a:rPr lang="en-US" sz="2300" i="1" baseline="30000" dirty="0"/>
                  <a:t>T</a:t>
                </a:r>
                <a:r>
                  <a:rPr lang="en-US" sz="2300" dirty="0"/>
                  <a:t> have the same length </a:t>
                </a:r>
                <a:r>
                  <a:rPr lang="en-US" sz="2300" i="1" dirty="0"/>
                  <a:t>m</a:t>
                </a:r>
                <a:r>
                  <a:rPr lang="en-US" sz="2300" dirty="0"/>
                  <a:t> = </a:t>
                </a:r>
                <a:r>
                  <a:rPr lang="en-US" sz="2300" i="1" dirty="0"/>
                  <a:t>n</a:t>
                </a:r>
                <a:r>
                  <a:rPr lang="en-US" sz="2300" dirty="0"/>
                  <a:t>.</a:t>
                </a:r>
              </a:p>
              <a:p>
                <a:pPr marL="0" indent="0">
                  <a:buNone/>
                </a:pPr>
                <a14:m>
                  <m:oMathPara xmlns:m="http://schemas.openxmlformats.org/officeDocument/2006/math">
                    <m:oMathParaPr>
                      <m:jc m:val="centerGroup"/>
                    </m:oMathParaPr>
                    <m:oMath xmlns:m="http://schemas.openxmlformats.org/officeDocument/2006/math">
                      <m:m>
                        <m:mPr>
                          <m:mcs>
                            <m:mc>
                              <m:mcPr>
                                <m:count m:val="1"/>
                                <m:mcJc m:val="center"/>
                              </m:mcPr>
                            </m:mc>
                          </m:mcs>
                          <m:ctrlPr>
                            <a:rPr lang="en-US" sz="2300" b="1" i="1">
                              <a:latin typeface="Cambria Math" panose="02040503050406030204" pitchFamily="18" charset="0"/>
                            </a:rPr>
                          </m:ctrlPr>
                        </m:mPr>
                        <m:mr>
                          <m:e>
                            <m:r>
                              <a:rPr lang="en-US" sz="2300" b="1" i="1">
                                <a:latin typeface="Cambria Math" panose="02040503050406030204" pitchFamily="18" charset="0"/>
                              </a:rPr>
                              <m:t>𝑿</m:t>
                            </m:r>
                            <m:r>
                              <a:rPr lang="en-US" sz="2300" i="1">
                                <a:latin typeface="Cambria Math" panose="02040503050406030204" pitchFamily="18" charset="0"/>
                              </a:rPr>
                              <m:t>=</m:t>
                            </m:r>
                            <m:sSup>
                              <m:sSupPr>
                                <m:ctrlPr>
                                  <a:rPr lang="en-US" sz="2300" i="1">
                                    <a:latin typeface="Cambria Math" panose="02040503050406030204" pitchFamily="18" charset="0"/>
                                  </a:rPr>
                                </m:ctrlPr>
                              </m:sSupPr>
                              <m:e>
                                <m:d>
                                  <m:dPr>
                                    <m:ctrlPr>
                                      <a:rPr lang="en-US" sz="2300" i="1">
                                        <a:latin typeface="Cambria Math" panose="02040503050406030204" pitchFamily="18" charset="0"/>
                                      </a:rPr>
                                    </m:ctrlPr>
                                  </m:dPr>
                                  <m:e>
                                    <m:sSub>
                                      <m:sSubPr>
                                        <m:ctrlPr>
                                          <a:rPr lang="en-US" sz="2300" i="1">
                                            <a:latin typeface="Cambria Math" panose="02040503050406030204" pitchFamily="18" charset="0"/>
                                          </a:rPr>
                                        </m:ctrlPr>
                                      </m:sSubPr>
                                      <m:e>
                                        <m:r>
                                          <a:rPr lang="en-US" sz="2300" b="1" i="1">
                                            <a:latin typeface="Cambria Math" panose="02040503050406030204" pitchFamily="18" charset="0"/>
                                          </a:rPr>
                                          <m:t>𝒙</m:t>
                                        </m:r>
                                      </m:e>
                                      <m:sub>
                                        <m:r>
                                          <a:rPr lang="en-US" sz="2300" i="1">
                                            <a:latin typeface="Cambria Math" panose="02040503050406030204" pitchFamily="18" charset="0"/>
                                          </a:rPr>
                                          <m:t>1</m:t>
                                        </m:r>
                                      </m:sub>
                                    </m:sSub>
                                    <m:r>
                                      <a:rPr lang="en-US" sz="2300" i="1">
                                        <a:latin typeface="Cambria Math" panose="02040503050406030204" pitchFamily="18" charset="0"/>
                                      </a:rPr>
                                      <m:t>,</m:t>
                                    </m:r>
                                    <m:sSub>
                                      <m:sSubPr>
                                        <m:ctrlPr>
                                          <a:rPr lang="en-US" sz="2300" i="1">
                                            <a:latin typeface="Cambria Math" panose="02040503050406030204" pitchFamily="18" charset="0"/>
                                          </a:rPr>
                                        </m:ctrlPr>
                                      </m:sSubPr>
                                      <m:e>
                                        <m:r>
                                          <a:rPr lang="en-US" sz="2300" b="1" i="1">
                                            <a:latin typeface="Cambria Math" panose="02040503050406030204" pitchFamily="18" charset="0"/>
                                          </a:rPr>
                                          <m:t>𝒙</m:t>
                                        </m:r>
                                      </m:e>
                                      <m:sub>
                                        <m:r>
                                          <a:rPr lang="en-US" sz="2300" i="1">
                                            <a:latin typeface="Cambria Math" panose="02040503050406030204" pitchFamily="18" charset="0"/>
                                          </a:rPr>
                                          <m:t>2</m:t>
                                        </m:r>
                                      </m:sub>
                                    </m:sSub>
                                    <m:r>
                                      <a:rPr lang="en-US" sz="2300" i="1">
                                        <a:latin typeface="Cambria Math" panose="02040503050406030204" pitchFamily="18" charset="0"/>
                                      </a:rPr>
                                      <m:t>,…,</m:t>
                                    </m:r>
                                    <m:sSub>
                                      <m:sSubPr>
                                        <m:ctrlPr>
                                          <a:rPr lang="en-US" sz="2300" i="1">
                                            <a:latin typeface="Cambria Math" panose="02040503050406030204" pitchFamily="18" charset="0"/>
                                          </a:rPr>
                                        </m:ctrlPr>
                                      </m:sSubPr>
                                      <m:e>
                                        <m:r>
                                          <a:rPr lang="en-US" sz="2300" b="1" i="1">
                                            <a:latin typeface="Cambria Math" panose="02040503050406030204" pitchFamily="18" charset="0"/>
                                          </a:rPr>
                                          <m:t>𝒙</m:t>
                                        </m:r>
                                      </m:e>
                                      <m:sub>
                                        <m:r>
                                          <a:rPr lang="en-US" sz="2300" i="1">
                                            <a:latin typeface="Cambria Math" panose="02040503050406030204" pitchFamily="18" charset="0"/>
                                          </a:rPr>
                                          <m:t>𝑛</m:t>
                                        </m:r>
                                      </m:sub>
                                    </m:sSub>
                                  </m:e>
                                </m:d>
                              </m:e>
                              <m:sup>
                                <m:r>
                                  <a:rPr lang="en-US" sz="2300" i="1">
                                    <a:latin typeface="Cambria Math" panose="02040503050406030204" pitchFamily="18" charset="0"/>
                                  </a:rPr>
                                  <m:t>𝑇</m:t>
                                </m:r>
                              </m:sup>
                            </m:sSup>
                          </m:e>
                        </m:mr>
                        <m:mr>
                          <m:e>
                            <m:r>
                              <a:rPr lang="en-US" sz="2300" b="1" i="1">
                                <a:latin typeface="Cambria Math" panose="02040503050406030204" pitchFamily="18" charset="0"/>
                              </a:rPr>
                              <m:t>𝒀</m:t>
                            </m:r>
                            <m:r>
                              <a:rPr lang="en-US" sz="2300" i="1">
                                <a:latin typeface="Cambria Math" panose="02040503050406030204" pitchFamily="18" charset="0"/>
                              </a:rPr>
                              <m:t>=</m:t>
                            </m:r>
                            <m:sSup>
                              <m:sSupPr>
                                <m:ctrlPr>
                                  <a:rPr lang="en-US" sz="2300" i="1">
                                    <a:latin typeface="Cambria Math" panose="02040503050406030204" pitchFamily="18" charset="0"/>
                                  </a:rPr>
                                </m:ctrlPr>
                              </m:sSupPr>
                              <m:e>
                                <m:d>
                                  <m:dPr>
                                    <m:ctrlPr>
                                      <a:rPr lang="en-US" sz="2300" i="1">
                                        <a:latin typeface="Cambria Math" panose="02040503050406030204" pitchFamily="18" charset="0"/>
                                      </a:rPr>
                                    </m:ctrlPr>
                                  </m:dPr>
                                  <m:e>
                                    <m:sSub>
                                      <m:sSubPr>
                                        <m:ctrlPr>
                                          <a:rPr lang="en-US" sz="2300" i="1">
                                            <a:latin typeface="Cambria Math" panose="02040503050406030204" pitchFamily="18" charset="0"/>
                                          </a:rPr>
                                        </m:ctrlPr>
                                      </m:sSubPr>
                                      <m:e>
                                        <m:r>
                                          <a:rPr lang="en-US" sz="2300" b="1" i="1">
                                            <a:latin typeface="Cambria Math" panose="02040503050406030204" pitchFamily="18" charset="0"/>
                                          </a:rPr>
                                          <m:t>𝒚</m:t>
                                        </m:r>
                                      </m:e>
                                      <m:sub>
                                        <m:r>
                                          <a:rPr lang="en-US" sz="2300" i="1">
                                            <a:latin typeface="Cambria Math" panose="02040503050406030204" pitchFamily="18" charset="0"/>
                                          </a:rPr>
                                          <m:t>1</m:t>
                                        </m:r>
                                      </m:sub>
                                    </m:sSub>
                                    <m:r>
                                      <a:rPr lang="en-US" sz="2300" i="1">
                                        <a:latin typeface="Cambria Math" panose="02040503050406030204" pitchFamily="18" charset="0"/>
                                      </a:rPr>
                                      <m:t>,</m:t>
                                    </m:r>
                                    <m:sSub>
                                      <m:sSubPr>
                                        <m:ctrlPr>
                                          <a:rPr lang="en-US" sz="2300" i="1">
                                            <a:latin typeface="Cambria Math" panose="02040503050406030204" pitchFamily="18" charset="0"/>
                                          </a:rPr>
                                        </m:ctrlPr>
                                      </m:sSubPr>
                                      <m:e>
                                        <m:r>
                                          <a:rPr lang="en-US" sz="2300" b="1" i="1">
                                            <a:latin typeface="Cambria Math" panose="02040503050406030204" pitchFamily="18" charset="0"/>
                                          </a:rPr>
                                          <m:t>𝒚</m:t>
                                        </m:r>
                                      </m:e>
                                      <m:sub>
                                        <m:r>
                                          <a:rPr lang="en-US" sz="2300" i="1">
                                            <a:latin typeface="Cambria Math" panose="02040503050406030204" pitchFamily="18" charset="0"/>
                                          </a:rPr>
                                          <m:t>2</m:t>
                                        </m:r>
                                      </m:sub>
                                    </m:sSub>
                                    <m:r>
                                      <a:rPr lang="en-US" sz="2300" i="1">
                                        <a:latin typeface="Cambria Math" panose="02040503050406030204" pitchFamily="18" charset="0"/>
                                      </a:rPr>
                                      <m:t>,…,</m:t>
                                    </m:r>
                                    <m:sSub>
                                      <m:sSubPr>
                                        <m:ctrlPr>
                                          <a:rPr lang="en-US" sz="2300" i="1">
                                            <a:latin typeface="Cambria Math" panose="02040503050406030204" pitchFamily="18" charset="0"/>
                                          </a:rPr>
                                        </m:ctrlPr>
                                      </m:sSubPr>
                                      <m:e>
                                        <m:r>
                                          <a:rPr lang="en-US" sz="2300" b="1" i="1">
                                            <a:latin typeface="Cambria Math" panose="02040503050406030204" pitchFamily="18" charset="0"/>
                                          </a:rPr>
                                          <m:t>𝒚</m:t>
                                        </m:r>
                                      </m:e>
                                      <m:sub>
                                        <m:r>
                                          <a:rPr lang="en-US" sz="2300" i="1">
                                            <a:latin typeface="Cambria Math" panose="02040503050406030204" pitchFamily="18" charset="0"/>
                                          </a:rPr>
                                          <m:t>𝑛</m:t>
                                        </m:r>
                                      </m:sub>
                                    </m:sSub>
                                  </m:e>
                                </m:d>
                              </m:e>
                              <m:sup>
                                <m:r>
                                  <a:rPr lang="en-US" sz="2300" i="1">
                                    <a:latin typeface="Cambria Math" panose="02040503050406030204" pitchFamily="18" charset="0"/>
                                  </a:rPr>
                                  <m:t>𝑇</m:t>
                                </m:r>
                              </m:sup>
                            </m:sSup>
                            <m:r>
                              <a:rPr lang="en-US" sz="2300" i="1">
                                <a:latin typeface="Cambria Math" panose="02040503050406030204" pitchFamily="18" charset="0"/>
                              </a:rPr>
                              <m:t>=</m:t>
                            </m:r>
                            <m:r>
                              <a:rPr lang="en-US" sz="2300" i="1">
                                <a:latin typeface="Cambria Math" panose="02040503050406030204" pitchFamily="18" charset="0"/>
                              </a:rPr>
                              <m:t>𝑓</m:t>
                            </m:r>
                            <m:d>
                              <m:dPr>
                                <m:ctrlPr>
                                  <a:rPr lang="en-US" sz="2300" i="1">
                                    <a:latin typeface="Cambria Math" panose="02040503050406030204" pitchFamily="18" charset="0"/>
                                  </a:rPr>
                                </m:ctrlPr>
                              </m:dPr>
                              <m:e>
                                <m:r>
                                  <a:rPr lang="en-US" sz="2300" b="1" i="1">
                                    <a:latin typeface="Cambria Math" panose="02040503050406030204" pitchFamily="18" charset="0"/>
                                  </a:rPr>
                                  <m:t>𝑿</m:t>
                                </m:r>
                              </m:e>
                              <m:e>
                                <m:r>
                                  <m:rPr>
                                    <m:sty m:val="p"/>
                                  </m:rPr>
                                  <a:rPr lang="en-US" sz="2300">
                                    <a:latin typeface="Cambria Math" panose="02040503050406030204" pitchFamily="18" charset="0"/>
                                  </a:rPr>
                                  <m:t>Θ</m:t>
                                </m:r>
                              </m:e>
                            </m:d>
                          </m:e>
                        </m:mr>
                      </m:m>
                    </m:oMath>
                  </m:oMathPara>
                </a14:m>
                <a:endParaRPr lang="en-US" sz="2300" dirty="0"/>
              </a:p>
              <a:p>
                <a:pPr marL="0" indent="0">
                  <a:buNone/>
                </a:pPr>
                <a:r>
                  <a:rPr lang="en-US" sz="2300" dirty="0"/>
                  <a:t>Generation model </a:t>
                </a:r>
                <a:r>
                  <a:rPr lang="en-US" sz="2300" i="1" dirty="0"/>
                  <a:t>f</a:t>
                </a:r>
                <a:r>
                  <a:rPr lang="en-US" sz="2300" dirty="0"/>
                  <a:t>(</a:t>
                </a:r>
                <a:r>
                  <a:rPr lang="en-US" sz="2300" b="1" i="1" dirty="0"/>
                  <a:t>X</a:t>
                </a:r>
                <a:r>
                  <a:rPr lang="en-US" sz="2300" dirty="0"/>
                  <a:t> | Θ) is implemented by a RNN of </a:t>
                </a:r>
                <a:r>
                  <a:rPr lang="en-US" sz="2300" i="1" dirty="0"/>
                  <a:t>n</a:t>
                </a:r>
                <a:r>
                  <a:rPr lang="en-US" sz="2300" dirty="0"/>
                  <a:t> states (</a:t>
                </a:r>
                <a:r>
                  <a:rPr lang="en-US" sz="2300" b="1" i="1" dirty="0" err="1"/>
                  <a:t>x</a:t>
                </a:r>
                <a:r>
                  <a:rPr lang="en-US" sz="2300" i="1" baseline="-25000" dirty="0" err="1"/>
                  <a:t>t</a:t>
                </a:r>
                <a:r>
                  <a:rPr lang="en-US" sz="2300" dirty="0"/>
                  <a:t>, </a:t>
                </a:r>
                <a:r>
                  <a:rPr lang="en-US" sz="2300" b="1" i="1" dirty="0" err="1"/>
                  <a:t>h</a:t>
                </a:r>
                <a:r>
                  <a:rPr lang="en-US" sz="2300" i="1" baseline="-25000" dirty="0" err="1"/>
                  <a:t>t</a:t>
                </a:r>
                <a:r>
                  <a:rPr lang="en-US" sz="2300" dirty="0"/>
                  <a:t>, </a:t>
                </a:r>
                <a:r>
                  <a:rPr lang="en-US" sz="2300" b="1" i="1" dirty="0" err="1"/>
                  <a:t>o</a:t>
                </a:r>
                <a:r>
                  <a:rPr lang="en-US" sz="2300" i="1" baseline="-25000" dirty="0" err="1"/>
                  <a:t>t</a:t>
                </a:r>
                <a:r>
                  <a:rPr lang="en-US" sz="2300" dirty="0"/>
                  <a:t>) so that </a:t>
                </a:r>
                <a:r>
                  <a:rPr lang="en-US" sz="2300" b="1" i="1" dirty="0" err="1"/>
                  <a:t>o</a:t>
                </a:r>
                <a:r>
                  <a:rPr lang="en-US" sz="2300" i="1" baseline="-25000" dirty="0" err="1"/>
                  <a:t>t</a:t>
                </a:r>
                <a:r>
                  <a:rPr lang="en-US" sz="2300" dirty="0"/>
                  <a:t> = </a:t>
                </a:r>
                <a:r>
                  <a:rPr lang="en-US" sz="2300" b="1" i="1" dirty="0" err="1"/>
                  <a:t>y</a:t>
                </a:r>
                <a:r>
                  <a:rPr lang="en-US" sz="2300" i="1" baseline="-25000" dirty="0" err="1"/>
                  <a:t>t</a:t>
                </a:r>
                <a:r>
                  <a:rPr lang="en-US" sz="2300" dirty="0"/>
                  <a:t> for all </a:t>
                </a:r>
                <a:r>
                  <a:rPr lang="en-US" sz="2300" i="1" dirty="0"/>
                  <a:t>t</a:t>
                </a:r>
                <a:r>
                  <a:rPr lang="en-US" sz="2300" dirty="0"/>
                  <a:t> from 1 to </a:t>
                </a:r>
                <a:r>
                  <a:rPr lang="en-US" sz="2300" i="1" dirty="0"/>
                  <a:t>n</a:t>
                </a:r>
                <a:r>
                  <a:rPr lang="en-US" sz="2300" dirty="0"/>
                  <a:t>. After RNN was trained from sample by backpropagation algorithm associated with stochastic gradient descent (SGD) algorithm, given source sequence </a:t>
                </a:r>
                <a:r>
                  <a:rPr lang="en-US" sz="2300" b="1" i="1" dirty="0"/>
                  <a:t>X</a:t>
                </a:r>
                <a:r>
                  <a:rPr lang="en-US" sz="2300" dirty="0"/>
                  <a:t> = (</a:t>
                </a:r>
                <a:r>
                  <a:rPr lang="en-US" sz="2300" b="1" i="1" dirty="0"/>
                  <a:t>x</a:t>
                </a:r>
                <a:r>
                  <a:rPr lang="en-US" sz="2300" baseline="-25000" dirty="0"/>
                  <a:t>1</a:t>
                </a:r>
                <a:r>
                  <a:rPr lang="en-US" sz="2300" dirty="0"/>
                  <a:t>, </a:t>
                </a:r>
                <a:r>
                  <a:rPr lang="en-US" sz="2300" b="1" i="1" dirty="0"/>
                  <a:t>x</a:t>
                </a:r>
                <a:r>
                  <a:rPr lang="en-US" sz="2300" baseline="-25000" dirty="0"/>
                  <a:t>2</a:t>
                </a:r>
                <a:r>
                  <a:rPr lang="en-US" sz="2300" dirty="0"/>
                  <a:t>,…, </a:t>
                </a:r>
                <a:r>
                  <a:rPr lang="en-US" sz="2300" b="1" i="1" dirty="0" err="1"/>
                  <a:t>x</a:t>
                </a:r>
                <a:r>
                  <a:rPr lang="en-US" sz="2300" i="1" baseline="-25000" dirty="0" err="1"/>
                  <a:t>n</a:t>
                </a:r>
                <a:r>
                  <a:rPr lang="en-US" sz="2300" dirty="0"/>
                  <a:t>)</a:t>
                </a:r>
                <a:r>
                  <a:rPr lang="en-US" sz="2300" i="1" baseline="30000" dirty="0"/>
                  <a:t>T</a:t>
                </a:r>
                <a:r>
                  <a:rPr lang="en-US" sz="2300" dirty="0"/>
                  <a:t>, target sequence</a:t>
                </a:r>
                <a:r>
                  <a:rPr lang="en-US" sz="2300" b="1" i="1" dirty="0"/>
                  <a:t> Y</a:t>
                </a:r>
                <a:r>
                  <a:rPr lang="en-US" sz="2300" dirty="0"/>
                  <a:t> = (</a:t>
                </a:r>
                <a:r>
                  <a:rPr lang="en-US" sz="2300" b="1" i="1" dirty="0"/>
                  <a:t>y</a:t>
                </a:r>
                <a:r>
                  <a:rPr lang="en-US" sz="2300" baseline="-25000" dirty="0"/>
                  <a:t>1</a:t>
                </a:r>
                <a:r>
                  <a:rPr lang="en-US" sz="2300" dirty="0"/>
                  <a:t>, </a:t>
                </a:r>
                <a:r>
                  <a:rPr lang="en-US" sz="2300" b="1" i="1" dirty="0"/>
                  <a:t>y</a:t>
                </a:r>
                <a:r>
                  <a:rPr lang="en-US" sz="2300" baseline="-25000" dirty="0"/>
                  <a:t>2</a:t>
                </a:r>
                <a:r>
                  <a:rPr lang="en-US" sz="2300" dirty="0"/>
                  <a:t>,…, </a:t>
                </a:r>
                <a:r>
                  <a:rPr lang="en-US" sz="2300" b="1" i="1" dirty="0" err="1"/>
                  <a:t>y</a:t>
                </a:r>
                <a:r>
                  <a:rPr lang="en-US" sz="2300" i="1" baseline="-25000" dirty="0" err="1"/>
                  <a:t>n</a:t>
                </a:r>
                <a:r>
                  <a:rPr lang="en-US" sz="2300" dirty="0"/>
                  <a:t>)</a:t>
                </a:r>
                <a:r>
                  <a:rPr lang="en-US" sz="2300" i="1" baseline="30000" dirty="0"/>
                  <a:t>T</a:t>
                </a:r>
                <a:r>
                  <a:rPr lang="en-US" sz="2300" dirty="0"/>
                  <a:t> is generated easily by evaluating </a:t>
                </a:r>
                <a:r>
                  <a:rPr lang="en-US" sz="2300" i="1" dirty="0"/>
                  <a:t>n</a:t>
                </a:r>
                <a:r>
                  <a:rPr lang="en-US" sz="2300" dirty="0"/>
                  <a:t> states of RNN.</a:t>
                </a:r>
              </a:p>
              <a:p>
                <a:pPr marL="0" indent="0">
                  <a:buNone/>
                </a:pPr>
                <a14:m>
                  <m:oMathPara xmlns:m="http://schemas.openxmlformats.org/officeDocument/2006/math">
                    <m:oMathParaPr>
                      <m:jc m:val="centerGroup"/>
                    </m:oMathParaPr>
                    <m:oMath xmlns:m="http://schemas.openxmlformats.org/officeDocument/2006/math">
                      <m:m>
                        <m:mPr>
                          <m:mcs>
                            <m:mc>
                              <m:mcPr>
                                <m:count m:val="1"/>
                                <m:mcJc m:val="center"/>
                              </m:mcPr>
                            </m:mc>
                          </m:mcs>
                          <m:ctrlPr>
                            <a:rPr lang="en-US" sz="2300" i="1">
                              <a:latin typeface="Cambria Math" panose="02040503050406030204" pitchFamily="18" charset="0"/>
                            </a:rPr>
                          </m:ctrlPr>
                        </m:mPr>
                        <m:mr>
                          <m:e>
                            <m:sSub>
                              <m:sSubPr>
                                <m:ctrlPr>
                                  <a:rPr lang="en-US" sz="2300" i="1">
                                    <a:latin typeface="Cambria Math" panose="02040503050406030204" pitchFamily="18" charset="0"/>
                                  </a:rPr>
                                </m:ctrlPr>
                              </m:sSubPr>
                              <m:e>
                                <m:r>
                                  <a:rPr lang="en-US" sz="2300" b="1" i="1">
                                    <a:latin typeface="Cambria Math" panose="02040503050406030204" pitchFamily="18" charset="0"/>
                                  </a:rPr>
                                  <m:t>𝒉</m:t>
                                </m:r>
                              </m:e>
                              <m:sub>
                                <m:r>
                                  <a:rPr lang="en-US" sz="2300" i="1">
                                    <a:latin typeface="Cambria Math" panose="02040503050406030204" pitchFamily="18" charset="0"/>
                                  </a:rPr>
                                  <m:t>𝑡</m:t>
                                </m:r>
                              </m:sub>
                            </m:sSub>
                            <m:r>
                              <a:rPr lang="en-US" sz="2300" i="1">
                                <a:latin typeface="Cambria Math" panose="02040503050406030204" pitchFamily="18" charset="0"/>
                              </a:rPr>
                              <m:t>=</m:t>
                            </m:r>
                            <m:sSub>
                              <m:sSubPr>
                                <m:ctrlPr>
                                  <a:rPr lang="en-US" sz="2300" i="1">
                                    <a:latin typeface="Cambria Math" panose="02040503050406030204" pitchFamily="18" charset="0"/>
                                  </a:rPr>
                                </m:ctrlPr>
                              </m:sSubPr>
                              <m:e>
                                <m:r>
                                  <a:rPr lang="en-US" sz="2300" i="1">
                                    <a:latin typeface="Cambria Math" panose="02040503050406030204" pitchFamily="18" charset="0"/>
                                  </a:rPr>
                                  <m:t>𝜎</m:t>
                                </m:r>
                              </m:e>
                              <m:sub>
                                <m:r>
                                  <a:rPr lang="en-US" sz="2300" b="1" i="1">
                                    <a:latin typeface="Cambria Math" panose="02040503050406030204" pitchFamily="18" charset="0"/>
                                  </a:rPr>
                                  <m:t>𝒉</m:t>
                                </m:r>
                              </m:sub>
                            </m:sSub>
                            <m:d>
                              <m:dPr>
                                <m:ctrlPr>
                                  <a:rPr lang="en-US" sz="2300" i="1">
                                    <a:latin typeface="Cambria Math" panose="02040503050406030204" pitchFamily="18" charset="0"/>
                                  </a:rPr>
                                </m:ctrlPr>
                              </m:dPr>
                              <m:e>
                                <m:sSub>
                                  <m:sSubPr>
                                    <m:ctrlPr>
                                      <a:rPr lang="en-US" sz="2300" i="1">
                                        <a:latin typeface="Cambria Math" panose="02040503050406030204" pitchFamily="18" charset="0"/>
                                      </a:rPr>
                                    </m:ctrlPr>
                                  </m:sSubPr>
                                  <m:e>
                                    <m:r>
                                      <a:rPr lang="en-US" sz="2300" b="1" i="1">
                                        <a:latin typeface="Cambria Math" panose="02040503050406030204" pitchFamily="18" charset="0"/>
                                      </a:rPr>
                                      <m:t>𝑾</m:t>
                                    </m:r>
                                  </m:e>
                                  <m:sub>
                                    <m:r>
                                      <a:rPr lang="en-US" sz="2300" b="1" i="1">
                                        <a:latin typeface="Cambria Math" panose="02040503050406030204" pitchFamily="18" charset="0"/>
                                      </a:rPr>
                                      <m:t>𝒉</m:t>
                                    </m:r>
                                  </m:sub>
                                </m:sSub>
                                <m:sSub>
                                  <m:sSubPr>
                                    <m:ctrlPr>
                                      <a:rPr lang="en-US" sz="2300" i="1">
                                        <a:latin typeface="Cambria Math" panose="02040503050406030204" pitchFamily="18" charset="0"/>
                                      </a:rPr>
                                    </m:ctrlPr>
                                  </m:sSubPr>
                                  <m:e>
                                    <m:r>
                                      <a:rPr lang="en-US" sz="2300" b="1" i="1">
                                        <a:latin typeface="Cambria Math" panose="02040503050406030204" pitchFamily="18" charset="0"/>
                                      </a:rPr>
                                      <m:t>𝒙</m:t>
                                    </m:r>
                                  </m:e>
                                  <m:sub>
                                    <m:r>
                                      <a:rPr lang="en-US" sz="2300" i="1">
                                        <a:latin typeface="Cambria Math" panose="02040503050406030204" pitchFamily="18" charset="0"/>
                                      </a:rPr>
                                      <m:t>𝑡</m:t>
                                    </m:r>
                                  </m:sub>
                                </m:sSub>
                                <m:r>
                                  <a:rPr lang="en-US" sz="2300" i="1">
                                    <a:latin typeface="Cambria Math" panose="02040503050406030204" pitchFamily="18" charset="0"/>
                                  </a:rPr>
                                  <m:t>+</m:t>
                                </m:r>
                                <m:sSub>
                                  <m:sSubPr>
                                    <m:ctrlPr>
                                      <a:rPr lang="en-US" sz="2300" i="1">
                                        <a:latin typeface="Cambria Math" panose="02040503050406030204" pitchFamily="18" charset="0"/>
                                      </a:rPr>
                                    </m:ctrlPr>
                                  </m:sSubPr>
                                  <m:e>
                                    <m:r>
                                      <a:rPr lang="en-US" sz="2300" b="1" i="1">
                                        <a:latin typeface="Cambria Math" panose="02040503050406030204" pitchFamily="18" charset="0"/>
                                      </a:rPr>
                                      <m:t>𝑼</m:t>
                                    </m:r>
                                  </m:e>
                                  <m:sub>
                                    <m:r>
                                      <a:rPr lang="en-US" sz="2300" b="1" i="1">
                                        <a:latin typeface="Cambria Math" panose="02040503050406030204" pitchFamily="18" charset="0"/>
                                      </a:rPr>
                                      <m:t>𝒉</m:t>
                                    </m:r>
                                  </m:sub>
                                </m:sSub>
                                <m:sSub>
                                  <m:sSubPr>
                                    <m:ctrlPr>
                                      <a:rPr lang="en-US" sz="2300" i="1">
                                        <a:latin typeface="Cambria Math" panose="02040503050406030204" pitchFamily="18" charset="0"/>
                                      </a:rPr>
                                    </m:ctrlPr>
                                  </m:sSubPr>
                                  <m:e>
                                    <m:r>
                                      <a:rPr lang="en-US" sz="2300" b="1" i="1">
                                        <a:latin typeface="Cambria Math" panose="02040503050406030204" pitchFamily="18" charset="0"/>
                                      </a:rPr>
                                      <m:t>𝒉</m:t>
                                    </m:r>
                                  </m:e>
                                  <m:sub>
                                    <m:r>
                                      <a:rPr lang="en-US" sz="2300" i="1">
                                        <a:latin typeface="Cambria Math" panose="02040503050406030204" pitchFamily="18" charset="0"/>
                                      </a:rPr>
                                      <m:t>𝑡</m:t>
                                    </m:r>
                                    <m:r>
                                      <a:rPr lang="en-US" sz="2300" i="1">
                                        <a:latin typeface="Cambria Math" panose="02040503050406030204" pitchFamily="18" charset="0"/>
                                      </a:rPr>
                                      <m:t>−1</m:t>
                                    </m:r>
                                  </m:sub>
                                </m:sSub>
                                <m:r>
                                  <a:rPr lang="en-US" sz="2300" i="1">
                                    <a:latin typeface="Cambria Math" panose="02040503050406030204" pitchFamily="18" charset="0"/>
                                  </a:rPr>
                                  <m:t>+</m:t>
                                </m:r>
                                <m:sSub>
                                  <m:sSubPr>
                                    <m:ctrlPr>
                                      <a:rPr lang="en-US" sz="2300" i="1">
                                        <a:latin typeface="Cambria Math" panose="02040503050406030204" pitchFamily="18" charset="0"/>
                                      </a:rPr>
                                    </m:ctrlPr>
                                  </m:sSubPr>
                                  <m:e>
                                    <m:r>
                                      <a:rPr lang="en-US" sz="2300" b="1" i="1">
                                        <a:latin typeface="Cambria Math" panose="02040503050406030204" pitchFamily="18" charset="0"/>
                                      </a:rPr>
                                      <m:t>𝒃</m:t>
                                    </m:r>
                                  </m:e>
                                  <m:sub>
                                    <m:r>
                                      <a:rPr lang="en-US" sz="2300" b="1" i="1">
                                        <a:latin typeface="Cambria Math" panose="02040503050406030204" pitchFamily="18" charset="0"/>
                                      </a:rPr>
                                      <m:t>𝒉</m:t>
                                    </m:r>
                                  </m:sub>
                                </m:sSub>
                              </m:e>
                            </m:d>
                          </m:e>
                        </m:mr>
                        <m:mr>
                          <m:e>
                            <m:sSub>
                              <m:sSubPr>
                                <m:ctrlPr>
                                  <a:rPr lang="en-US" sz="2300" i="1">
                                    <a:latin typeface="Cambria Math" panose="02040503050406030204" pitchFamily="18" charset="0"/>
                                  </a:rPr>
                                </m:ctrlPr>
                              </m:sSubPr>
                              <m:e>
                                <m:r>
                                  <a:rPr lang="en-US" sz="2300" b="1" i="1">
                                    <a:latin typeface="Cambria Math" panose="02040503050406030204" pitchFamily="18" charset="0"/>
                                  </a:rPr>
                                  <m:t>𝒚</m:t>
                                </m:r>
                              </m:e>
                              <m:sub>
                                <m:r>
                                  <a:rPr lang="en-US" sz="2300" i="1">
                                    <a:latin typeface="Cambria Math" panose="02040503050406030204" pitchFamily="18" charset="0"/>
                                  </a:rPr>
                                  <m:t>𝑡</m:t>
                                </m:r>
                              </m:sub>
                            </m:sSub>
                            <m:r>
                              <a:rPr lang="en-US" sz="2300" i="1">
                                <a:latin typeface="Cambria Math" panose="02040503050406030204" pitchFamily="18" charset="0"/>
                              </a:rPr>
                              <m:t>=</m:t>
                            </m:r>
                            <m:sSub>
                              <m:sSubPr>
                                <m:ctrlPr>
                                  <a:rPr lang="en-US" sz="2300" i="1">
                                    <a:latin typeface="Cambria Math" panose="02040503050406030204" pitchFamily="18" charset="0"/>
                                  </a:rPr>
                                </m:ctrlPr>
                              </m:sSubPr>
                              <m:e>
                                <m:r>
                                  <a:rPr lang="en-US" sz="2300" b="1" i="1">
                                    <a:latin typeface="Cambria Math" panose="02040503050406030204" pitchFamily="18" charset="0"/>
                                  </a:rPr>
                                  <m:t>𝒐</m:t>
                                </m:r>
                              </m:e>
                              <m:sub>
                                <m:r>
                                  <a:rPr lang="en-US" sz="2300" i="1">
                                    <a:latin typeface="Cambria Math" panose="02040503050406030204" pitchFamily="18" charset="0"/>
                                  </a:rPr>
                                  <m:t>𝑡</m:t>
                                </m:r>
                              </m:sub>
                            </m:sSub>
                            <m:r>
                              <a:rPr lang="en-US" sz="2300" i="1">
                                <a:latin typeface="Cambria Math" panose="02040503050406030204" pitchFamily="18" charset="0"/>
                              </a:rPr>
                              <m:t>=</m:t>
                            </m:r>
                            <m:sSub>
                              <m:sSubPr>
                                <m:ctrlPr>
                                  <a:rPr lang="en-US" sz="2300" i="1">
                                    <a:latin typeface="Cambria Math" panose="02040503050406030204" pitchFamily="18" charset="0"/>
                                  </a:rPr>
                                </m:ctrlPr>
                              </m:sSubPr>
                              <m:e>
                                <m:r>
                                  <a:rPr lang="en-US" sz="2300" i="1">
                                    <a:latin typeface="Cambria Math" panose="02040503050406030204" pitchFamily="18" charset="0"/>
                                  </a:rPr>
                                  <m:t>𝜎</m:t>
                                </m:r>
                              </m:e>
                              <m:sub>
                                <m:r>
                                  <a:rPr lang="en-US" sz="2300" b="1" i="1">
                                    <a:latin typeface="Cambria Math" panose="02040503050406030204" pitchFamily="18" charset="0"/>
                                  </a:rPr>
                                  <m:t>𝒐</m:t>
                                </m:r>
                              </m:sub>
                            </m:sSub>
                            <m:d>
                              <m:dPr>
                                <m:ctrlPr>
                                  <a:rPr lang="en-US" sz="2300" i="1">
                                    <a:latin typeface="Cambria Math" panose="02040503050406030204" pitchFamily="18" charset="0"/>
                                  </a:rPr>
                                </m:ctrlPr>
                              </m:dPr>
                              <m:e>
                                <m:sSub>
                                  <m:sSubPr>
                                    <m:ctrlPr>
                                      <a:rPr lang="en-US" sz="2300" i="1">
                                        <a:latin typeface="Cambria Math" panose="02040503050406030204" pitchFamily="18" charset="0"/>
                                      </a:rPr>
                                    </m:ctrlPr>
                                  </m:sSubPr>
                                  <m:e>
                                    <m:r>
                                      <a:rPr lang="en-US" sz="2300" b="1" i="1">
                                        <a:latin typeface="Cambria Math" panose="02040503050406030204" pitchFamily="18" charset="0"/>
                                      </a:rPr>
                                      <m:t>𝑾</m:t>
                                    </m:r>
                                  </m:e>
                                  <m:sub>
                                    <m:r>
                                      <a:rPr lang="en-US" sz="2300" b="1" i="1">
                                        <a:latin typeface="Cambria Math" panose="02040503050406030204" pitchFamily="18" charset="0"/>
                                      </a:rPr>
                                      <m:t>𝒐</m:t>
                                    </m:r>
                                  </m:sub>
                                </m:sSub>
                                <m:sSub>
                                  <m:sSubPr>
                                    <m:ctrlPr>
                                      <a:rPr lang="en-US" sz="2300" i="1">
                                        <a:latin typeface="Cambria Math" panose="02040503050406030204" pitchFamily="18" charset="0"/>
                                      </a:rPr>
                                    </m:ctrlPr>
                                  </m:sSubPr>
                                  <m:e>
                                    <m:r>
                                      <a:rPr lang="en-US" sz="2300" b="1" i="1">
                                        <a:latin typeface="Cambria Math" panose="02040503050406030204" pitchFamily="18" charset="0"/>
                                      </a:rPr>
                                      <m:t>𝒉</m:t>
                                    </m:r>
                                  </m:e>
                                  <m:sub>
                                    <m:r>
                                      <a:rPr lang="en-US" sz="2300" i="1">
                                        <a:latin typeface="Cambria Math" panose="02040503050406030204" pitchFamily="18" charset="0"/>
                                      </a:rPr>
                                      <m:t>𝑡</m:t>
                                    </m:r>
                                  </m:sub>
                                </m:sSub>
                                <m:r>
                                  <a:rPr lang="en-US" sz="2300" i="1">
                                    <a:latin typeface="Cambria Math" panose="02040503050406030204" pitchFamily="18" charset="0"/>
                                  </a:rPr>
                                  <m:t>+</m:t>
                                </m:r>
                                <m:sSub>
                                  <m:sSubPr>
                                    <m:ctrlPr>
                                      <a:rPr lang="en-US" sz="2300" i="1">
                                        <a:latin typeface="Cambria Math" panose="02040503050406030204" pitchFamily="18" charset="0"/>
                                      </a:rPr>
                                    </m:ctrlPr>
                                  </m:sSubPr>
                                  <m:e>
                                    <m:r>
                                      <a:rPr lang="en-US" sz="2300" b="1" i="1">
                                        <a:latin typeface="Cambria Math" panose="02040503050406030204" pitchFamily="18" charset="0"/>
                                      </a:rPr>
                                      <m:t>𝒃</m:t>
                                    </m:r>
                                  </m:e>
                                  <m:sub>
                                    <m:r>
                                      <a:rPr lang="en-US" sz="2300" b="1" i="1">
                                        <a:latin typeface="Cambria Math" panose="02040503050406030204" pitchFamily="18" charset="0"/>
                                      </a:rPr>
                                      <m:t>𝒐</m:t>
                                    </m:r>
                                  </m:sub>
                                </m:sSub>
                              </m:e>
                            </m:d>
                          </m:e>
                        </m:mr>
                      </m:m>
                    </m:oMath>
                  </m:oMathPara>
                </a14:m>
                <a:endParaRPr lang="en-US" sz="2300" dirty="0"/>
              </a:p>
              <a:p>
                <a:pPr marL="0" indent="0">
                  <a:buNone/>
                </a:pPr>
                <a:r>
                  <a:rPr lang="en-US" sz="2300" dirty="0"/>
                  <a:t>The simplest RNN generation needs to be extended if source sequence </a:t>
                </a:r>
                <a:r>
                  <a:rPr lang="en-US" sz="2300" b="1" i="1" dirty="0"/>
                  <a:t>X</a:t>
                </a:r>
                <a:r>
                  <a:rPr lang="en-US" sz="2300" dirty="0"/>
                  <a:t> is incomplete, for example, </a:t>
                </a:r>
                <a:r>
                  <a:rPr lang="en-US" sz="2300" b="1" i="1" dirty="0"/>
                  <a:t>X</a:t>
                </a:r>
                <a:r>
                  <a:rPr lang="en-US" sz="2300" dirty="0"/>
                  <a:t> has </a:t>
                </a:r>
                <a:r>
                  <a:rPr lang="en-US" sz="2300" i="1" dirty="0"/>
                  <a:t>k</a:t>
                </a:r>
                <a:r>
                  <a:rPr lang="en-US" sz="2300" dirty="0"/>
                  <a:t> token vectors </a:t>
                </a:r>
                <a:r>
                  <a:rPr lang="en-US" sz="2300" b="1" i="1" dirty="0"/>
                  <a:t>x</a:t>
                </a:r>
                <a:r>
                  <a:rPr lang="en-US" sz="2300" baseline="-25000" dirty="0"/>
                  <a:t>1</a:t>
                </a:r>
                <a:r>
                  <a:rPr lang="en-US" sz="2300" dirty="0"/>
                  <a:t>, </a:t>
                </a:r>
                <a:r>
                  <a:rPr lang="en-US" sz="2300" b="1" i="1" dirty="0"/>
                  <a:t>x</a:t>
                </a:r>
                <a:r>
                  <a:rPr lang="en-US" sz="2300" baseline="-25000" dirty="0"/>
                  <a:t>2</a:t>
                </a:r>
                <a:r>
                  <a:rPr lang="en-US" sz="2300" dirty="0"/>
                  <a:t>,…, </a:t>
                </a:r>
                <a:r>
                  <a:rPr lang="en-US" sz="2300" b="1" i="1" dirty="0" err="1"/>
                  <a:t>x</a:t>
                </a:r>
                <a:r>
                  <a:rPr lang="en-US" sz="2300" i="1" baseline="-25000" dirty="0" err="1"/>
                  <a:t>k</a:t>
                </a:r>
                <a:r>
                  <a:rPr lang="en-US" sz="2300" dirty="0"/>
                  <a:t> where </a:t>
                </a:r>
                <a:r>
                  <a:rPr lang="en-US" sz="2300" i="1" dirty="0"/>
                  <a:t>k</a:t>
                </a:r>
                <a:r>
                  <a:rPr lang="en-US" sz="2300" dirty="0"/>
                  <a:t> &lt; </a:t>
                </a:r>
                <a:r>
                  <a:rPr lang="en-US" sz="2300" i="1" dirty="0"/>
                  <a:t>n</a:t>
                </a:r>
                <a:r>
                  <a:rPr lang="en-US" sz="2300" dirty="0"/>
                  <a:t>. When </a:t>
                </a:r>
                <a:r>
                  <a:rPr lang="en-US" sz="2300" b="1" i="1" dirty="0"/>
                  <a:t>X</a:t>
                </a:r>
                <a:r>
                  <a:rPr lang="en-US" sz="2300" dirty="0"/>
                  <a:t> is incomplete, without loss of generality, given current output </a:t>
                </a:r>
                <a:r>
                  <a:rPr lang="en-US" sz="2300" b="1" i="1" dirty="0" err="1"/>
                  <a:t>y</a:t>
                </a:r>
                <a:r>
                  <a:rPr lang="en-US" sz="2300" i="1" baseline="-25000" dirty="0" err="1"/>
                  <a:t>t</a:t>
                </a:r>
                <a:r>
                  <a:rPr lang="en-US" sz="2300" dirty="0"/>
                  <a:t>, it is necessary to predict the next output </a:t>
                </a:r>
                <a:r>
                  <a:rPr lang="en-US" sz="2300" b="1" i="1" dirty="0"/>
                  <a:t>x</a:t>
                </a:r>
                <a:r>
                  <a:rPr lang="en-US" sz="2300" i="1" baseline="-25000" dirty="0"/>
                  <a:t>t</a:t>
                </a:r>
                <a:r>
                  <a:rPr lang="en-US" sz="2300" baseline="-25000" dirty="0"/>
                  <a:t>+1</a:t>
                </a:r>
                <a:r>
                  <a:rPr lang="en-US" sz="2300" dirty="0"/>
                  <a:t> (with suppose </a:t>
                </a:r>
                <a:r>
                  <a:rPr lang="en-US" sz="2300" i="1" dirty="0"/>
                  <a:t>t</a:t>
                </a:r>
                <a:r>
                  <a:rPr lang="en-US" sz="2300" dirty="0"/>
                  <a:t> &gt; </a:t>
                </a:r>
                <a:r>
                  <a:rPr lang="en-US" sz="2300" i="1" dirty="0"/>
                  <a:t>k</a:t>
                </a:r>
                <a:r>
                  <a:rPr lang="en-US" sz="2300"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1280" y="914399"/>
                <a:ext cx="12029440" cy="5176066"/>
              </a:xfrm>
              <a:blipFill>
                <a:blip r:embed="rId2"/>
                <a:stretch>
                  <a:fillRect l="-709" t="-942" r="-709"/>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12</a:t>
            </a:fld>
            <a:endParaRPr lang="en-US"/>
          </a:p>
        </p:txBody>
      </p:sp>
    </p:spTree>
    <p:extLst>
      <p:ext uri="{BB962C8B-B14F-4D97-AF65-F5344CB8AC3E}">
        <p14:creationId xmlns:p14="http://schemas.microsoft.com/office/powerpoint/2010/main" val="2236227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 Sequence generation and attention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1440" y="914399"/>
                <a:ext cx="12009120" cy="5176066"/>
              </a:xfrm>
            </p:spPr>
            <p:txBody>
              <a:bodyPr>
                <a:noAutofit/>
              </a:bodyPr>
              <a:lstStyle/>
              <a:p>
                <a:pPr marL="0" indent="0">
                  <a:buNone/>
                </a:pPr>
                <a:r>
                  <a:rPr lang="en-US" sz="2200" dirty="0" smtClean="0"/>
                  <a:t>The prediction process, proposed by Graves (Graves, 2014), is based on estimating </a:t>
                </a:r>
                <a:r>
                  <a:rPr lang="en-US" sz="2200" dirty="0"/>
                  <a:t>the predictive probability </a:t>
                </a:r>
                <a:r>
                  <a:rPr lang="en-US" sz="2200" i="1" dirty="0"/>
                  <a:t>P</a:t>
                </a:r>
                <a:r>
                  <a:rPr lang="en-US" sz="2200" dirty="0"/>
                  <a:t>(</a:t>
                </a:r>
                <a:r>
                  <a:rPr lang="en-US" sz="2200" b="1" i="1" dirty="0"/>
                  <a:t>x</a:t>
                </a:r>
                <a:r>
                  <a:rPr lang="en-US" sz="2200" i="1" baseline="-25000" dirty="0"/>
                  <a:t>t</a:t>
                </a:r>
                <a:r>
                  <a:rPr lang="en-US" sz="2200" baseline="-25000" dirty="0"/>
                  <a:t>+1</a:t>
                </a:r>
                <a:r>
                  <a:rPr lang="en-US" sz="2200" dirty="0"/>
                  <a:t> | </a:t>
                </a:r>
                <a:r>
                  <a:rPr lang="en-US" sz="2200" b="1" i="1" dirty="0" err="1"/>
                  <a:t>y</a:t>
                </a:r>
                <a:r>
                  <a:rPr lang="en-US" sz="2200" i="1" baseline="-25000" dirty="0" err="1"/>
                  <a:t>t</a:t>
                </a:r>
                <a:r>
                  <a:rPr lang="en-US" sz="2200" dirty="0"/>
                  <a:t>) which is conditional probability of next input </a:t>
                </a:r>
                <a:r>
                  <a:rPr lang="en-US" sz="2200" b="1" i="1" dirty="0"/>
                  <a:t>x</a:t>
                </a:r>
                <a:r>
                  <a:rPr lang="en-US" sz="2200" i="1" baseline="-25000" dirty="0"/>
                  <a:t>t</a:t>
                </a:r>
                <a:r>
                  <a:rPr lang="en-US" sz="2200" baseline="-25000" dirty="0"/>
                  <a:t>+1</a:t>
                </a:r>
                <a:r>
                  <a:rPr lang="en-US" sz="2200" dirty="0"/>
                  <a:t> given current output </a:t>
                </a:r>
                <a:r>
                  <a:rPr lang="en-US" sz="2200" b="1" i="1" dirty="0" err="1"/>
                  <a:t>y</a:t>
                </a:r>
                <a:r>
                  <a:rPr lang="en-US" sz="2200" i="1" baseline="-25000" dirty="0" err="1"/>
                  <a:t>t</a:t>
                </a:r>
                <a:r>
                  <a:rPr lang="en-US" sz="2200" dirty="0"/>
                  <a:t>. As a result, RNN generation model is extended as follows (Graves, 2014, p. 4):</a:t>
                </a:r>
              </a:p>
              <a:p>
                <a:pPr marL="0" indent="0">
                  <a:buNone/>
                </a:pPr>
                <a14:m>
                  <m:oMathPara xmlns:m="http://schemas.openxmlformats.org/officeDocument/2006/math">
                    <m:oMathParaPr>
                      <m:jc m:val="centerGroup"/>
                    </m:oMathParaPr>
                    <m:oMath xmlns:m="http://schemas.openxmlformats.org/officeDocument/2006/math">
                      <m:m>
                        <m:mPr>
                          <m:mcs>
                            <m:mc>
                              <m:mcPr>
                                <m:count m:val="1"/>
                                <m:mcJc m:val="center"/>
                              </m:mcPr>
                            </m:mc>
                          </m:mcs>
                          <m:ctrlPr>
                            <a:rPr lang="en-US" sz="2200" i="1">
                              <a:latin typeface="Cambria Math" panose="02040503050406030204" pitchFamily="18" charset="0"/>
                            </a:rPr>
                          </m:ctrlPr>
                        </m:mPr>
                        <m:mr>
                          <m:e>
                            <m:sSub>
                              <m:sSubPr>
                                <m:ctrlPr>
                                  <a:rPr lang="en-US" sz="2200" i="1">
                                    <a:latin typeface="Cambria Math" panose="02040503050406030204" pitchFamily="18" charset="0"/>
                                  </a:rPr>
                                </m:ctrlPr>
                              </m:sSubPr>
                              <m:e>
                                <m:r>
                                  <a:rPr lang="en-US" sz="2200" b="1" i="1">
                                    <a:latin typeface="Cambria Math" panose="02040503050406030204" pitchFamily="18" charset="0"/>
                                  </a:rPr>
                                  <m:t>𝒉</m:t>
                                </m:r>
                              </m:e>
                              <m:sub>
                                <m:r>
                                  <a:rPr lang="en-US" sz="2200" i="1">
                                    <a:latin typeface="Cambria Math" panose="02040503050406030204" pitchFamily="18" charset="0"/>
                                  </a:rPr>
                                  <m:t>𝑡</m:t>
                                </m:r>
                              </m:sub>
                            </m:sSub>
                            <m:r>
                              <a:rPr lang="en-US" sz="2200" i="1">
                                <a:latin typeface="Cambria Math" panose="02040503050406030204" pitchFamily="18" charset="0"/>
                              </a:rPr>
                              <m:t>=</m:t>
                            </m:r>
                            <m:sSub>
                              <m:sSubPr>
                                <m:ctrlPr>
                                  <a:rPr lang="en-US" sz="2200" i="1">
                                    <a:latin typeface="Cambria Math" panose="02040503050406030204" pitchFamily="18" charset="0"/>
                                  </a:rPr>
                                </m:ctrlPr>
                              </m:sSubPr>
                              <m:e>
                                <m:r>
                                  <a:rPr lang="en-US" sz="2200" i="1">
                                    <a:latin typeface="Cambria Math" panose="02040503050406030204" pitchFamily="18" charset="0"/>
                                  </a:rPr>
                                  <m:t>𝜎</m:t>
                                </m:r>
                              </m:e>
                              <m:sub>
                                <m:r>
                                  <a:rPr lang="en-US" sz="2200" b="1" i="1">
                                    <a:latin typeface="Cambria Math" panose="02040503050406030204" pitchFamily="18" charset="0"/>
                                  </a:rPr>
                                  <m:t>𝒉</m:t>
                                </m:r>
                              </m:sub>
                            </m:sSub>
                            <m:d>
                              <m:dPr>
                                <m:ctrlPr>
                                  <a:rPr lang="en-US" sz="2200" i="1">
                                    <a:latin typeface="Cambria Math" panose="02040503050406030204" pitchFamily="18" charset="0"/>
                                  </a:rPr>
                                </m:ctrlPr>
                              </m:dPr>
                              <m:e>
                                <m:sSub>
                                  <m:sSubPr>
                                    <m:ctrlPr>
                                      <a:rPr lang="en-US" sz="2200" i="1">
                                        <a:latin typeface="Cambria Math" panose="02040503050406030204" pitchFamily="18" charset="0"/>
                                      </a:rPr>
                                    </m:ctrlPr>
                                  </m:sSubPr>
                                  <m:e>
                                    <m:r>
                                      <a:rPr lang="en-US" sz="2200" b="1" i="1">
                                        <a:latin typeface="Cambria Math" panose="02040503050406030204" pitchFamily="18" charset="0"/>
                                      </a:rPr>
                                      <m:t>𝑾</m:t>
                                    </m:r>
                                  </m:e>
                                  <m:sub>
                                    <m:r>
                                      <a:rPr lang="en-US" sz="2200" b="1" i="1">
                                        <a:latin typeface="Cambria Math" panose="02040503050406030204" pitchFamily="18" charset="0"/>
                                      </a:rPr>
                                      <m:t>𝒉</m:t>
                                    </m:r>
                                  </m:sub>
                                </m:sSub>
                                <m:sSub>
                                  <m:sSubPr>
                                    <m:ctrlPr>
                                      <a:rPr lang="en-US" sz="2200" i="1">
                                        <a:latin typeface="Cambria Math" panose="02040503050406030204" pitchFamily="18" charset="0"/>
                                      </a:rPr>
                                    </m:ctrlPr>
                                  </m:sSubPr>
                                  <m:e>
                                    <m:r>
                                      <a:rPr lang="en-US" sz="2200" b="1" i="1">
                                        <a:latin typeface="Cambria Math" panose="02040503050406030204" pitchFamily="18" charset="0"/>
                                      </a:rPr>
                                      <m:t>𝒙</m:t>
                                    </m:r>
                                  </m:e>
                                  <m:sub>
                                    <m:r>
                                      <a:rPr lang="en-US" sz="2200" i="1">
                                        <a:latin typeface="Cambria Math" panose="02040503050406030204" pitchFamily="18" charset="0"/>
                                      </a:rPr>
                                      <m:t>𝑡</m:t>
                                    </m:r>
                                  </m:sub>
                                </m:sSub>
                                <m:r>
                                  <a:rPr lang="en-US" sz="2200" i="1">
                                    <a:latin typeface="Cambria Math" panose="02040503050406030204" pitchFamily="18" charset="0"/>
                                  </a:rPr>
                                  <m:t>+</m:t>
                                </m:r>
                                <m:sSub>
                                  <m:sSubPr>
                                    <m:ctrlPr>
                                      <a:rPr lang="en-US" sz="2200" i="1">
                                        <a:latin typeface="Cambria Math" panose="02040503050406030204" pitchFamily="18" charset="0"/>
                                      </a:rPr>
                                    </m:ctrlPr>
                                  </m:sSubPr>
                                  <m:e>
                                    <m:r>
                                      <a:rPr lang="en-US" sz="2200" b="1" i="1">
                                        <a:latin typeface="Cambria Math" panose="02040503050406030204" pitchFamily="18" charset="0"/>
                                      </a:rPr>
                                      <m:t>𝑼</m:t>
                                    </m:r>
                                  </m:e>
                                  <m:sub>
                                    <m:r>
                                      <a:rPr lang="en-US" sz="2200" b="1" i="1">
                                        <a:latin typeface="Cambria Math" panose="02040503050406030204" pitchFamily="18" charset="0"/>
                                      </a:rPr>
                                      <m:t>𝒉</m:t>
                                    </m:r>
                                  </m:sub>
                                </m:sSub>
                                <m:sSub>
                                  <m:sSubPr>
                                    <m:ctrlPr>
                                      <a:rPr lang="en-US" sz="2200" i="1">
                                        <a:latin typeface="Cambria Math" panose="02040503050406030204" pitchFamily="18" charset="0"/>
                                      </a:rPr>
                                    </m:ctrlPr>
                                  </m:sSubPr>
                                  <m:e>
                                    <m:r>
                                      <a:rPr lang="en-US" sz="2200" b="1" i="1">
                                        <a:latin typeface="Cambria Math" panose="02040503050406030204" pitchFamily="18" charset="0"/>
                                      </a:rPr>
                                      <m:t>𝒉</m:t>
                                    </m:r>
                                  </m:e>
                                  <m:sub>
                                    <m:r>
                                      <a:rPr lang="en-US" sz="2200" i="1">
                                        <a:latin typeface="Cambria Math" panose="02040503050406030204" pitchFamily="18" charset="0"/>
                                      </a:rPr>
                                      <m:t>𝑡</m:t>
                                    </m:r>
                                    <m:r>
                                      <a:rPr lang="en-US" sz="2200" i="1">
                                        <a:latin typeface="Cambria Math" panose="02040503050406030204" pitchFamily="18" charset="0"/>
                                      </a:rPr>
                                      <m:t>−1</m:t>
                                    </m:r>
                                  </m:sub>
                                </m:sSub>
                                <m:r>
                                  <a:rPr lang="en-US" sz="2200" i="1">
                                    <a:latin typeface="Cambria Math" panose="02040503050406030204" pitchFamily="18" charset="0"/>
                                  </a:rPr>
                                  <m:t>+</m:t>
                                </m:r>
                                <m:sSub>
                                  <m:sSubPr>
                                    <m:ctrlPr>
                                      <a:rPr lang="en-US" sz="2200" i="1">
                                        <a:latin typeface="Cambria Math" panose="02040503050406030204" pitchFamily="18" charset="0"/>
                                      </a:rPr>
                                    </m:ctrlPr>
                                  </m:sSubPr>
                                  <m:e>
                                    <m:r>
                                      <a:rPr lang="en-US" sz="2200" b="1" i="1">
                                        <a:latin typeface="Cambria Math" panose="02040503050406030204" pitchFamily="18" charset="0"/>
                                      </a:rPr>
                                      <m:t>𝒃</m:t>
                                    </m:r>
                                  </m:e>
                                  <m:sub>
                                    <m:r>
                                      <a:rPr lang="en-US" sz="2200" b="1" i="1">
                                        <a:latin typeface="Cambria Math" panose="02040503050406030204" pitchFamily="18" charset="0"/>
                                      </a:rPr>
                                      <m:t>𝒉</m:t>
                                    </m:r>
                                  </m:sub>
                                </m:sSub>
                              </m:e>
                            </m:d>
                          </m:e>
                        </m:mr>
                        <m:mr>
                          <m:e>
                            <m:sSub>
                              <m:sSubPr>
                                <m:ctrlPr>
                                  <a:rPr lang="en-US" sz="2200" i="1">
                                    <a:latin typeface="Cambria Math" panose="02040503050406030204" pitchFamily="18" charset="0"/>
                                  </a:rPr>
                                </m:ctrlPr>
                              </m:sSubPr>
                              <m:e>
                                <m:r>
                                  <a:rPr lang="en-US" sz="2200" b="1" i="1">
                                    <a:latin typeface="Cambria Math" panose="02040503050406030204" pitchFamily="18" charset="0"/>
                                  </a:rPr>
                                  <m:t>𝒚</m:t>
                                </m:r>
                              </m:e>
                              <m:sub>
                                <m:r>
                                  <a:rPr lang="en-US" sz="2200" i="1">
                                    <a:latin typeface="Cambria Math" panose="02040503050406030204" pitchFamily="18" charset="0"/>
                                  </a:rPr>
                                  <m:t>𝑡</m:t>
                                </m:r>
                              </m:sub>
                            </m:sSub>
                            <m:r>
                              <a:rPr lang="en-US" sz="2200" i="1">
                                <a:latin typeface="Cambria Math" panose="02040503050406030204" pitchFamily="18" charset="0"/>
                              </a:rPr>
                              <m:t>=</m:t>
                            </m:r>
                            <m:sSub>
                              <m:sSubPr>
                                <m:ctrlPr>
                                  <a:rPr lang="en-US" sz="2200" i="1">
                                    <a:latin typeface="Cambria Math" panose="02040503050406030204" pitchFamily="18" charset="0"/>
                                  </a:rPr>
                                </m:ctrlPr>
                              </m:sSubPr>
                              <m:e>
                                <m:r>
                                  <a:rPr lang="en-US" sz="2200" i="1">
                                    <a:latin typeface="Cambria Math" panose="02040503050406030204" pitchFamily="18" charset="0"/>
                                  </a:rPr>
                                  <m:t>𝜎</m:t>
                                </m:r>
                              </m:e>
                              <m:sub>
                                <m:r>
                                  <a:rPr lang="en-US" sz="2200" b="1" i="1">
                                    <a:latin typeface="Cambria Math" panose="02040503050406030204" pitchFamily="18" charset="0"/>
                                  </a:rPr>
                                  <m:t>𝒐</m:t>
                                </m:r>
                              </m:sub>
                            </m:sSub>
                            <m:d>
                              <m:dPr>
                                <m:ctrlPr>
                                  <a:rPr lang="en-US" sz="2200" i="1">
                                    <a:latin typeface="Cambria Math" panose="02040503050406030204" pitchFamily="18" charset="0"/>
                                  </a:rPr>
                                </m:ctrlPr>
                              </m:dPr>
                              <m:e>
                                <m:sSub>
                                  <m:sSubPr>
                                    <m:ctrlPr>
                                      <a:rPr lang="en-US" sz="2200" i="1">
                                        <a:latin typeface="Cambria Math" panose="02040503050406030204" pitchFamily="18" charset="0"/>
                                      </a:rPr>
                                    </m:ctrlPr>
                                  </m:sSubPr>
                                  <m:e>
                                    <m:r>
                                      <a:rPr lang="en-US" sz="2200" b="1" i="1">
                                        <a:latin typeface="Cambria Math" panose="02040503050406030204" pitchFamily="18" charset="0"/>
                                      </a:rPr>
                                      <m:t>𝑾</m:t>
                                    </m:r>
                                  </m:e>
                                  <m:sub>
                                    <m:r>
                                      <a:rPr lang="en-US" sz="2200" b="1" i="1">
                                        <a:latin typeface="Cambria Math" panose="02040503050406030204" pitchFamily="18" charset="0"/>
                                      </a:rPr>
                                      <m:t>𝒐</m:t>
                                    </m:r>
                                  </m:sub>
                                </m:sSub>
                                <m:sSub>
                                  <m:sSubPr>
                                    <m:ctrlPr>
                                      <a:rPr lang="en-US" sz="2200" i="1">
                                        <a:latin typeface="Cambria Math" panose="02040503050406030204" pitchFamily="18" charset="0"/>
                                      </a:rPr>
                                    </m:ctrlPr>
                                  </m:sSubPr>
                                  <m:e>
                                    <m:r>
                                      <a:rPr lang="en-US" sz="2200" b="1" i="1">
                                        <a:latin typeface="Cambria Math" panose="02040503050406030204" pitchFamily="18" charset="0"/>
                                      </a:rPr>
                                      <m:t>𝒉</m:t>
                                    </m:r>
                                  </m:e>
                                  <m:sub>
                                    <m:r>
                                      <a:rPr lang="en-US" sz="2200" i="1">
                                        <a:latin typeface="Cambria Math" panose="02040503050406030204" pitchFamily="18" charset="0"/>
                                      </a:rPr>
                                      <m:t>𝑡</m:t>
                                    </m:r>
                                  </m:sub>
                                </m:sSub>
                                <m:r>
                                  <a:rPr lang="en-US" sz="2200" i="1">
                                    <a:latin typeface="Cambria Math" panose="02040503050406030204" pitchFamily="18" charset="0"/>
                                  </a:rPr>
                                  <m:t>+</m:t>
                                </m:r>
                                <m:sSub>
                                  <m:sSubPr>
                                    <m:ctrlPr>
                                      <a:rPr lang="en-US" sz="2200" i="1">
                                        <a:latin typeface="Cambria Math" panose="02040503050406030204" pitchFamily="18" charset="0"/>
                                      </a:rPr>
                                    </m:ctrlPr>
                                  </m:sSubPr>
                                  <m:e>
                                    <m:r>
                                      <a:rPr lang="en-US" sz="2200" b="1" i="1">
                                        <a:latin typeface="Cambria Math" panose="02040503050406030204" pitchFamily="18" charset="0"/>
                                      </a:rPr>
                                      <m:t>𝒃</m:t>
                                    </m:r>
                                  </m:e>
                                  <m:sub>
                                    <m:r>
                                      <a:rPr lang="en-US" sz="2200" b="1" i="1">
                                        <a:latin typeface="Cambria Math" panose="02040503050406030204" pitchFamily="18" charset="0"/>
                                      </a:rPr>
                                      <m:t>𝒐</m:t>
                                    </m:r>
                                  </m:sub>
                                </m:sSub>
                              </m:e>
                            </m:d>
                          </m:e>
                        </m:mr>
                        <m:mr>
                          <m:e>
                            <m:r>
                              <a:rPr lang="en-US" sz="2200" i="1">
                                <a:latin typeface="Cambria Math" panose="02040503050406030204" pitchFamily="18" charset="0"/>
                              </a:rPr>
                              <m:t>𝑃</m:t>
                            </m:r>
                            <m:d>
                              <m:dPr>
                                <m:ctrlPr>
                                  <a:rPr lang="en-US" sz="2200" i="1">
                                    <a:latin typeface="Cambria Math" panose="02040503050406030204" pitchFamily="18" charset="0"/>
                                  </a:rPr>
                                </m:ctrlPr>
                              </m:dPr>
                              <m:e>
                                <m:sSub>
                                  <m:sSubPr>
                                    <m:ctrlPr>
                                      <a:rPr lang="en-US" sz="2200" i="1">
                                        <a:latin typeface="Cambria Math" panose="02040503050406030204" pitchFamily="18" charset="0"/>
                                      </a:rPr>
                                    </m:ctrlPr>
                                  </m:sSubPr>
                                  <m:e>
                                    <m:r>
                                      <a:rPr lang="en-US" sz="2200" b="1" i="1">
                                        <a:latin typeface="Cambria Math" panose="02040503050406030204" pitchFamily="18" charset="0"/>
                                      </a:rPr>
                                      <m:t>𝒙</m:t>
                                    </m:r>
                                  </m:e>
                                  <m:sub>
                                    <m:r>
                                      <a:rPr lang="en-US" sz="2200" i="1">
                                        <a:latin typeface="Cambria Math" panose="02040503050406030204" pitchFamily="18" charset="0"/>
                                      </a:rPr>
                                      <m:t>𝑡</m:t>
                                    </m:r>
                                    <m:r>
                                      <a:rPr lang="en-US" sz="2200" i="1">
                                        <a:latin typeface="Cambria Math" panose="02040503050406030204" pitchFamily="18" charset="0"/>
                                      </a:rPr>
                                      <m:t>+1</m:t>
                                    </m:r>
                                  </m:sub>
                                </m:sSub>
                              </m:e>
                              <m:e>
                                <m:sSub>
                                  <m:sSubPr>
                                    <m:ctrlPr>
                                      <a:rPr lang="en-US" sz="2200" i="1">
                                        <a:latin typeface="Cambria Math" panose="02040503050406030204" pitchFamily="18" charset="0"/>
                                      </a:rPr>
                                    </m:ctrlPr>
                                  </m:sSubPr>
                                  <m:e>
                                    <m:r>
                                      <a:rPr lang="en-US" sz="2200" b="1" i="1">
                                        <a:latin typeface="Cambria Math" panose="02040503050406030204" pitchFamily="18" charset="0"/>
                                      </a:rPr>
                                      <m:t>𝒚</m:t>
                                    </m:r>
                                  </m:e>
                                  <m:sub>
                                    <m:r>
                                      <a:rPr lang="en-US" sz="2200" i="1">
                                        <a:latin typeface="Cambria Math" panose="02040503050406030204" pitchFamily="18" charset="0"/>
                                      </a:rPr>
                                      <m:t>𝑡</m:t>
                                    </m:r>
                                  </m:sub>
                                </m:sSub>
                              </m:e>
                            </m:d>
                          </m:e>
                        </m:mr>
                      </m:m>
                    </m:oMath>
                  </m:oMathPara>
                </a14:m>
                <a:endParaRPr lang="en-US" sz="2200" dirty="0"/>
              </a:p>
              <a:p>
                <a:pPr marL="0" indent="0">
                  <a:buNone/>
                </a:pPr>
                <a:r>
                  <a:rPr lang="en-US" sz="2200" dirty="0"/>
                  <a:t>Following figure depicts the prediction model proposed by Graves (Graves, 2014, p. 3</a:t>
                </a:r>
                <a:r>
                  <a:rPr lang="en-US" sz="2200" dirty="0" smtClean="0"/>
                  <a:t>):</a:t>
                </a:r>
              </a:p>
              <a:p>
                <a:pPr marL="0" indent="0">
                  <a:buNone/>
                </a:pPr>
                <a:endParaRPr lang="en-US" sz="2200" dirty="0"/>
              </a:p>
              <a:p>
                <a:pPr marL="0" indent="0">
                  <a:buNone/>
                </a:pPr>
                <a:endParaRPr lang="en-US" sz="2200" dirty="0" smtClean="0"/>
              </a:p>
              <a:p>
                <a:pPr marL="0" indent="0">
                  <a:buNone/>
                </a:pPr>
                <a:endParaRPr lang="en-US" sz="2200" dirty="0"/>
              </a:p>
              <a:p>
                <a:pPr marL="0" indent="0">
                  <a:buNone/>
                </a:pPr>
                <a:endParaRPr lang="en-US" sz="2200" dirty="0" smtClean="0"/>
              </a:p>
              <a:p>
                <a:pPr marL="0" indent="0">
                  <a:buNone/>
                </a:pPr>
                <a:endParaRPr lang="en-US" sz="2200" dirty="0"/>
              </a:p>
              <a:p>
                <a:pPr marL="0" indent="0">
                  <a:buNone/>
                </a:pPr>
                <a:endParaRPr lang="en-US" sz="2200" dirty="0" smtClean="0"/>
              </a:p>
              <a:p>
                <a:pPr marL="0" indent="0">
                  <a:buNone/>
                </a:pPr>
                <a:endParaRPr lang="en-US" sz="2200" dirty="0" smtClean="0"/>
              </a:p>
              <a:p>
                <a:pPr marL="0" indent="0">
                  <a:buNone/>
                </a:pPr>
                <a:r>
                  <a:rPr lang="en-US" sz="2200" dirty="0"/>
                  <a:t>The problem here is how to specify predictive probability </a:t>
                </a:r>
                <a:r>
                  <a:rPr lang="en-US" sz="2200" i="1" dirty="0"/>
                  <a:t>P</a:t>
                </a:r>
                <a:r>
                  <a:rPr lang="en-US" sz="2200" dirty="0"/>
                  <a:t>(</a:t>
                </a:r>
                <a:r>
                  <a:rPr lang="en-US" sz="2200" b="1" i="1" dirty="0"/>
                  <a:t>x</a:t>
                </a:r>
                <a:r>
                  <a:rPr lang="en-US" sz="2200" i="1" baseline="-25000" dirty="0"/>
                  <a:t>t</a:t>
                </a:r>
                <a:r>
                  <a:rPr lang="en-US" sz="2200" baseline="-25000" dirty="0"/>
                  <a:t>+1</a:t>
                </a:r>
                <a:r>
                  <a:rPr lang="en-US" sz="2200" dirty="0"/>
                  <a:t> | </a:t>
                </a:r>
                <a:r>
                  <a:rPr lang="en-US" sz="2200" b="1" i="1" dirty="0" err="1"/>
                  <a:t>y</a:t>
                </a:r>
                <a:r>
                  <a:rPr lang="en-US" sz="2200" i="1" baseline="-25000" dirty="0" err="1"/>
                  <a:t>t</a:t>
                </a:r>
                <a:r>
                  <a:rPr lang="en-US" sz="2200" dirty="0" smtClean="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1440" y="914399"/>
                <a:ext cx="12009120" cy="5176066"/>
              </a:xfrm>
              <a:blipFill>
                <a:blip r:embed="rId2"/>
                <a:stretch>
                  <a:fillRect l="-660" t="-824" r="-660" b="-1767"/>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13</a:t>
            </a:fld>
            <a:endParaRPr lang="en-US"/>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63792" y="3301269"/>
            <a:ext cx="8842339" cy="2299656"/>
          </a:xfrm>
          <a:prstGeom prst="rect">
            <a:avLst/>
          </a:prstGeom>
        </p:spPr>
      </p:pic>
      <p:sp>
        <p:nvSpPr>
          <p:cNvPr id="8" name="Rectangle 7"/>
          <p:cNvSpPr/>
          <p:nvPr/>
        </p:nvSpPr>
        <p:spPr>
          <a:xfrm>
            <a:off x="91440" y="4127931"/>
            <a:ext cx="2387600" cy="769441"/>
          </a:xfrm>
          <a:prstGeom prst="rect">
            <a:avLst/>
          </a:prstGeom>
        </p:spPr>
        <p:txBody>
          <a:bodyPr wrap="square">
            <a:spAutoFit/>
          </a:bodyPr>
          <a:lstStyle/>
          <a:p>
            <a:r>
              <a:rPr lang="en-US" sz="2200" b="1" dirty="0">
                <a:latin typeface="Times New Roman" panose="02020603050405020304" pitchFamily="18" charset="0"/>
                <a:ea typeface="DengXian"/>
              </a:rPr>
              <a:t>Figure 2.1.</a:t>
            </a:r>
            <a:r>
              <a:rPr lang="en-US" sz="2200" dirty="0">
                <a:latin typeface="Times New Roman" panose="02020603050405020304" pitchFamily="18" charset="0"/>
                <a:ea typeface="DengXian"/>
              </a:rPr>
              <a:t> RNN prediction model</a:t>
            </a:r>
            <a:endParaRPr lang="en-US" sz="2200" dirty="0"/>
          </a:p>
        </p:txBody>
      </p:sp>
    </p:spTree>
    <p:extLst>
      <p:ext uri="{BB962C8B-B14F-4D97-AF65-F5344CB8AC3E}">
        <p14:creationId xmlns:p14="http://schemas.microsoft.com/office/powerpoint/2010/main" val="14453556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 Sequence generation and attention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1440" y="914399"/>
                <a:ext cx="11998960" cy="5176066"/>
              </a:xfrm>
            </p:spPr>
            <p:txBody>
              <a:bodyPr>
                <a:noAutofit/>
              </a:bodyPr>
              <a:lstStyle/>
              <a:p>
                <a:pPr marL="0" indent="0">
                  <a:buNone/>
                </a:pPr>
                <a:r>
                  <a:rPr lang="en-US" sz="2000" dirty="0" smtClean="0"/>
                  <a:t>In the most general form, suppose joint probability </a:t>
                </a:r>
                <a:r>
                  <a:rPr lang="en-US" sz="2000" i="1" dirty="0"/>
                  <a:t>P</a:t>
                </a:r>
                <a:r>
                  <a:rPr lang="en-US" sz="2000" dirty="0"/>
                  <a:t>(</a:t>
                </a:r>
                <a:r>
                  <a:rPr lang="en-US" sz="2000" b="1" i="1" dirty="0"/>
                  <a:t>x</a:t>
                </a:r>
                <a:r>
                  <a:rPr lang="en-US" sz="2000" i="1" baseline="-25000" dirty="0"/>
                  <a:t>t</a:t>
                </a:r>
                <a:r>
                  <a:rPr lang="en-US" sz="2000" baseline="-25000" dirty="0"/>
                  <a:t>+1</a:t>
                </a:r>
                <a:r>
                  <a:rPr lang="en-US" sz="2000" dirty="0"/>
                  <a:t>, </a:t>
                </a:r>
                <a:r>
                  <a:rPr lang="en-US" sz="2000" b="1" i="1" dirty="0" err="1"/>
                  <a:t>y</a:t>
                </a:r>
                <a:r>
                  <a:rPr lang="en-US" sz="2000" i="1" baseline="-25000" dirty="0" err="1"/>
                  <a:t>t</a:t>
                </a:r>
                <a:r>
                  <a:rPr lang="en-US" sz="2000" dirty="0"/>
                  <a:t>) is parameterized by multivariate normal distribution with mean vector </a:t>
                </a:r>
                <a:r>
                  <a:rPr lang="en-US" sz="2000" i="1" dirty="0"/>
                  <a:t>μ</a:t>
                </a:r>
                <a:r>
                  <a:rPr lang="en-US" sz="2000" dirty="0"/>
                  <a:t> and covariance matrix Σ.</a:t>
                </a:r>
              </a:p>
              <a:p>
                <a:pPr marL="0" indent="0">
                  <a:buNone/>
                </a:pPr>
                <a14:m>
                  <m:oMathPara xmlns:m="http://schemas.openxmlformats.org/officeDocument/2006/math">
                    <m:oMathParaPr>
                      <m:jc m:val="centerGroup"/>
                    </m:oMathParaPr>
                    <m:oMath xmlns:m="http://schemas.openxmlformats.org/officeDocument/2006/math">
                      <m:m>
                        <m:mPr>
                          <m:mcs>
                            <m:mc>
                              <m:mcPr>
                                <m:count m:val="1"/>
                                <m:mcJc m:val="center"/>
                              </m:mcPr>
                            </m:mc>
                          </m:mcs>
                          <m:ctrlPr>
                            <a:rPr lang="en-US" sz="2000" i="1">
                              <a:latin typeface="Cambria Math" panose="02040503050406030204" pitchFamily="18" charset="0"/>
                            </a:rPr>
                          </m:ctrlPr>
                        </m:mPr>
                        <m:mr>
                          <m:e>
                            <m:r>
                              <a:rPr lang="en-US" sz="2000" i="1">
                                <a:latin typeface="Cambria Math" panose="02040503050406030204" pitchFamily="18" charset="0"/>
                              </a:rPr>
                              <m:t>𝑃</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b="1" i="1">
                                        <a:latin typeface="Cambria Math" panose="02040503050406030204" pitchFamily="18" charset="0"/>
                                      </a:rPr>
                                      <m:t>𝒙</m:t>
                                    </m:r>
                                  </m:e>
                                  <m:sub>
                                    <m:r>
                                      <a:rPr lang="en-US" sz="2000" i="1">
                                        <a:latin typeface="Cambria Math" panose="02040503050406030204" pitchFamily="18" charset="0"/>
                                      </a:rPr>
                                      <m:t>𝑡</m:t>
                                    </m:r>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b="1" i="1">
                                        <a:latin typeface="Cambria Math" panose="02040503050406030204" pitchFamily="18" charset="0"/>
                                      </a:rPr>
                                      <m:t>𝒚</m:t>
                                    </m:r>
                                  </m:e>
                                  <m:sub>
                                    <m:r>
                                      <a:rPr lang="en-US" sz="2000" i="1">
                                        <a:latin typeface="Cambria Math" panose="02040503050406030204" pitchFamily="18" charset="0"/>
                                      </a:rPr>
                                      <m:t>𝑡</m:t>
                                    </m:r>
                                  </m:sub>
                                </m:sSub>
                              </m:e>
                            </m:d>
                            <m:r>
                              <a:rPr lang="en-US" sz="2000" i="1">
                                <a:latin typeface="Cambria Math" panose="02040503050406030204" pitchFamily="18" charset="0"/>
                              </a:rPr>
                              <m:t>=</m:t>
                            </m:r>
                            <m:r>
                              <a:rPr lang="en-US" sz="2000" i="1">
                                <a:latin typeface="Cambria Math" panose="02040503050406030204" pitchFamily="18" charset="0"/>
                              </a:rPr>
                              <m:t>𝒩</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b="1" i="1">
                                        <a:latin typeface="Cambria Math" panose="02040503050406030204" pitchFamily="18" charset="0"/>
                                      </a:rPr>
                                      <m:t>𝒙</m:t>
                                    </m:r>
                                  </m:e>
                                  <m:sub>
                                    <m:r>
                                      <a:rPr lang="en-US" sz="2000" i="1">
                                        <a:latin typeface="Cambria Math" panose="02040503050406030204" pitchFamily="18" charset="0"/>
                                      </a:rPr>
                                      <m:t>𝑡</m:t>
                                    </m:r>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b="1" i="1">
                                        <a:latin typeface="Cambria Math" panose="02040503050406030204" pitchFamily="18" charset="0"/>
                                      </a:rPr>
                                      <m:t>𝒚</m:t>
                                    </m:r>
                                  </m:e>
                                  <m:sub>
                                    <m:r>
                                      <a:rPr lang="en-US" sz="2000" i="1">
                                        <a:latin typeface="Cambria Math" panose="02040503050406030204" pitchFamily="18" charset="0"/>
                                      </a:rPr>
                                      <m:t>𝑡</m:t>
                                    </m:r>
                                  </m:sub>
                                </m:sSub>
                              </m:e>
                              <m:e>
                                <m:r>
                                  <a:rPr lang="en-US" sz="2000" i="1">
                                    <a:latin typeface="Cambria Math" panose="02040503050406030204" pitchFamily="18" charset="0"/>
                                  </a:rPr>
                                  <m:t>𝜇</m:t>
                                </m:r>
                                <m:r>
                                  <a:rPr lang="en-US" sz="2000" i="1">
                                    <a:latin typeface="Cambria Math" panose="02040503050406030204" pitchFamily="18" charset="0"/>
                                  </a:rPr>
                                  <m:t>,</m:t>
                                </m:r>
                                <m:r>
                                  <m:rPr>
                                    <m:sty m:val="p"/>
                                  </m:rPr>
                                  <a:rPr lang="en-US" sz="2000">
                                    <a:latin typeface="Cambria Math" panose="02040503050406030204" pitchFamily="18" charset="0"/>
                                  </a:rPr>
                                  <m:t>Σ</m:t>
                                </m:r>
                              </m:e>
                            </m:d>
                          </m:e>
                        </m:mr>
                        <m:mr>
                          <m:e>
                            <m:r>
                              <a:rPr lang="en-US" sz="2000" i="1">
                                <a:latin typeface="Cambria Math" panose="02040503050406030204" pitchFamily="18" charset="0"/>
                              </a:rPr>
                              <m:t>𝜇</m:t>
                            </m:r>
                            <m:r>
                              <a:rPr lang="en-US" sz="2000" i="1">
                                <a:latin typeface="Cambria Math" panose="02040503050406030204" pitchFamily="18" charset="0"/>
                              </a:rPr>
                              <m:t>=</m:t>
                            </m:r>
                            <m:d>
                              <m:dPr>
                                <m:ctrlPr>
                                  <a:rPr lang="en-US" sz="2000" i="1">
                                    <a:latin typeface="Cambria Math" panose="02040503050406030204" pitchFamily="18" charset="0"/>
                                  </a:rPr>
                                </m:ctrlPr>
                              </m:dPr>
                              <m:e>
                                <m:m>
                                  <m:mPr>
                                    <m:mcs>
                                      <m:mc>
                                        <m:mcPr>
                                          <m:count m:val="1"/>
                                          <m:mcJc m:val="center"/>
                                        </m:mcPr>
                                      </m:mc>
                                    </m:mcs>
                                    <m:ctrlPr>
                                      <a:rPr lang="en-US" sz="2000" i="1">
                                        <a:latin typeface="Cambria Math" panose="02040503050406030204" pitchFamily="18" charset="0"/>
                                      </a:rPr>
                                    </m:ctrlPr>
                                  </m:mPr>
                                  <m:mr>
                                    <m:e>
                                      <m:sSub>
                                        <m:sSubPr>
                                          <m:ctrlPr>
                                            <a:rPr lang="en-US" sz="2000" i="1">
                                              <a:latin typeface="Cambria Math" panose="02040503050406030204" pitchFamily="18" charset="0"/>
                                            </a:rPr>
                                          </m:ctrlPr>
                                        </m:sSubPr>
                                        <m:e>
                                          <m:r>
                                            <a:rPr lang="en-US" sz="2000" i="1">
                                              <a:latin typeface="Cambria Math" panose="02040503050406030204" pitchFamily="18" charset="0"/>
                                            </a:rPr>
                                            <m:t>𝜇</m:t>
                                          </m:r>
                                        </m:e>
                                        <m:sub>
                                          <m:r>
                                            <a:rPr lang="en-US" sz="2000" i="1">
                                              <a:latin typeface="Cambria Math" panose="02040503050406030204" pitchFamily="18" charset="0"/>
                                            </a:rPr>
                                            <m:t>1</m:t>
                                          </m:r>
                                        </m:sub>
                                      </m:sSub>
                                    </m:e>
                                  </m:mr>
                                  <m:mr>
                                    <m:e>
                                      <m:sSub>
                                        <m:sSubPr>
                                          <m:ctrlPr>
                                            <a:rPr lang="en-US" sz="2000" i="1">
                                              <a:latin typeface="Cambria Math" panose="02040503050406030204" pitchFamily="18" charset="0"/>
                                            </a:rPr>
                                          </m:ctrlPr>
                                        </m:sSubPr>
                                        <m:e>
                                          <m:r>
                                            <a:rPr lang="en-US" sz="2000" i="1">
                                              <a:latin typeface="Cambria Math" panose="02040503050406030204" pitchFamily="18" charset="0"/>
                                            </a:rPr>
                                            <m:t>𝜇</m:t>
                                          </m:r>
                                        </m:e>
                                        <m:sub>
                                          <m:r>
                                            <a:rPr lang="en-US" sz="2000" i="1">
                                              <a:latin typeface="Cambria Math" panose="02040503050406030204" pitchFamily="18" charset="0"/>
                                            </a:rPr>
                                            <m:t>2</m:t>
                                          </m:r>
                                        </m:sub>
                                      </m:sSub>
                                    </m:e>
                                  </m:mr>
                                </m:m>
                              </m:e>
                            </m:d>
                            <m:r>
                              <a:rPr lang="en-US" sz="2000" b="0" i="1" smtClean="0">
                                <a:latin typeface="Cambria Math" panose="02040503050406030204" pitchFamily="18" charset="0"/>
                              </a:rPr>
                              <m:t>,</m:t>
                            </m:r>
                            <m:r>
                              <m:rPr>
                                <m:sty m:val="p"/>
                              </m:rPr>
                              <a:rPr lang="en-US" sz="2000">
                                <a:latin typeface="Cambria Math" panose="02040503050406030204" pitchFamily="18" charset="0"/>
                              </a:rPr>
                              <m:t>Σ</m:t>
                            </m:r>
                            <m:r>
                              <a:rPr lang="en-US" sz="2000" i="1">
                                <a:latin typeface="Cambria Math" panose="02040503050406030204" pitchFamily="18" charset="0"/>
                              </a:rPr>
                              <m:t>=</m:t>
                            </m:r>
                            <m:d>
                              <m:dPr>
                                <m:ctrlPr>
                                  <a:rPr lang="en-US" sz="2000" i="1">
                                    <a:latin typeface="Cambria Math" panose="02040503050406030204" pitchFamily="18" charset="0"/>
                                  </a:rPr>
                                </m:ctrlPr>
                              </m:dPr>
                              <m:e>
                                <m:m>
                                  <m:mPr>
                                    <m:mcs>
                                      <m:mc>
                                        <m:mcPr>
                                          <m:count m:val="2"/>
                                          <m:mcJc m:val="center"/>
                                        </m:mcPr>
                                      </m:mc>
                                    </m:mcs>
                                    <m:ctrlPr>
                                      <a:rPr lang="en-US" sz="2000" i="1">
                                        <a:latin typeface="Cambria Math" panose="02040503050406030204" pitchFamily="18" charset="0"/>
                                      </a:rPr>
                                    </m:ctrlPr>
                                  </m:mPr>
                                  <m:mr>
                                    <m:e>
                                      <m:sSub>
                                        <m:sSubPr>
                                          <m:ctrlPr>
                                            <a:rPr lang="en-US" sz="2000" i="1">
                                              <a:latin typeface="Cambria Math" panose="02040503050406030204" pitchFamily="18" charset="0"/>
                                            </a:rPr>
                                          </m:ctrlPr>
                                        </m:sSubPr>
                                        <m:e>
                                          <m:r>
                                            <m:rPr>
                                              <m:sty m:val="p"/>
                                            </m:rPr>
                                            <a:rPr lang="en-US" sz="2000">
                                              <a:latin typeface="Cambria Math" panose="02040503050406030204" pitchFamily="18" charset="0"/>
                                            </a:rPr>
                                            <m:t>Σ</m:t>
                                          </m:r>
                                        </m:e>
                                        <m:sub>
                                          <m:r>
                                            <a:rPr lang="en-US" sz="2000" i="1">
                                              <a:latin typeface="Cambria Math" panose="02040503050406030204" pitchFamily="18" charset="0"/>
                                            </a:rPr>
                                            <m:t>11</m:t>
                                          </m:r>
                                        </m:sub>
                                      </m:sSub>
                                    </m:e>
                                    <m:e>
                                      <m:sSub>
                                        <m:sSubPr>
                                          <m:ctrlPr>
                                            <a:rPr lang="en-US" sz="2000" i="1">
                                              <a:latin typeface="Cambria Math" panose="02040503050406030204" pitchFamily="18" charset="0"/>
                                            </a:rPr>
                                          </m:ctrlPr>
                                        </m:sSubPr>
                                        <m:e>
                                          <m:r>
                                            <m:rPr>
                                              <m:sty m:val="p"/>
                                            </m:rPr>
                                            <a:rPr lang="en-US" sz="2000">
                                              <a:latin typeface="Cambria Math" panose="02040503050406030204" pitchFamily="18" charset="0"/>
                                            </a:rPr>
                                            <m:t>Σ</m:t>
                                          </m:r>
                                        </m:e>
                                        <m:sub>
                                          <m:r>
                                            <a:rPr lang="en-US" sz="2000" i="1">
                                              <a:latin typeface="Cambria Math" panose="02040503050406030204" pitchFamily="18" charset="0"/>
                                            </a:rPr>
                                            <m:t>12</m:t>
                                          </m:r>
                                        </m:sub>
                                      </m:sSub>
                                    </m:e>
                                  </m:mr>
                                  <m:mr>
                                    <m:e>
                                      <m:sSub>
                                        <m:sSubPr>
                                          <m:ctrlPr>
                                            <a:rPr lang="en-US" sz="2000" i="1">
                                              <a:latin typeface="Cambria Math" panose="02040503050406030204" pitchFamily="18" charset="0"/>
                                            </a:rPr>
                                          </m:ctrlPr>
                                        </m:sSubPr>
                                        <m:e>
                                          <m:r>
                                            <m:rPr>
                                              <m:sty m:val="p"/>
                                            </m:rPr>
                                            <a:rPr lang="en-US" sz="2000">
                                              <a:latin typeface="Cambria Math" panose="02040503050406030204" pitchFamily="18" charset="0"/>
                                            </a:rPr>
                                            <m:t>Σ</m:t>
                                          </m:r>
                                        </m:e>
                                        <m:sub>
                                          <m:r>
                                            <a:rPr lang="en-US" sz="2000" i="1">
                                              <a:latin typeface="Cambria Math" panose="02040503050406030204" pitchFamily="18" charset="0"/>
                                            </a:rPr>
                                            <m:t>21</m:t>
                                          </m:r>
                                        </m:sub>
                                      </m:sSub>
                                    </m:e>
                                    <m:e>
                                      <m:sSub>
                                        <m:sSubPr>
                                          <m:ctrlPr>
                                            <a:rPr lang="en-US" sz="2000" i="1">
                                              <a:latin typeface="Cambria Math" panose="02040503050406030204" pitchFamily="18" charset="0"/>
                                            </a:rPr>
                                          </m:ctrlPr>
                                        </m:sSubPr>
                                        <m:e>
                                          <m:r>
                                            <m:rPr>
                                              <m:sty m:val="p"/>
                                            </m:rPr>
                                            <a:rPr lang="en-US" sz="2000">
                                              <a:latin typeface="Cambria Math" panose="02040503050406030204" pitchFamily="18" charset="0"/>
                                            </a:rPr>
                                            <m:t>Σ</m:t>
                                          </m:r>
                                        </m:e>
                                        <m:sub>
                                          <m:r>
                                            <a:rPr lang="en-US" sz="2000" i="1">
                                              <a:latin typeface="Cambria Math" panose="02040503050406030204" pitchFamily="18" charset="0"/>
                                            </a:rPr>
                                            <m:t>22</m:t>
                                          </m:r>
                                        </m:sub>
                                      </m:sSub>
                                    </m:e>
                                  </m:mr>
                                </m:m>
                              </m:e>
                            </m:d>
                          </m:e>
                        </m:mr>
                      </m:m>
                    </m:oMath>
                  </m:oMathPara>
                </a14:m>
                <a:endParaRPr lang="en-US" sz="2000" dirty="0"/>
              </a:p>
              <a:p>
                <a:pPr marL="0" indent="0">
                  <a:buNone/>
                </a:pPr>
                <a:r>
                  <a:rPr lang="en-US" sz="2000" dirty="0"/>
                  <a:t>It is easy to estimate </a:t>
                </a:r>
                <a:r>
                  <a:rPr lang="en-US" sz="2000" i="1" dirty="0"/>
                  <a:t>μ</a:t>
                </a:r>
                <a:r>
                  <a:rPr lang="en-US" sz="2000" dirty="0"/>
                  <a:t> and Σ to determine </a:t>
                </a:r>
                <a:r>
                  <a:rPr lang="en-US" sz="2000" i="1" dirty="0"/>
                  <a:t>P</a:t>
                </a:r>
                <a:r>
                  <a:rPr lang="en-US" sz="2000" dirty="0"/>
                  <a:t>(</a:t>
                </a:r>
                <a:r>
                  <a:rPr lang="en-US" sz="2000" b="1" i="1" dirty="0"/>
                  <a:t>x</a:t>
                </a:r>
                <a:r>
                  <a:rPr lang="en-US" sz="2000" i="1" baseline="-25000" dirty="0"/>
                  <a:t>t</a:t>
                </a:r>
                <a:r>
                  <a:rPr lang="en-US" sz="2000" baseline="-25000" dirty="0"/>
                  <a:t>+1</a:t>
                </a:r>
                <a:r>
                  <a:rPr lang="en-US" sz="2000" dirty="0"/>
                  <a:t>, </a:t>
                </a:r>
                <a:r>
                  <a:rPr lang="en-US" sz="2000" b="1" i="1" dirty="0" err="1"/>
                  <a:t>y</a:t>
                </a:r>
                <a:r>
                  <a:rPr lang="en-US" sz="2000" i="1" baseline="-25000" dirty="0" err="1"/>
                  <a:t>t</a:t>
                </a:r>
                <a:r>
                  <a:rPr lang="en-US" sz="2000" dirty="0"/>
                  <a:t>) from sample by maximum likelihood estimation (MLE) method, for instance. Consequently, predictive probability </a:t>
                </a:r>
                <a:r>
                  <a:rPr lang="en-US" sz="2000" i="1" dirty="0"/>
                  <a:t>P</a:t>
                </a:r>
                <a:r>
                  <a:rPr lang="en-US" sz="2000" dirty="0"/>
                  <a:t>(</a:t>
                </a:r>
                <a:r>
                  <a:rPr lang="en-US" sz="2000" b="1" i="1" dirty="0"/>
                  <a:t>x</a:t>
                </a:r>
                <a:r>
                  <a:rPr lang="en-US" sz="2000" i="1" baseline="-25000" dirty="0"/>
                  <a:t>t</a:t>
                </a:r>
                <a:r>
                  <a:rPr lang="en-US" sz="2000" baseline="-25000" dirty="0"/>
                  <a:t>+1</a:t>
                </a:r>
                <a:r>
                  <a:rPr lang="en-US" sz="2000" dirty="0"/>
                  <a:t> | </a:t>
                </a:r>
                <a:r>
                  <a:rPr lang="en-US" sz="2000" b="1" i="1" dirty="0" err="1"/>
                  <a:t>y</a:t>
                </a:r>
                <a:r>
                  <a:rPr lang="en-US" sz="2000" i="1" baseline="-25000" dirty="0" err="1"/>
                  <a:t>t</a:t>
                </a:r>
                <a:r>
                  <a:rPr lang="en-US" sz="2000" dirty="0"/>
                  <a:t>) is determined based on joint probability </a:t>
                </a:r>
                <a:r>
                  <a:rPr lang="en-US" sz="2000" i="1" dirty="0"/>
                  <a:t>P</a:t>
                </a:r>
                <a:r>
                  <a:rPr lang="en-US" sz="2000" dirty="0"/>
                  <a:t>(</a:t>
                </a:r>
                <a:r>
                  <a:rPr lang="en-US" sz="2000" b="1" i="1" dirty="0"/>
                  <a:t>x</a:t>
                </a:r>
                <a:r>
                  <a:rPr lang="en-US" sz="2000" i="1" baseline="-25000" dirty="0"/>
                  <a:t>t</a:t>
                </a:r>
                <a:r>
                  <a:rPr lang="en-US" sz="2000" baseline="-25000" dirty="0"/>
                  <a:t>+1</a:t>
                </a:r>
                <a:r>
                  <a:rPr lang="en-US" sz="2000" dirty="0"/>
                  <a:t>, </a:t>
                </a:r>
                <a:r>
                  <a:rPr lang="en-US" sz="2000" b="1" i="1" dirty="0" err="1"/>
                  <a:t>y</a:t>
                </a:r>
                <a:r>
                  <a:rPr lang="en-US" sz="2000" i="1" baseline="-25000" dirty="0" err="1"/>
                  <a:t>t</a:t>
                </a:r>
                <a:r>
                  <a:rPr lang="en-US" sz="2000" dirty="0"/>
                  <a:t>) as multivariate normal distribution with mean vector </a:t>
                </a:r>
                <a:r>
                  <a:rPr lang="en-US" sz="2000" i="1" dirty="0"/>
                  <a:t>μ</a:t>
                </a:r>
                <a:r>
                  <a:rPr lang="en-US" sz="2000" baseline="-25000" dirty="0"/>
                  <a:t>12</a:t>
                </a:r>
                <a:r>
                  <a:rPr lang="en-US" sz="2000" dirty="0"/>
                  <a:t> and covariance matric Σ</a:t>
                </a:r>
                <a:r>
                  <a:rPr lang="en-US" sz="2000" baseline="-25000" dirty="0"/>
                  <a:t>12</a:t>
                </a:r>
                <a:r>
                  <a:rPr lang="en-US" sz="2000" dirty="0"/>
                  <a:t> specified as follows (</a:t>
                </a:r>
                <a:r>
                  <a:rPr lang="en-US" sz="2000" dirty="0" err="1"/>
                  <a:t>Hardle</a:t>
                </a:r>
                <a:r>
                  <a:rPr lang="en-US" sz="2000" dirty="0"/>
                  <a:t> &amp; </a:t>
                </a:r>
                <a:r>
                  <a:rPr lang="en-US" sz="2000" dirty="0" err="1"/>
                  <a:t>Simar</a:t>
                </a:r>
                <a:r>
                  <a:rPr lang="en-US" sz="2000" dirty="0"/>
                  <a:t>, 2013, p. 157):</a:t>
                </a:r>
              </a:p>
              <a:p>
                <a:pPr marL="0" indent="0">
                  <a:buNone/>
                </a:pPr>
                <a14:m>
                  <m:oMathPara xmlns:m="http://schemas.openxmlformats.org/officeDocument/2006/math">
                    <m:oMathParaPr>
                      <m:jc m:val="centerGroup"/>
                    </m:oMathParaPr>
                    <m:oMath xmlns:m="http://schemas.openxmlformats.org/officeDocument/2006/math">
                      <m:m>
                        <m:mPr>
                          <m:mcs>
                            <m:mc>
                              <m:mcPr>
                                <m:count m:val="1"/>
                                <m:mcJc m:val="center"/>
                              </m:mcPr>
                            </m:mc>
                          </m:mcs>
                          <m:ctrlPr>
                            <a:rPr lang="en-US" sz="2000" i="1">
                              <a:latin typeface="Cambria Math" panose="02040503050406030204" pitchFamily="18" charset="0"/>
                            </a:rPr>
                          </m:ctrlPr>
                        </m:mPr>
                        <m:mr>
                          <m:e>
                            <m:r>
                              <a:rPr lang="en-US" sz="2000" i="1">
                                <a:latin typeface="Cambria Math" panose="02040503050406030204" pitchFamily="18" charset="0"/>
                              </a:rPr>
                              <m:t>𝑃</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b="1" i="1">
                                        <a:latin typeface="Cambria Math" panose="02040503050406030204" pitchFamily="18" charset="0"/>
                                      </a:rPr>
                                      <m:t>𝒙</m:t>
                                    </m:r>
                                  </m:e>
                                  <m:sub>
                                    <m:r>
                                      <a:rPr lang="en-US" sz="2000" i="1">
                                        <a:latin typeface="Cambria Math" panose="02040503050406030204" pitchFamily="18" charset="0"/>
                                      </a:rPr>
                                      <m:t>𝑡</m:t>
                                    </m:r>
                                    <m:r>
                                      <a:rPr lang="en-US" sz="2000" i="1">
                                        <a:latin typeface="Cambria Math" panose="02040503050406030204" pitchFamily="18" charset="0"/>
                                      </a:rPr>
                                      <m:t>+1</m:t>
                                    </m:r>
                                  </m:sub>
                                </m:sSub>
                              </m:e>
                              <m:e>
                                <m:sSub>
                                  <m:sSubPr>
                                    <m:ctrlPr>
                                      <a:rPr lang="en-US" sz="2000" i="1">
                                        <a:latin typeface="Cambria Math" panose="02040503050406030204" pitchFamily="18" charset="0"/>
                                      </a:rPr>
                                    </m:ctrlPr>
                                  </m:sSubPr>
                                  <m:e>
                                    <m:r>
                                      <a:rPr lang="en-US" sz="2000" b="1" i="1">
                                        <a:latin typeface="Cambria Math" panose="02040503050406030204" pitchFamily="18" charset="0"/>
                                      </a:rPr>
                                      <m:t>𝒚</m:t>
                                    </m:r>
                                  </m:e>
                                  <m:sub>
                                    <m:r>
                                      <a:rPr lang="en-US" sz="2000" i="1">
                                        <a:latin typeface="Cambria Math" panose="02040503050406030204" pitchFamily="18" charset="0"/>
                                      </a:rPr>
                                      <m:t>𝑡</m:t>
                                    </m:r>
                                  </m:sub>
                                </m:sSub>
                              </m:e>
                            </m:d>
                            <m:r>
                              <a:rPr lang="en-US" sz="2000" i="1">
                                <a:latin typeface="Cambria Math" panose="02040503050406030204" pitchFamily="18" charset="0"/>
                              </a:rPr>
                              <m:t>=</m:t>
                            </m:r>
                            <m:r>
                              <a:rPr lang="en-US" sz="2000" i="1">
                                <a:latin typeface="Cambria Math" panose="02040503050406030204" pitchFamily="18" charset="0"/>
                              </a:rPr>
                              <m:t>𝒩</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b="1" i="1">
                                        <a:latin typeface="Cambria Math" panose="02040503050406030204" pitchFamily="18" charset="0"/>
                                      </a:rPr>
                                      <m:t>𝒙</m:t>
                                    </m:r>
                                  </m:e>
                                  <m:sub>
                                    <m:r>
                                      <a:rPr lang="en-US" sz="2000" i="1">
                                        <a:latin typeface="Cambria Math" panose="02040503050406030204" pitchFamily="18" charset="0"/>
                                      </a:rPr>
                                      <m:t>𝑡</m:t>
                                    </m:r>
                                    <m:r>
                                      <a:rPr lang="en-US" sz="2000" i="1">
                                        <a:latin typeface="Cambria Math" panose="02040503050406030204" pitchFamily="18" charset="0"/>
                                      </a:rPr>
                                      <m:t>+1</m:t>
                                    </m:r>
                                  </m:sub>
                                </m:sSub>
                              </m:e>
                              <m:e>
                                <m:sSub>
                                  <m:sSubPr>
                                    <m:ctrlPr>
                                      <a:rPr lang="en-US" sz="2000" i="1">
                                        <a:latin typeface="Cambria Math" panose="02040503050406030204" pitchFamily="18" charset="0"/>
                                      </a:rPr>
                                    </m:ctrlPr>
                                  </m:sSubPr>
                                  <m:e>
                                    <m:r>
                                      <a:rPr lang="en-US" sz="2000" i="1">
                                        <a:latin typeface="Cambria Math" panose="02040503050406030204" pitchFamily="18" charset="0"/>
                                      </a:rPr>
                                      <m:t>𝜇</m:t>
                                    </m:r>
                                  </m:e>
                                  <m:sub>
                                    <m:r>
                                      <a:rPr lang="en-US" sz="2000" i="1">
                                        <a:latin typeface="Cambria Math" panose="02040503050406030204" pitchFamily="18" charset="0"/>
                                      </a:rPr>
                                      <m:t>12</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m:rPr>
                                        <m:sty m:val="p"/>
                                      </m:rPr>
                                      <a:rPr lang="en-US" sz="2000">
                                        <a:latin typeface="Cambria Math" panose="02040503050406030204" pitchFamily="18" charset="0"/>
                                      </a:rPr>
                                      <m:t>Σ</m:t>
                                    </m:r>
                                  </m:e>
                                  <m:sub>
                                    <m:r>
                                      <a:rPr lang="en-US" sz="2000" i="1">
                                        <a:latin typeface="Cambria Math" panose="02040503050406030204" pitchFamily="18" charset="0"/>
                                      </a:rPr>
                                      <m:t>12</m:t>
                                    </m:r>
                                  </m:sub>
                                </m:sSub>
                              </m:e>
                            </m:d>
                          </m:e>
                        </m:mr>
                        <m:mr>
                          <m:e>
                            <m:sSub>
                              <m:sSubPr>
                                <m:ctrlPr>
                                  <a:rPr lang="en-US" sz="2000" i="1">
                                    <a:latin typeface="Cambria Math" panose="02040503050406030204" pitchFamily="18" charset="0"/>
                                  </a:rPr>
                                </m:ctrlPr>
                              </m:sSubPr>
                              <m:e>
                                <m:r>
                                  <a:rPr lang="en-US" sz="2000" i="1">
                                    <a:latin typeface="Cambria Math" panose="02040503050406030204" pitchFamily="18" charset="0"/>
                                  </a:rPr>
                                  <m:t>𝜇</m:t>
                                </m:r>
                              </m:e>
                              <m:sub>
                                <m:r>
                                  <a:rPr lang="en-US" sz="2000" i="1">
                                    <a:latin typeface="Cambria Math" panose="02040503050406030204" pitchFamily="18" charset="0"/>
                                  </a:rPr>
                                  <m:t>12</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𝜇</m:t>
                                </m:r>
                              </m:e>
                              <m:sub>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m:rPr>
                                    <m:sty m:val="p"/>
                                  </m:rPr>
                                  <a:rPr lang="en-US" sz="2000">
                                    <a:latin typeface="Cambria Math" panose="02040503050406030204" pitchFamily="18" charset="0"/>
                                  </a:rPr>
                                  <m:t>Σ</m:t>
                                </m:r>
                              </m:e>
                              <m:sub>
                                <m:r>
                                  <a:rPr lang="en-US" sz="2000" i="1">
                                    <a:latin typeface="Cambria Math" panose="02040503050406030204" pitchFamily="18" charset="0"/>
                                  </a:rPr>
                                  <m:t>12</m:t>
                                </m:r>
                              </m:sub>
                            </m:sSub>
                            <m:sSubSup>
                              <m:sSubSupPr>
                                <m:ctrlPr>
                                  <a:rPr lang="en-US" sz="2000" i="1">
                                    <a:latin typeface="Cambria Math" panose="02040503050406030204" pitchFamily="18" charset="0"/>
                                  </a:rPr>
                                </m:ctrlPr>
                              </m:sSubSupPr>
                              <m:e>
                                <m:r>
                                  <m:rPr>
                                    <m:sty m:val="p"/>
                                  </m:rPr>
                                  <a:rPr lang="en-US" sz="2000">
                                    <a:latin typeface="Cambria Math" panose="02040503050406030204" pitchFamily="18" charset="0"/>
                                  </a:rPr>
                                  <m:t>Σ</m:t>
                                </m:r>
                              </m:e>
                              <m:sub>
                                <m:r>
                                  <a:rPr lang="en-US" sz="2000" i="1">
                                    <a:latin typeface="Cambria Math" panose="02040503050406030204" pitchFamily="18" charset="0"/>
                                  </a:rPr>
                                  <m:t>22</m:t>
                                </m:r>
                              </m:sub>
                              <m:sup>
                                <m:r>
                                  <a:rPr lang="en-US" sz="2000" i="1">
                                    <a:latin typeface="Cambria Math" panose="02040503050406030204" pitchFamily="18" charset="0"/>
                                  </a:rPr>
                                  <m:t>−1</m:t>
                                </m:r>
                              </m:sup>
                            </m:sSubSup>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b="1" i="1">
                                        <a:latin typeface="Cambria Math" panose="02040503050406030204" pitchFamily="18" charset="0"/>
                                      </a:rPr>
                                      <m:t>𝒚</m:t>
                                    </m:r>
                                  </m:e>
                                  <m:sub>
                                    <m:r>
                                      <a:rPr lang="en-US" sz="2000" i="1">
                                        <a:latin typeface="Cambria Math" panose="02040503050406030204" pitchFamily="18" charset="0"/>
                                      </a:rPr>
                                      <m:t>𝑡</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𝜇</m:t>
                                    </m:r>
                                  </m:e>
                                  <m:sub>
                                    <m:r>
                                      <a:rPr lang="en-US" sz="2000" i="1">
                                        <a:latin typeface="Cambria Math" panose="02040503050406030204" pitchFamily="18" charset="0"/>
                                      </a:rPr>
                                      <m:t>2</m:t>
                                    </m:r>
                                  </m:sub>
                                </m:sSub>
                              </m:e>
                            </m:d>
                          </m:e>
                        </m:mr>
                        <m:mr>
                          <m:e>
                            <m:sSub>
                              <m:sSubPr>
                                <m:ctrlPr>
                                  <a:rPr lang="en-US" sz="2000" i="1">
                                    <a:latin typeface="Cambria Math" panose="02040503050406030204" pitchFamily="18" charset="0"/>
                                  </a:rPr>
                                </m:ctrlPr>
                              </m:sSubPr>
                              <m:e>
                                <m:r>
                                  <m:rPr>
                                    <m:sty m:val="p"/>
                                  </m:rPr>
                                  <a:rPr lang="en-US" sz="2000">
                                    <a:latin typeface="Cambria Math" panose="02040503050406030204" pitchFamily="18" charset="0"/>
                                  </a:rPr>
                                  <m:t>Σ</m:t>
                                </m:r>
                              </m:e>
                              <m:sub>
                                <m:r>
                                  <a:rPr lang="en-US" sz="2000" i="1">
                                    <a:latin typeface="Cambria Math" panose="02040503050406030204" pitchFamily="18" charset="0"/>
                                  </a:rPr>
                                  <m:t>12</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m:rPr>
                                    <m:sty m:val="p"/>
                                  </m:rPr>
                                  <a:rPr lang="en-US" sz="2000">
                                    <a:latin typeface="Cambria Math" panose="02040503050406030204" pitchFamily="18" charset="0"/>
                                  </a:rPr>
                                  <m:t>Σ</m:t>
                                </m:r>
                              </m:e>
                              <m:sub>
                                <m:r>
                                  <a:rPr lang="en-US" sz="2000" i="1">
                                    <a:latin typeface="Cambria Math" panose="02040503050406030204" pitchFamily="18" charset="0"/>
                                  </a:rPr>
                                  <m:t>11</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m:rPr>
                                    <m:sty m:val="p"/>
                                  </m:rPr>
                                  <a:rPr lang="en-US" sz="2000">
                                    <a:latin typeface="Cambria Math" panose="02040503050406030204" pitchFamily="18" charset="0"/>
                                  </a:rPr>
                                  <m:t>Σ</m:t>
                                </m:r>
                              </m:e>
                              <m:sub>
                                <m:r>
                                  <a:rPr lang="en-US" sz="2000" i="1">
                                    <a:latin typeface="Cambria Math" panose="02040503050406030204" pitchFamily="18" charset="0"/>
                                  </a:rPr>
                                  <m:t>12</m:t>
                                </m:r>
                              </m:sub>
                            </m:sSub>
                            <m:sSubSup>
                              <m:sSubSupPr>
                                <m:ctrlPr>
                                  <a:rPr lang="en-US" sz="2000" i="1">
                                    <a:latin typeface="Cambria Math" panose="02040503050406030204" pitchFamily="18" charset="0"/>
                                  </a:rPr>
                                </m:ctrlPr>
                              </m:sSubSupPr>
                              <m:e>
                                <m:r>
                                  <m:rPr>
                                    <m:sty m:val="p"/>
                                  </m:rPr>
                                  <a:rPr lang="en-US" sz="2000">
                                    <a:latin typeface="Cambria Math" panose="02040503050406030204" pitchFamily="18" charset="0"/>
                                  </a:rPr>
                                  <m:t>Σ</m:t>
                                </m:r>
                              </m:e>
                              <m:sub>
                                <m:r>
                                  <a:rPr lang="en-US" sz="2000" i="1">
                                    <a:latin typeface="Cambria Math" panose="02040503050406030204" pitchFamily="18" charset="0"/>
                                  </a:rPr>
                                  <m:t>22</m:t>
                                </m:r>
                              </m:sub>
                              <m:sup>
                                <m:r>
                                  <a:rPr lang="en-US" sz="2000" i="1">
                                    <a:latin typeface="Cambria Math" panose="02040503050406030204" pitchFamily="18" charset="0"/>
                                  </a:rPr>
                                  <m:t>−1</m:t>
                                </m:r>
                              </m:sup>
                            </m:sSubSup>
                            <m:sSub>
                              <m:sSubPr>
                                <m:ctrlPr>
                                  <a:rPr lang="en-US" sz="2000" i="1">
                                    <a:latin typeface="Cambria Math" panose="02040503050406030204" pitchFamily="18" charset="0"/>
                                  </a:rPr>
                                </m:ctrlPr>
                              </m:sSubPr>
                              <m:e>
                                <m:r>
                                  <m:rPr>
                                    <m:sty m:val="p"/>
                                  </m:rPr>
                                  <a:rPr lang="en-US" sz="2000">
                                    <a:latin typeface="Cambria Math" panose="02040503050406030204" pitchFamily="18" charset="0"/>
                                  </a:rPr>
                                  <m:t>Σ</m:t>
                                </m:r>
                              </m:e>
                              <m:sub>
                                <m:r>
                                  <a:rPr lang="en-US" sz="2000" i="1">
                                    <a:latin typeface="Cambria Math" panose="02040503050406030204" pitchFamily="18" charset="0"/>
                                  </a:rPr>
                                  <m:t>21</m:t>
                                </m:r>
                              </m:sub>
                            </m:sSub>
                          </m:e>
                        </m:mr>
                      </m:m>
                    </m:oMath>
                  </m:oMathPara>
                </a14:m>
                <a:endParaRPr lang="en-US" sz="2000" dirty="0" smtClean="0"/>
              </a:p>
              <a:p>
                <a:pPr marL="0" indent="0">
                  <a:buNone/>
                </a:pPr>
                <a:r>
                  <a:rPr lang="en-US" sz="2000" dirty="0"/>
                  <a:t>Because predictive probability </a:t>
                </a:r>
                <a:r>
                  <a:rPr lang="en-US" sz="2000" i="1" dirty="0"/>
                  <a:t>P</a:t>
                </a:r>
                <a:r>
                  <a:rPr lang="en-US" sz="2000" dirty="0"/>
                  <a:t>(</a:t>
                </a:r>
                <a:r>
                  <a:rPr lang="en-US" sz="2000" b="1" i="1" dirty="0"/>
                  <a:t>x</a:t>
                </a:r>
                <a:r>
                  <a:rPr lang="en-US" sz="2000" i="1" baseline="-25000" dirty="0"/>
                  <a:t>t</a:t>
                </a:r>
                <a:r>
                  <a:rPr lang="en-US" sz="2000" baseline="-25000" dirty="0"/>
                  <a:t>+1</a:t>
                </a:r>
                <a:r>
                  <a:rPr lang="en-US" sz="2000" dirty="0"/>
                  <a:t> | </a:t>
                </a:r>
                <a:r>
                  <a:rPr lang="en-US" sz="2000" b="1" i="1" dirty="0" err="1"/>
                  <a:t>y</a:t>
                </a:r>
                <a:r>
                  <a:rPr lang="en-US" sz="2000" i="1" baseline="-25000" dirty="0" err="1"/>
                  <a:t>t</a:t>
                </a:r>
                <a:r>
                  <a:rPr lang="en-US" sz="2000" dirty="0"/>
                  <a:t>) gets highest at the mean </a:t>
                </a:r>
                <a:r>
                  <a:rPr lang="en-US" sz="2000" i="1" dirty="0"/>
                  <a:t>μ</a:t>
                </a:r>
                <a:r>
                  <a:rPr lang="en-US" sz="2000" baseline="-25000" dirty="0"/>
                  <a:t>12</a:t>
                </a:r>
                <a:r>
                  <a:rPr lang="en-US" sz="2000" dirty="0"/>
                  <a:t>, it is possible to estimate </a:t>
                </a:r>
                <a:r>
                  <a:rPr lang="en-US" sz="2000" b="1" i="1" dirty="0"/>
                  <a:t>x</a:t>
                </a:r>
                <a:r>
                  <a:rPr lang="en-US" sz="2000" i="1" baseline="-25000" dirty="0"/>
                  <a:t>t</a:t>
                </a:r>
                <a:r>
                  <a:rPr lang="en-US" sz="2000" baseline="-25000" dirty="0"/>
                  <a:t>+1</a:t>
                </a:r>
                <a:r>
                  <a:rPr lang="en-US" sz="2000" dirty="0"/>
                  <a:t> given </a:t>
                </a:r>
                <a:r>
                  <a:rPr lang="en-US" sz="2000" b="1" i="1" dirty="0" err="1"/>
                  <a:t>y</a:t>
                </a:r>
                <a:r>
                  <a:rPr lang="en-US" sz="2000" i="1" baseline="-25000" dirty="0" err="1"/>
                  <a:t>t</a:t>
                </a:r>
                <a:r>
                  <a:rPr lang="en-US" sz="2000" dirty="0"/>
                  <a:t> by </a:t>
                </a:r>
                <a:r>
                  <a:rPr lang="en-US" sz="2000" i="1" dirty="0"/>
                  <a:t>μ</a:t>
                </a:r>
                <a:r>
                  <a:rPr lang="en-US" sz="2000" baseline="-25000" dirty="0"/>
                  <a:t>12</a:t>
                </a:r>
                <a:r>
                  <a:rPr lang="en-US" sz="2000" dirty="0"/>
                  <a:t>.</a:t>
                </a:r>
              </a:p>
              <a:p>
                <a:pPr marL="0" indent="0">
                  <a:buNone/>
                </a:pPr>
                <a14:m>
                  <m:oMathPara xmlns:m="http://schemas.openxmlformats.org/officeDocument/2006/math">
                    <m:oMathParaPr>
                      <m:jc m:val="centerGroup"/>
                    </m:oMathParaPr>
                    <m:oMath xmlns:m="http://schemas.openxmlformats.org/officeDocument/2006/math">
                      <m:m>
                        <m:mPr>
                          <m:mcs>
                            <m:mc>
                              <m:mcPr>
                                <m:count m:val="1"/>
                                <m:mcJc m:val="center"/>
                              </m:mcPr>
                            </m:mc>
                          </m:mcs>
                          <m:ctrlPr>
                            <a:rPr lang="en-US" sz="2000" i="1">
                              <a:latin typeface="Cambria Math" panose="02040503050406030204" pitchFamily="18" charset="0"/>
                            </a:rPr>
                          </m:ctrlPr>
                        </m:mPr>
                        <m:mr>
                          <m:e>
                            <m:sSub>
                              <m:sSubPr>
                                <m:ctrlPr>
                                  <a:rPr lang="en-US" sz="2000" i="1">
                                    <a:latin typeface="Cambria Math" panose="02040503050406030204" pitchFamily="18" charset="0"/>
                                  </a:rPr>
                                </m:ctrlPr>
                              </m:sSubPr>
                              <m:e>
                                <m:r>
                                  <a:rPr lang="en-US" sz="2000" b="1" i="1">
                                    <a:latin typeface="Cambria Math" panose="02040503050406030204" pitchFamily="18" charset="0"/>
                                  </a:rPr>
                                  <m:t>𝒉</m:t>
                                </m:r>
                              </m:e>
                              <m:sub>
                                <m:r>
                                  <a:rPr lang="en-US" sz="2000" i="1">
                                    <a:latin typeface="Cambria Math" panose="02040503050406030204" pitchFamily="18" charset="0"/>
                                  </a:rPr>
                                  <m:t>𝑡</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𝜎</m:t>
                                </m:r>
                              </m:e>
                              <m:sub>
                                <m:r>
                                  <a:rPr lang="en-US" sz="2000" b="1" i="1">
                                    <a:latin typeface="Cambria Math" panose="02040503050406030204" pitchFamily="18" charset="0"/>
                                  </a:rPr>
                                  <m:t>𝒉</m:t>
                                </m:r>
                              </m:sub>
                            </m:sSub>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b="1" i="1">
                                        <a:latin typeface="Cambria Math" panose="02040503050406030204" pitchFamily="18" charset="0"/>
                                      </a:rPr>
                                      <m:t>𝑾</m:t>
                                    </m:r>
                                  </m:e>
                                  <m:sub>
                                    <m:r>
                                      <a:rPr lang="en-US" sz="2000" b="1" i="1">
                                        <a:latin typeface="Cambria Math" panose="02040503050406030204" pitchFamily="18" charset="0"/>
                                      </a:rPr>
                                      <m:t>𝒉</m:t>
                                    </m:r>
                                  </m:sub>
                                </m:sSub>
                                <m:sSub>
                                  <m:sSubPr>
                                    <m:ctrlPr>
                                      <a:rPr lang="en-US" sz="2000" i="1">
                                        <a:latin typeface="Cambria Math" panose="02040503050406030204" pitchFamily="18" charset="0"/>
                                      </a:rPr>
                                    </m:ctrlPr>
                                  </m:sSubPr>
                                  <m:e>
                                    <m:r>
                                      <a:rPr lang="en-US" sz="2000" b="1" i="1">
                                        <a:latin typeface="Cambria Math" panose="02040503050406030204" pitchFamily="18" charset="0"/>
                                      </a:rPr>
                                      <m:t>𝒙</m:t>
                                    </m:r>
                                  </m:e>
                                  <m:sub>
                                    <m:r>
                                      <a:rPr lang="en-US" sz="2000" i="1">
                                        <a:latin typeface="Cambria Math" panose="02040503050406030204" pitchFamily="18" charset="0"/>
                                      </a:rPr>
                                      <m:t>𝑡</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b="1" i="1">
                                        <a:latin typeface="Cambria Math" panose="02040503050406030204" pitchFamily="18" charset="0"/>
                                      </a:rPr>
                                      <m:t>𝑼</m:t>
                                    </m:r>
                                  </m:e>
                                  <m:sub>
                                    <m:r>
                                      <a:rPr lang="en-US" sz="2000" b="1" i="1">
                                        <a:latin typeface="Cambria Math" panose="02040503050406030204" pitchFamily="18" charset="0"/>
                                      </a:rPr>
                                      <m:t>𝒉</m:t>
                                    </m:r>
                                  </m:sub>
                                </m:sSub>
                                <m:sSub>
                                  <m:sSubPr>
                                    <m:ctrlPr>
                                      <a:rPr lang="en-US" sz="2000" i="1">
                                        <a:latin typeface="Cambria Math" panose="02040503050406030204" pitchFamily="18" charset="0"/>
                                      </a:rPr>
                                    </m:ctrlPr>
                                  </m:sSubPr>
                                  <m:e>
                                    <m:r>
                                      <a:rPr lang="en-US" sz="2000" b="1" i="1">
                                        <a:latin typeface="Cambria Math" panose="02040503050406030204" pitchFamily="18" charset="0"/>
                                      </a:rPr>
                                      <m:t>𝒉</m:t>
                                    </m:r>
                                  </m:e>
                                  <m:sub>
                                    <m:r>
                                      <a:rPr lang="en-US" sz="2000" i="1">
                                        <a:latin typeface="Cambria Math" panose="02040503050406030204" pitchFamily="18" charset="0"/>
                                      </a:rPr>
                                      <m:t>𝑡</m:t>
                                    </m:r>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b="1" i="1">
                                        <a:latin typeface="Cambria Math" panose="02040503050406030204" pitchFamily="18" charset="0"/>
                                      </a:rPr>
                                      <m:t>𝒃</m:t>
                                    </m:r>
                                  </m:e>
                                  <m:sub>
                                    <m:r>
                                      <a:rPr lang="en-US" sz="2000" b="1" i="1">
                                        <a:latin typeface="Cambria Math" panose="02040503050406030204" pitchFamily="18" charset="0"/>
                                      </a:rPr>
                                      <m:t>𝒉</m:t>
                                    </m:r>
                                  </m:sub>
                                </m:sSub>
                              </m:e>
                            </m:d>
                          </m:e>
                        </m:mr>
                        <m:mr>
                          <m:e>
                            <m:sSub>
                              <m:sSubPr>
                                <m:ctrlPr>
                                  <a:rPr lang="en-US" sz="2000" i="1">
                                    <a:latin typeface="Cambria Math" panose="02040503050406030204" pitchFamily="18" charset="0"/>
                                  </a:rPr>
                                </m:ctrlPr>
                              </m:sSubPr>
                              <m:e>
                                <m:r>
                                  <a:rPr lang="en-US" sz="2000" b="1" i="1">
                                    <a:latin typeface="Cambria Math" panose="02040503050406030204" pitchFamily="18" charset="0"/>
                                  </a:rPr>
                                  <m:t>𝒚</m:t>
                                </m:r>
                              </m:e>
                              <m:sub>
                                <m:r>
                                  <a:rPr lang="en-US" sz="2000" i="1">
                                    <a:latin typeface="Cambria Math" panose="02040503050406030204" pitchFamily="18" charset="0"/>
                                  </a:rPr>
                                  <m:t>𝑡</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𝜎</m:t>
                                </m:r>
                              </m:e>
                              <m:sub>
                                <m:r>
                                  <a:rPr lang="en-US" sz="2000" b="1" i="1">
                                    <a:latin typeface="Cambria Math" panose="02040503050406030204" pitchFamily="18" charset="0"/>
                                  </a:rPr>
                                  <m:t>𝒐</m:t>
                                </m:r>
                              </m:sub>
                            </m:sSub>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b="1" i="1">
                                        <a:latin typeface="Cambria Math" panose="02040503050406030204" pitchFamily="18" charset="0"/>
                                      </a:rPr>
                                      <m:t>𝑾</m:t>
                                    </m:r>
                                  </m:e>
                                  <m:sub>
                                    <m:r>
                                      <a:rPr lang="en-US" sz="2000" b="1" i="1">
                                        <a:latin typeface="Cambria Math" panose="02040503050406030204" pitchFamily="18" charset="0"/>
                                      </a:rPr>
                                      <m:t>𝒐</m:t>
                                    </m:r>
                                  </m:sub>
                                </m:sSub>
                                <m:sSub>
                                  <m:sSubPr>
                                    <m:ctrlPr>
                                      <a:rPr lang="en-US" sz="2000" i="1">
                                        <a:latin typeface="Cambria Math" panose="02040503050406030204" pitchFamily="18" charset="0"/>
                                      </a:rPr>
                                    </m:ctrlPr>
                                  </m:sSubPr>
                                  <m:e>
                                    <m:r>
                                      <a:rPr lang="en-US" sz="2000" b="1" i="1">
                                        <a:latin typeface="Cambria Math" panose="02040503050406030204" pitchFamily="18" charset="0"/>
                                      </a:rPr>
                                      <m:t>𝒉</m:t>
                                    </m:r>
                                  </m:e>
                                  <m:sub>
                                    <m:r>
                                      <a:rPr lang="en-US" sz="2000" i="1">
                                        <a:latin typeface="Cambria Math" panose="02040503050406030204" pitchFamily="18" charset="0"/>
                                      </a:rPr>
                                      <m:t>𝑡</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b="1" i="1">
                                        <a:latin typeface="Cambria Math" panose="02040503050406030204" pitchFamily="18" charset="0"/>
                                      </a:rPr>
                                      <m:t>𝒃</m:t>
                                    </m:r>
                                  </m:e>
                                  <m:sub>
                                    <m:r>
                                      <a:rPr lang="en-US" sz="2000" b="1" i="1">
                                        <a:latin typeface="Cambria Math" panose="02040503050406030204" pitchFamily="18" charset="0"/>
                                      </a:rPr>
                                      <m:t>𝒐</m:t>
                                    </m:r>
                                  </m:sub>
                                </m:sSub>
                              </m:e>
                            </m:d>
                          </m:e>
                        </m:mr>
                        <m:mr>
                          <m:e>
                            <m:sSub>
                              <m:sSubPr>
                                <m:ctrlPr>
                                  <a:rPr lang="en-US" sz="2000" i="1">
                                    <a:latin typeface="Cambria Math" panose="02040503050406030204" pitchFamily="18" charset="0"/>
                                  </a:rPr>
                                </m:ctrlPr>
                              </m:sSubPr>
                              <m:e>
                                <m:r>
                                  <a:rPr lang="en-US" sz="2000" b="1" i="1">
                                    <a:latin typeface="Cambria Math" panose="02040503050406030204" pitchFamily="18" charset="0"/>
                                  </a:rPr>
                                  <m:t>𝒙</m:t>
                                </m:r>
                              </m:e>
                              <m:sub>
                                <m:r>
                                  <a:rPr lang="en-US" sz="2000" i="1">
                                    <a:latin typeface="Cambria Math" panose="02040503050406030204" pitchFamily="18" charset="0"/>
                                  </a:rPr>
                                  <m:t>𝑡</m:t>
                                </m:r>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𝜇</m:t>
                                </m:r>
                              </m:e>
                              <m:sub>
                                <m:r>
                                  <a:rPr lang="en-US" sz="2000" i="1">
                                    <a:latin typeface="Cambria Math" panose="02040503050406030204" pitchFamily="18" charset="0"/>
                                  </a:rPr>
                                  <m:t>12</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𝜇</m:t>
                                </m:r>
                              </m:e>
                              <m:sub>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m:rPr>
                                    <m:sty m:val="p"/>
                                  </m:rPr>
                                  <a:rPr lang="en-US" sz="2000">
                                    <a:latin typeface="Cambria Math" panose="02040503050406030204" pitchFamily="18" charset="0"/>
                                  </a:rPr>
                                  <m:t>Σ</m:t>
                                </m:r>
                              </m:e>
                              <m:sub>
                                <m:r>
                                  <a:rPr lang="en-US" sz="2000" i="1">
                                    <a:latin typeface="Cambria Math" panose="02040503050406030204" pitchFamily="18" charset="0"/>
                                  </a:rPr>
                                  <m:t>12</m:t>
                                </m:r>
                              </m:sub>
                            </m:sSub>
                            <m:sSubSup>
                              <m:sSubSupPr>
                                <m:ctrlPr>
                                  <a:rPr lang="en-US" sz="2000" i="1">
                                    <a:latin typeface="Cambria Math" panose="02040503050406030204" pitchFamily="18" charset="0"/>
                                  </a:rPr>
                                </m:ctrlPr>
                              </m:sSubSupPr>
                              <m:e>
                                <m:r>
                                  <m:rPr>
                                    <m:sty m:val="p"/>
                                  </m:rPr>
                                  <a:rPr lang="en-US" sz="2000">
                                    <a:latin typeface="Cambria Math" panose="02040503050406030204" pitchFamily="18" charset="0"/>
                                  </a:rPr>
                                  <m:t>Σ</m:t>
                                </m:r>
                              </m:e>
                              <m:sub>
                                <m:r>
                                  <a:rPr lang="en-US" sz="2000" i="1">
                                    <a:latin typeface="Cambria Math" panose="02040503050406030204" pitchFamily="18" charset="0"/>
                                  </a:rPr>
                                  <m:t>22</m:t>
                                </m:r>
                              </m:sub>
                              <m:sup>
                                <m:r>
                                  <a:rPr lang="en-US" sz="2000" i="1">
                                    <a:latin typeface="Cambria Math" panose="02040503050406030204" pitchFamily="18" charset="0"/>
                                  </a:rPr>
                                  <m:t>−1</m:t>
                                </m:r>
                              </m:sup>
                            </m:sSubSup>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b="1" i="1">
                                        <a:latin typeface="Cambria Math" panose="02040503050406030204" pitchFamily="18" charset="0"/>
                                      </a:rPr>
                                      <m:t>𝒚</m:t>
                                    </m:r>
                                  </m:e>
                                  <m:sub>
                                    <m:r>
                                      <a:rPr lang="en-US" sz="2000" i="1">
                                        <a:latin typeface="Cambria Math" panose="02040503050406030204" pitchFamily="18" charset="0"/>
                                      </a:rPr>
                                      <m:t>𝑡</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𝜇</m:t>
                                    </m:r>
                                  </m:e>
                                  <m:sub>
                                    <m:r>
                                      <a:rPr lang="en-US" sz="2000" i="1">
                                        <a:latin typeface="Cambria Math" panose="02040503050406030204" pitchFamily="18" charset="0"/>
                                      </a:rPr>
                                      <m:t>2</m:t>
                                    </m:r>
                                  </m:sub>
                                </m:sSub>
                              </m:e>
                            </m:d>
                          </m:e>
                        </m:mr>
                      </m:m>
                    </m:oMath>
                  </m:oMathPara>
                </a14:m>
                <a:endParaRPr lang="en-US" sz="2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1440" y="914399"/>
                <a:ext cx="11998960" cy="5176066"/>
              </a:xfrm>
              <a:blipFill>
                <a:blip r:embed="rId2"/>
                <a:stretch>
                  <a:fillRect l="-508" t="-589" r="-508"/>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14</a:t>
            </a:fld>
            <a:endParaRPr lang="en-US"/>
          </a:p>
        </p:txBody>
      </p:sp>
    </p:spTree>
    <p:extLst>
      <p:ext uri="{BB962C8B-B14F-4D97-AF65-F5344CB8AC3E}">
        <p14:creationId xmlns:p14="http://schemas.microsoft.com/office/powerpoint/2010/main" val="38824226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 Sequence generation and attention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1440" y="914399"/>
                <a:ext cx="11998960" cy="5176066"/>
              </a:xfrm>
            </p:spPr>
            <p:txBody>
              <a:bodyPr>
                <a:noAutofit/>
              </a:bodyPr>
              <a:lstStyle/>
              <a:p>
                <a:pPr marL="0" indent="0">
                  <a:buNone/>
                </a:pPr>
                <a:r>
                  <a:rPr lang="en-US" sz="2400" dirty="0"/>
                  <a:t>The generation model above has only one RNN because source sequence </a:t>
                </a:r>
                <a:r>
                  <a:rPr lang="en-US" sz="2400" b="1" i="1" dirty="0"/>
                  <a:t>X</a:t>
                </a:r>
                <a:r>
                  <a:rPr lang="en-US" sz="2400" dirty="0"/>
                  <a:t> and target sequence </a:t>
                </a:r>
                <a:r>
                  <a:rPr lang="en-US" sz="2400" b="1" i="1" dirty="0"/>
                  <a:t>Y</a:t>
                </a:r>
                <a:r>
                  <a:rPr lang="en-US" sz="2400" dirty="0"/>
                  <a:t> have the same length. Some real applications, especially STM applications, require that lengths of </a:t>
                </a:r>
                <a:r>
                  <a:rPr lang="en-US" sz="2400" b="1" i="1" dirty="0"/>
                  <a:t>X</a:t>
                </a:r>
                <a:r>
                  <a:rPr lang="en-US" sz="2400" dirty="0"/>
                  <a:t> and </a:t>
                </a:r>
                <a:r>
                  <a:rPr lang="en-US" sz="2400" b="1" i="1" dirty="0"/>
                  <a:t>Y</a:t>
                </a:r>
                <a:r>
                  <a:rPr lang="en-US" sz="2400" dirty="0"/>
                  <a:t> are different, </a:t>
                </a:r>
                <a:r>
                  <a:rPr lang="en-US" sz="2400" i="1" dirty="0"/>
                  <a:t>m</a:t>
                </a:r>
                <a:r>
                  <a:rPr lang="en-US" sz="2400" dirty="0"/>
                  <a:t> ≠ </a:t>
                </a:r>
                <a:r>
                  <a:rPr lang="en-US" sz="2400" i="1" dirty="0"/>
                  <a:t>n</a:t>
                </a:r>
                <a:r>
                  <a:rPr lang="en-US" sz="2400" dirty="0"/>
                  <a:t>. This problem is called different-length problem.</a:t>
                </a:r>
              </a:p>
              <a:p>
                <a:pPr marL="0" indent="0">
                  <a:buNone/>
                </a:pPr>
                <a14:m>
                  <m:oMathPara xmlns:m="http://schemas.openxmlformats.org/officeDocument/2006/math">
                    <m:oMathParaPr>
                      <m:jc m:val="centerGroup"/>
                    </m:oMathParaPr>
                    <m:oMath xmlns:m="http://schemas.openxmlformats.org/officeDocument/2006/math">
                      <m:m>
                        <m:mPr>
                          <m:mcs>
                            <m:mc>
                              <m:mcPr>
                                <m:count m:val="1"/>
                                <m:mcJc m:val="center"/>
                              </m:mcPr>
                            </m:mc>
                          </m:mcs>
                          <m:ctrlPr>
                            <a:rPr lang="en-US" sz="2400" b="1" i="1">
                              <a:latin typeface="Cambria Math" panose="02040503050406030204" pitchFamily="18" charset="0"/>
                            </a:rPr>
                          </m:ctrlPr>
                        </m:mPr>
                        <m:mr>
                          <m:e>
                            <m:r>
                              <a:rPr lang="en-US" sz="2400" b="1" i="1">
                                <a:latin typeface="Cambria Math" panose="02040503050406030204" pitchFamily="18" charset="0"/>
                              </a:rPr>
                              <m:t>𝑿</m:t>
                            </m:r>
                            <m:r>
                              <a:rPr lang="en-US" sz="2400" i="1">
                                <a:latin typeface="Cambria Math" panose="02040503050406030204" pitchFamily="18" charset="0"/>
                              </a:rPr>
                              <m:t>=</m:t>
                            </m:r>
                            <m:sSup>
                              <m:sSupPr>
                                <m:ctrlPr>
                                  <a:rPr lang="en-US" sz="2400" i="1">
                                    <a:latin typeface="Cambria Math" panose="02040503050406030204" pitchFamily="18" charset="0"/>
                                  </a:rPr>
                                </m:ctrlPr>
                              </m:sSupPr>
                              <m:e>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b="1" i="1">
                                            <a:latin typeface="Cambria Math" panose="02040503050406030204" pitchFamily="18" charset="0"/>
                                          </a:rPr>
                                          <m:t>𝒙</m:t>
                                        </m:r>
                                      </m:e>
                                      <m:sub>
                                        <m:r>
                                          <a:rPr lang="en-US" sz="2400" i="1">
                                            <a:latin typeface="Cambria Math" panose="02040503050406030204" pitchFamily="18" charset="0"/>
                                          </a:rPr>
                                          <m:t>1</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b="1" i="1">
                                            <a:latin typeface="Cambria Math" panose="02040503050406030204" pitchFamily="18" charset="0"/>
                                          </a:rPr>
                                          <m:t>𝒙</m:t>
                                        </m:r>
                                      </m:e>
                                      <m:sub>
                                        <m:r>
                                          <a:rPr lang="en-US" sz="2400" i="1">
                                            <a:latin typeface="Cambria Math" panose="02040503050406030204" pitchFamily="18" charset="0"/>
                                          </a:rPr>
                                          <m:t>2</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b="1" i="1">
                                            <a:latin typeface="Cambria Math" panose="02040503050406030204" pitchFamily="18" charset="0"/>
                                          </a:rPr>
                                          <m:t>𝒙</m:t>
                                        </m:r>
                                      </m:e>
                                      <m:sub>
                                        <m:r>
                                          <a:rPr lang="en-US" sz="2400" i="1">
                                            <a:latin typeface="Cambria Math" panose="02040503050406030204" pitchFamily="18" charset="0"/>
                                          </a:rPr>
                                          <m:t>𝑚</m:t>
                                        </m:r>
                                      </m:sub>
                                    </m:sSub>
                                  </m:e>
                                </m:d>
                              </m:e>
                              <m:sup>
                                <m:r>
                                  <a:rPr lang="en-US" sz="2400" i="1">
                                    <a:latin typeface="Cambria Math" panose="02040503050406030204" pitchFamily="18" charset="0"/>
                                  </a:rPr>
                                  <m:t>𝑇</m:t>
                                </m:r>
                              </m:sup>
                            </m:sSup>
                          </m:e>
                        </m:mr>
                        <m:mr>
                          <m:e>
                            <m:r>
                              <a:rPr lang="en-US" sz="2400" b="1" i="1">
                                <a:latin typeface="Cambria Math" panose="02040503050406030204" pitchFamily="18" charset="0"/>
                              </a:rPr>
                              <m:t>𝒀</m:t>
                            </m:r>
                            <m:r>
                              <a:rPr lang="en-US" sz="2400" i="1">
                                <a:latin typeface="Cambria Math" panose="02040503050406030204" pitchFamily="18" charset="0"/>
                              </a:rPr>
                              <m:t>=</m:t>
                            </m:r>
                            <m:sSup>
                              <m:sSupPr>
                                <m:ctrlPr>
                                  <a:rPr lang="en-US" sz="2400" i="1">
                                    <a:latin typeface="Cambria Math" panose="02040503050406030204" pitchFamily="18" charset="0"/>
                                  </a:rPr>
                                </m:ctrlPr>
                              </m:sSupPr>
                              <m:e>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b="1" i="1">
                                            <a:latin typeface="Cambria Math" panose="02040503050406030204" pitchFamily="18" charset="0"/>
                                          </a:rPr>
                                          <m:t>𝒚</m:t>
                                        </m:r>
                                      </m:e>
                                      <m:sub>
                                        <m:r>
                                          <a:rPr lang="en-US" sz="2400" i="1">
                                            <a:latin typeface="Cambria Math" panose="02040503050406030204" pitchFamily="18" charset="0"/>
                                          </a:rPr>
                                          <m:t>1</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b="1" i="1">
                                            <a:latin typeface="Cambria Math" panose="02040503050406030204" pitchFamily="18" charset="0"/>
                                          </a:rPr>
                                          <m:t>𝒚</m:t>
                                        </m:r>
                                      </m:e>
                                      <m:sub>
                                        <m:r>
                                          <a:rPr lang="en-US" sz="2400" i="1">
                                            <a:latin typeface="Cambria Math" panose="02040503050406030204" pitchFamily="18" charset="0"/>
                                          </a:rPr>
                                          <m:t>2</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b="1" i="1">
                                            <a:latin typeface="Cambria Math" panose="02040503050406030204" pitchFamily="18" charset="0"/>
                                          </a:rPr>
                                          <m:t>𝒚</m:t>
                                        </m:r>
                                      </m:e>
                                      <m:sub>
                                        <m:r>
                                          <a:rPr lang="en-US" sz="2400" i="1">
                                            <a:latin typeface="Cambria Math" panose="02040503050406030204" pitchFamily="18" charset="0"/>
                                          </a:rPr>
                                          <m:t>𝑛</m:t>
                                        </m:r>
                                      </m:sub>
                                    </m:sSub>
                                  </m:e>
                                </m:d>
                              </m:e>
                              <m:sup>
                                <m:r>
                                  <a:rPr lang="en-US" sz="2400" i="1">
                                    <a:latin typeface="Cambria Math" panose="02040503050406030204" pitchFamily="18" charset="0"/>
                                  </a:rPr>
                                  <m:t>𝑇</m:t>
                                </m:r>
                              </m:sup>
                            </m:sSup>
                          </m:e>
                        </m:mr>
                      </m:m>
                    </m:oMath>
                  </m:oMathPara>
                </a14:m>
                <a:endParaRPr lang="en-US" sz="2400" dirty="0"/>
              </a:p>
              <a:p>
                <a:pPr marL="0" indent="0">
                  <a:buNone/>
                </a:pPr>
                <a:r>
                  <a:rPr lang="en-US" sz="2400" dirty="0"/>
                  <a:t>Solution for different-length problem is to specify two RNNs: a RNN called </a:t>
                </a:r>
                <a:r>
                  <a:rPr lang="en-US" sz="2400" i="1" dirty="0"/>
                  <a:t>encoder</a:t>
                </a:r>
                <a:r>
                  <a:rPr lang="en-US" sz="2400" dirty="0"/>
                  <a:t> for </a:t>
                </a:r>
                <a:r>
                  <a:rPr lang="en-US" sz="2400" b="1" i="1" dirty="0"/>
                  <a:t>X</a:t>
                </a:r>
                <a:r>
                  <a:rPr lang="en-US" sz="2400" dirty="0"/>
                  <a:t> generation and the other one called </a:t>
                </a:r>
                <a:r>
                  <a:rPr lang="en-US" sz="2400" i="1" dirty="0"/>
                  <a:t>decoder</a:t>
                </a:r>
                <a:r>
                  <a:rPr lang="en-US" sz="2400" dirty="0"/>
                  <a:t> for </a:t>
                </a:r>
                <a:r>
                  <a:rPr lang="en-US" sz="2400" b="1" i="1" dirty="0"/>
                  <a:t>Y</a:t>
                </a:r>
                <a:r>
                  <a:rPr lang="en-US" sz="2400" dirty="0"/>
                  <a:t> generation. Intermediate vector </a:t>
                </a:r>
                <a:r>
                  <a:rPr lang="en-US" sz="2400" b="1" i="1" dirty="0"/>
                  <a:t>a</a:t>
                </a:r>
                <a:r>
                  <a:rPr lang="en-US" sz="2400" dirty="0"/>
                  <a:t> is proposed to connect encoder and decoder, which is called context vector in literature (Cho, et al., 2014, p. 2). The encoder-decoder mechanism is an important progressive step in STM as well as generative artificial intelligence (</a:t>
                </a:r>
                <a:r>
                  <a:rPr lang="en-US" sz="2400" dirty="0" err="1"/>
                  <a:t>GenAI</a:t>
                </a:r>
                <a:r>
                  <a:rPr lang="en-US" sz="2400" dirty="0"/>
                  <a:t>) because there is no requirement of mapping token-by-token between two sequences </a:t>
                </a:r>
                <a:r>
                  <a:rPr lang="en-US" sz="2400" b="1" i="1" dirty="0"/>
                  <a:t>X</a:t>
                </a:r>
                <a:r>
                  <a:rPr lang="en-US" sz="2400" dirty="0"/>
                  <a:t> and </a:t>
                </a:r>
                <a:r>
                  <a:rPr lang="en-US" sz="2400" b="1" i="1" dirty="0"/>
                  <a:t>Y</a:t>
                </a:r>
                <a:r>
                  <a:rPr lang="en-US" sz="2400" dirty="0"/>
                  <a:t>, which is much more important than solving the different-length problem. On the other hand, sequence generation as well as its advanced development – transformer can also be classified into domain of </a:t>
                </a:r>
                <a:r>
                  <a:rPr lang="en-US" sz="2400" dirty="0" err="1"/>
                  <a:t>GenAI</a:t>
                </a:r>
                <a:r>
                  <a:rPr lang="en-US" sz="2400"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1440" y="914399"/>
                <a:ext cx="11998960" cy="5176066"/>
              </a:xfrm>
              <a:blipFill>
                <a:blip r:embed="rId2"/>
                <a:stretch>
                  <a:fillRect l="-762" t="-942" r="-762"/>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15</a:t>
            </a:fld>
            <a:endParaRPr lang="en-US"/>
          </a:p>
        </p:txBody>
      </p:sp>
    </p:spTree>
    <p:extLst>
      <p:ext uri="{BB962C8B-B14F-4D97-AF65-F5344CB8AC3E}">
        <p14:creationId xmlns:p14="http://schemas.microsoft.com/office/powerpoint/2010/main" val="36910931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 Sequence generation and attention</a:t>
            </a:r>
          </a:p>
        </p:txBody>
      </p:sp>
      <p:sp>
        <p:nvSpPr>
          <p:cNvPr id="3" name="Content Placeholder 2"/>
          <p:cNvSpPr>
            <a:spLocks noGrp="1"/>
          </p:cNvSpPr>
          <p:nvPr>
            <p:ph idx="1"/>
          </p:nvPr>
        </p:nvSpPr>
        <p:spPr>
          <a:xfrm>
            <a:off x="71120" y="914399"/>
            <a:ext cx="12049760" cy="5176066"/>
          </a:xfrm>
        </p:spPr>
        <p:txBody>
          <a:bodyPr>
            <a:normAutofit/>
          </a:bodyPr>
          <a:lstStyle/>
          <a:p>
            <a:pPr marL="0" indent="0">
              <a:buNone/>
            </a:pPr>
            <a:r>
              <a:rPr lang="en-US" sz="2000" dirty="0"/>
              <a:t>According to Cho et al. (Cho, et al., 2014), context variable </a:t>
            </a:r>
            <a:r>
              <a:rPr lang="en-US" sz="2000" b="1" i="1" dirty="0"/>
              <a:t>a</a:t>
            </a:r>
            <a:r>
              <a:rPr lang="en-US" sz="2000" dirty="0"/>
              <a:t>, which is last output of encoder, becomes input of decoder</a:t>
            </a:r>
            <a:r>
              <a:rPr lang="en-US" sz="2000" dirty="0" smtClean="0"/>
              <a:t>.</a:t>
            </a:r>
            <a:r>
              <a:rPr lang="en-US" sz="2000" dirty="0"/>
              <a:t> Following figure depicts encoder-decoder model proposed by Cho et al. (Cho, et al., 2014, p. 2) with note that context vector </a:t>
            </a:r>
            <a:r>
              <a:rPr lang="en-US" sz="2000" b="1" i="1" dirty="0"/>
              <a:t>a</a:t>
            </a:r>
            <a:r>
              <a:rPr lang="en-US" sz="2000" dirty="0"/>
              <a:t> has fixed length</a:t>
            </a:r>
            <a:r>
              <a:rPr lang="en-US" sz="2000" dirty="0" smtClean="0"/>
              <a:t>.</a:t>
            </a:r>
          </a:p>
          <a:p>
            <a:pPr marL="0" indent="0">
              <a:buNone/>
            </a:pPr>
            <a:endParaRPr lang="en-US" sz="2000" dirty="0" smtClean="0"/>
          </a:p>
          <a:p>
            <a:pPr marL="0" indent="0">
              <a:buNone/>
            </a:pPr>
            <a:endParaRPr lang="en-US" sz="2000" dirty="0"/>
          </a:p>
        </p:txBody>
      </p:sp>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16</a:t>
            </a:fld>
            <a:endParaRPr lang="en-US"/>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120" y="1910611"/>
            <a:ext cx="6179729" cy="3504736"/>
          </a:xfrm>
          <a:prstGeom prst="rect">
            <a:avLst/>
          </a:prstGeom>
        </p:spPr>
      </p:pic>
      <mc:AlternateContent xmlns:mc="http://schemas.openxmlformats.org/markup-compatibility/2006" xmlns:a14="http://schemas.microsoft.com/office/drawing/2010/main">
        <mc:Choice Requires="a14">
          <p:sp>
            <p:nvSpPr>
              <p:cNvPr id="8" name="Rectangle 7"/>
              <p:cNvSpPr/>
              <p:nvPr/>
            </p:nvSpPr>
            <p:spPr>
              <a:xfrm>
                <a:off x="6250849" y="2046538"/>
                <a:ext cx="5798911" cy="4156394"/>
              </a:xfrm>
              <a:prstGeom prst="rect">
                <a:avLst/>
              </a:prstGeom>
            </p:spPr>
            <p:txBody>
              <a:bodyPr wrap="square">
                <a:spAutoFit/>
              </a:bodyPr>
              <a:lstStyle/>
              <a:p>
                <a:r>
                  <a:rPr lang="en-US" sz="2000" dirty="0">
                    <a:latin typeface="Times New Roman" panose="02020603050405020304" pitchFamily="18" charset="0"/>
                    <a:ea typeface="DengXian"/>
                    <a:cs typeface="Times New Roman" panose="02020603050405020304" pitchFamily="18" charset="0"/>
                  </a:rPr>
                  <a:t>Note, both context and current token </a:t>
                </a:r>
                <a:r>
                  <a:rPr lang="en-US" sz="2000" i="1" dirty="0">
                    <a:latin typeface="Times New Roman" panose="02020603050405020304" pitchFamily="18" charset="0"/>
                    <a:ea typeface="DengXian"/>
                    <a:cs typeface="Times New Roman" panose="02020603050405020304" pitchFamily="18" charset="0"/>
                  </a:rPr>
                  <a:t>t</a:t>
                </a:r>
                <a:r>
                  <a:rPr lang="en-US" sz="2000" dirty="0">
                    <a:latin typeface="Times New Roman" panose="02020603050405020304" pitchFamily="18" charset="0"/>
                    <a:ea typeface="DengXian"/>
                    <a:cs typeface="Times New Roman" panose="02020603050405020304" pitchFamily="18" charset="0"/>
                  </a:rPr>
                  <a:t> are inputs of next token </a:t>
                </a:r>
                <a:r>
                  <a:rPr lang="en-US" sz="2000" i="1" dirty="0">
                    <a:latin typeface="Times New Roman" panose="02020603050405020304" pitchFamily="18" charset="0"/>
                    <a:ea typeface="DengXian"/>
                    <a:cs typeface="Times New Roman" panose="02020603050405020304" pitchFamily="18" charset="0"/>
                  </a:rPr>
                  <a:t>t</a:t>
                </a:r>
                <a:r>
                  <a:rPr lang="en-US" sz="2000" dirty="0">
                    <a:latin typeface="Times New Roman" panose="02020603050405020304" pitchFamily="18" charset="0"/>
                    <a:ea typeface="DengXian"/>
                    <a:cs typeface="Times New Roman" panose="02020603050405020304" pitchFamily="18" charset="0"/>
                  </a:rPr>
                  <a:t>+1. Moreover, there is an assignment </a:t>
                </a:r>
                <a:r>
                  <a:rPr lang="en-US" sz="2000" b="1" i="1" dirty="0">
                    <a:latin typeface="Times New Roman" panose="02020603050405020304" pitchFamily="18" charset="0"/>
                    <a:ea typeface="DengXian"/>
                    <a:cs typeface="Times New Roman" panose="02020603050405020304" pitchFamily="18" charset="0"/>
                  </a:rPr>
                  <a:t>y</a:t>
                </a:r>
                <a:r>
                  <a:rPr lang="en-US" sz="2000" i="1" baseline="-25000" dirty="0">
                    <a:latin typeface="Times New Roman" panose="02020603050405020304" pitchFamily="18" charset="0"/>
                    <a:ea typeface="DengXian"/>
                    <a:cs typeface="Times New Roman" panose="02020603050405020304" pitchFamily="18" charset="0"/>
                  </a:rPr>
                  <a:t>t</a:t>
                </a:r>
                <a:r>
                  <a:rPr lang="en-US" sz="2000" baseline="-25000" dirty="0">
                    <a:latin typeface="Times New Roman" panose="02020603050405020304" pitchFamily="18" charset="0"/>
                    <a:ea typeface="DengXian"/>
                    <a:cs typeface="Times New Roman" panose="02020603050405020304" pitchFamily="18" charset="0"/>
                  </a:rPr>
                  <a:t>+1</a:t>
                </a:r>
                <a:r>
                  <a:rPr lang="en-US" sz="2000" dirty="0">
                    <a:latin typeface="Times New Roman" panose="02020603050405020304" pitchFamily="18" charset="0"/>
                    <a:ea typeface="DengXian"/>
                    <a:cs typeface="Times New Roman" panose="02020603050405020304" pitchFamily="18" charset="0"/>
                  </a:rPr>
                  <a:t> = </a:t>
                </a:r>
                <a:r>
                  <a:rPr lang="en-US" sz="2000" b="1" i="1" dirty="0" err="1">
                    <a:latin typeface="Times New Roman" panose="02020603050405020304" pitchFamily="18" charset="0"/>
                    <a:ea typeface="DengXian"/>
                    <a:cs typeface="Times New Roman" panose="02020603050405020304" pitchFamily="18" charset="0"/>
                  </a:rPr>
                  <a:t>o</a:t>
                </a:r>
                <a:r>
                  <a:rPr lang="en-US" sz="2000" i="1" baseline="-25000" dirty="0" err="1">
                    <a:latin typeface="Times New Roman" panose="02020603050405020304" pitchFamily="18" charset="0"/>
                    <a:ea typeface="DengXian"/>
                    <a:cs typeface="Times New Roman" panose="02020603050405020304" pitchFamily="18" charset="0"/>
                  </a:rPr>
                  <a:t>t</a:t>
                </a:r>
                <a:r>
                  <a:rPr lang="en-US" sz="2000" dirty="0">
                    <a:latin typeface="Times New Roman" panose="02020603050405020304" pitchFamily="18" charset="0"/>
                    <a:ea typeface="DengXian"/>
                    <a:cs typeface="Times New Roman" panose="02020603050405020304" pitchFamily="18" charset="0"/>
                  </a:rPr>
                  <a:t>. Therefore, each </a:t>
                </a:r>
                <a:r>
                  <a:rPr lang="en-US" sz="2000" i="1" dirty="0" err="1">
                    <a:latin typeface="Times New Roman" panose="02020603050405020304" pitchFamily="18" charset="0"/>
                    <a:ea typeface="DengXian"/>
                    <a:cs typeface="Times New Roman" panose="02020603050405020304" pitchFamily="18" charset="0"/>
                  </a:rPr>
                  <a:t>t</a:t>
                </a:r>
                <a:r>
                  <a:rPr lang="en-US" sz="2000" baseline="30000" dirty="0" err="1">
                    <a:latin typeface="Times New Roman" panose="02020603050405020304" pitchFamily="18" charset="0"/>
                    <a:ea typeface="DengXian"/>
                    <a:cs typeface="Times New Roman" panose="02020603050405020304" pitchFamily="18" charset="0"/>
                  </a:rPr>
                  <a:t>th</a:t>
                </a:r>
                <a:r>
                  <a:rPr lang="en-US" sz="2000" dirty="0">
                    <a:latin typeface="Times New Roman" panose="02020603050405020304" pitchFamily="18" charset="0"/>
                    <a:ea typeface="DengXian"/>
                    <a:cs typeface="Times New Roman" panose="02020603050405020304" pitchFamily="18" charset="0"/>
                  </a:rPr>
                  <a:t> state of decoder is modified as follows</a:t>
                </a:r>
                <a:r>
                  <a:rPr lang="en-US" sz="2000" dirty="0" smtClean="0">
                    <a:latin typeface="Times New Roman" panose="02020603050405020304" pitchFamily="18" charset="0"/>
                    <a:ea typeface="DengXian"/>
                    <a:cs typeface="Times New Roman" panose="02020603050405020304" pitchFamily="18" charset="0"/>
                  </a:rPr>
                  <a:t>:</a:t>
                </a:r>
              </a:p>
              <a:p>
                <a:pPr/>
                <a14:m>
                  <m:oMathPara xmlns:m="http://schemas.openxmlformats.org/officeDocument/2006/math">
                    <m:oMathParaPr>
                      <m:jc m:val="centerGroup"/>
                    </m:oMathParaPr>
                    <m:oMath xmlns:m="http://schemas.openxmlformats.org/officeDocument/2006/math">
                      <m:m>
                        <m:mPr>
                          <m:mcs>
                            <m:mc>
                              <m:mcPr>
                                <m:count m:val="1"/>
                                <m:mcJc m:val="center"/>
                              </m:mcPr>
                            </m:mc>
                          </m:mcs>
                          <m:ctrlPr>
                            <a:rPr lang="en-US" sz="2000" i="1">
                              <a:latin typeface="Cambria Math" panose="02040503050406030204" pitchFamily="18" charset="0"/>
                            </a:rPr>
                          </m:ctrlPr>
                        </m:mPr>
                        <m:mr>
                          <m:e>
                            <m:sSub>
                              <m:sSubPr>
                                <m:ctrlPr>
                                  <a:rPr lang="en-US" sz="2000" i="1">
                                    <a:latin typeface="Cambria Math" panose="02040503050406030204" pitchFamily="18" charset="0"/>
                                  </a:rPr>
                                </m:ctrlPr>
                              </m:sSubPr>
                              <m:e>
                                <m:r>
                                  <a:rPr lang="en-US" sz="2000" b="1" i="1">
                                    <a:latin typeface="Cambria Math" panose="02040503050406030204" pitchFamily="18" charset="0"/>
                                  </a:rPr>
                                  <m:t>𝒉</m:t>
                                </m:r>
                              </m:e>
                              <m:sub>
                                <m:r>
                                  <a:rPr lang="en-US" sz="2000" i="1">
                                    <a:latin typeface="Cambria Math" panose="02040503050406030204" pitchFamily="18" charset="0"/>
                                  </a:rPr>
                                  <m:t>𝑡</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𝜎</m:t>
                                </m:r>
                              </m:e>
                              <m:sub>
                                <m:r>
                                  <a:rPr lang="en-US" sz="2000" b="1" i="1">
                                    <a:latin typeface="Cambria Math" panose="02040503050406030204" pitchFamily="18" charset="0"/>
                                  </a:rPr>
                                  <m:t>𝒉</m:t>
                                </m:r>
                              </m:sub>
                            </m:sSub>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b="1" i="1">
                                        <a:latin typeface="Cambria Math" panose="02040503050406030204" pitchFamily="18" charset="0"/>
                                      </a:rPr>
                                      <m:t>𝑾</m:t>
                                    </m:r>
                                  </m:e>
                                  <m:sub>
                                    <m:r>
                                      <a:rPr lang="en-US" sz="2000" b="1" i="1">
                                        <a:latin typeface="Cambria Math" panose="02040503050406030204" pitchFamily="18" charset="0"/>
                                      </a:rPr>
                                      <m:t>𝒉</m:t>
                                    </m:r>
                                  </m:sub>
                                </m:sSub>
                                <m:sSub>
                                  <m:sSubPr>
                                    <m:ctrlPr>
                                      <a:rPr lang="en-US" sz="2000" i="1">
                                        <a:latin typeface="Cambria Math" panose="02040503050406030204" pitchFamily="18" charset="0"/>
                                      </a:rPr>
                                    </m:ctrlPr>
                                  </m:sSubPr>
                                  <m:e>
                                    <m:r>
                                      <a:rPr lang="en-US" sz="2000" b="1" i="1">
                                        <a:latin typeface="Cambria Math" panose="02040503050406030204" pitchFamily="18" charset="0"/>
                                      </a:rPr>
                                      <m:t>𝒚</m:t>
                                    </m:r>
                                  </m:e>
                                  <m:sub>
                                    <m:r>
                                      <a:rPr lang="en-US" sz="2000" i="1">
                                        <a:latin typeface="Cambria Math" panose="02040503050406030204" pitchFamily="18" charset="0"/>
                                      </a:rPr>
                                      <m:t>𝑡</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b="1" i="1">
                                        <a:latin typeface="Cambria Math" panose="02040503050406030204" pitchFamily="18" charset="0"/>
                                      </a:rPr>
                                      <m:t>𝑼</m:t>
                                    </m:r>
                                  </m:e>
                                  <m:sub>
                                    <m:r>
                                      <a:rPr lang="en-US" sz="2000" b="1" i="1">
                                        <a:latin typeface="Cambria Math" panose="02040503050406030204" pitchFamily="18" charset="0"/>
                                      </a:rPr>
                                      <m:t>𝒉</m:t>
                                    </m:r>
                                  </m:sub>
                                </m:sSub>
                                <m:sSub>
                                  <m:sSubPr>
                                    <m:ctrlPr>
                                      <a:rPr lang="en-US" sz="2000" i="1">
                                        <a:latin typeface="Cambria Math" panose="02040503050406030204" pitchFamily="18" charset="0"/>
                                      </a:rPr>
                                    </m:ctrlPr>
                                  </m:sSubPr>
                                  <m:e>
                                    <m:r>
                                      <a:rPr lang="en-US" sz="2000" b="1" i="1">
                                        <a:latin typeface="Cambria Math" panose="02040503050406030204" pitchFamily="18" charset="0"/>
                                      </a:rPr>
                                      <m:t>𝒉</m:t>
                                    </m:r>
                                  </m:e>
                                  <m:sub>
                                    <m:r>
                                      <a:rPr lang="en-US" sz="2000" i="1">
                                        <a:latin typeface="Cambria Math" panose="02040503050406030204" pitchFamily="18" charset="0"/>
                                      </a:rPr>
                                      <m:t>𝑡</m:t>
                                    </m:r>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b="1" i="1">
                                        <a:latin typeface="Cambria Math" panose="02040503050406030204" pitchFamily="18" charset="0"/>
                                      </a:rPr>
                                      <m:t>𝑽</m:t>
                                    </m:r>
                                  </m:e>
                                  <m:sub>
                                    <m:r>
                                      <a:rPr lang="en-US" sz="2000" b="1" i="1">
                                        <a:latin typeface="Cambria Math" panose="02040503050406030204" pitchFamily="18" charset="0"/>
                                      </a:rPr>
                                      <m:t>𝒉</m:t>
                                    </m:r>
                                  </m:sub>
                                </m:sSub>
                                <m:r>
                                  <a:rPr lang="en-US" sz="2000" b="1" i="1">
                                    <a:latin typeface="Cambria Math" panose="02040503050406030204" pitchFamily="18" charset="0"/>
                                  </a:rPr>
                                  <m:t>𝒂</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b="1" i="1">
                                        <a:latin typeface="Cambria Math" panose="02040503050406030204" pitchFamily="18" charset="0"/>
                                      </a:rPr>
                                      <m:t>𝒃</m:t>
                                    </m:r>
                                  </m:e>
                                  <m:sub>
                                    <m:r>
                                      <a:rPr lang="en-US" sz="2000" b="1" i="1">
                                        <a:latin typeface="Cambria Math" panose="02040503050406030204" pitchFamily="18" charset="0"/>
                                      </a:rPr>
                                      <m:t>𝒉</m:t>
                                    </m:r>
                                  </m:sub>
                                </m:sSub>
                              </m:e>
                            </m:d>
                          </m:e>
                        </m:mr>
                        <m:mr>
                          <m:e>
                            <m:sSub>
                              <m:sSubPr>
                                <m:ctrlPr>
                                  <a:rPr lang="en-US" sz="2000" i="1">
                                    <a:latin typeface="Cambria Math" panose="02040503050406030204" pitchFamily="18" charset="0"/>
                                  </a:rPr>
                                </m:ctrlPr>
                              </m:sSubPr>
                              <m:e>
                                <m:r>
                                  <a:rPr lang="en-US" sz="2000" b="1" i="1">
                                    <a:latin typeface="Cambria Math" panose="02040503050406030204" pitchFamily="18" charset="0"/>
                                  </a:rPr>
                                  <m:t>𝒚</m:t>
                                </m:r>
                              </m:e>
                              <m:sub>
                                <m:r>
                                  <a:rPr lang="en-US" sz="2000" i="1">
                                    <a:latin typeface="Cambria Math" panose="02040503050406030204" pitchFamily="18" charset="0"/>
                                  </a:rPr>
                                  <m:t>𝑡</m:t>
                                </m:r>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acc>
                                  <m:accPr>
                                    <m:chr m:val="̂"/>
                                    <m:ctrlPr>
                                      <a:rPr lang="en-US" sz="2000" i="1">
                                        <a:latin typeface="Cambria Math" panose="02040503050406030204" pitchFamily="18" charset="0"/>
                                      </a:rPr>
                                    </m:ctrlPr>
                                  </m:accPr>
                                  <m:e>
                                    <m:r>
                                      <a:rPr lang="en-US" sz="2000" b="1" i="1">
                                        <a:latin typeface="Cambria Math" panose="02040503050406030204" pitchFamily="18" charset="0"/>
                                      </a:rPr>
                                      <m:t>𝒚</m:t>
                                    </m:r>
                                  </m:e>
                                </m:acc>
                              </m:e>
                              <m:sub>
                                <m:r>
                                  <a:rPr lang="en-US" sz="2000" i="1">
                                    <a:latin typeface="Cambria Math" panose="02040503050406030204" pitchFamily="18" charset="0"/>
                                  </a:rPr>
                                  <m:t>𝑡</m:t>
                                </m:r>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b="1" i="1">
                                    <a:latin typeface="Cambria Math" panose="02040503050406030204" pitchFamily="18" charset="0"/>
                                  </a:rPr>
                                  <m:t>𝒐</m:t>
                                </m:r>
                              </m:e>
                              <m:sub>
                                <m:r>
                                  <a:rPr lang="en-US" sz="2000" i="1">
                                    <a:latin typeface="Cambria Math" panose="02040503050406030204" pitchFamily="18" charset="0"/>
                                  </a:rPr>
                                  <m:t>𝑡</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𝜎</m:t>
                                </m:r>
                              </m:e>
                              <m:sub>
                                <m:r>
                                  <a:rPr lang="en-US" sz="2000" b="1" i="1">
                                    <a:latin typeface="Cambria Math" panose="02040503050406030204" pitchFamily="18" charset="0"/>
                                  </a:rPr>
                                  <m:t>𝒐</m:t>
                                </m:r>
                              </m:sub>
                            </m:sSub>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b="1" i="1">
                                        <a:latin typeface="Cambria Math" panose="02040503050406030204" pitchFamily="18" charset="0"/>
                                      </a:rPr>
                                      <m:t>𝑾</m:t>
                                    </m:r>
                                  </m:e>
                                  <m:sub>
                                    <m:r>
                                      <a:rPr lang="en-US" sz="2000" b="1" i="1">
                                        <a:latin typeface="Cambria Math" panose="02040503050406030204" pitchFamily="18" charset="0"/>
                                      </a:rPr>
                                      <m:t>𝒐</m:t>
                                    </m:r>
                                  </m:sub>
                                </m:sSub>
                                <m:sSub>
                                  <m:sSubPr>
                                    <m:ctrlPr>
                                      <a:rPr lang="en-US" sz="2000" i="1">
                                        <a:latin typeface="Cambria Math" panose="02040503050406030204" pitchFamily="18" charset="0"/>
                                      </a:rPr>
                                    </m:ctrlPr>
                                  </m:sSubPr>
                                  <m:e>
                                    <m:r>
                                      <a:rPr lang="en-US" sz="2000" b="1" i="1">
                                        <a:latin typeface="Cambria Math" panose="02040503050406030204" pitchFamily="18" charset="0"/>
                                      </a:rPr>
                                      <m:t>𝒉</m:t>
                                    </m:r>
                                  </m:e>
                                  <m:sub>
                                    <m:r>
                                      <a:rPr lang="en-US" sz="2000" i="1">
                                        <a:latin typeface="Cambria Math" panose="02040503050406030204" pitchFamily="18" charset="0"/>
                                      </a:rPr>
                                      <m:t>𝑡</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b="1" i="1">
                                        <a:latin typeface="Cambria Math" panose="02040503050406030204" pitchFamily="18" charset="0"/>
                                      </a:rPr>
                                      <m:t>𝒃</m:t>
                                    </m:r>
                                  </m:e>
                                  <m:sub>
                                    <m:r>
                                      <a:rPr lang="en-US" sz="2000" b="1" i="1">
                                        <a:latin typeface="Cambria Math" panose="02040503050406030204" pitchFamily="18" charset="0"/>
                                      </a:rPr>
                                      <m:t>𝒐</m:t>
                                    </m:r>
                                  </m:sub>
                                </m:sSub>
                              </m:e>
                            </m:d>
                          </m:e>
                        </m:mr>
                      </m:m>
                    </m:oMath>
                  </m:oMathPara>
                </a14:m>
                <a:endParaRPr lang="en-US" sz="2000" dirty="0" smtClean="0">
                  <a:latin typeface="Times New Roman" panose="02020603050405020304" pitchFamily="18" charset="0"/>
                  <a:ea typeface="DengXian"/>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Where </a:t>
                </a:r>
                <a:r>
                  <a:rPr lang="en-US" sz="2000" b="1" i="1" dirty="0" err="1">
                    <a:latin typeface="Times New Roman" panose="02020603050405020304" pitchFamily="18" charset="0"/>
                    <a:cs typeface="Times New Roman" panose="02020603050405020304" pitchFamily="18" charset="0"/>
                  </a:rPr>
                  <a:t>V</a:t>
                </a:r>
                <a:r>
                  <a:rPr lang="en-US" sz="2000" b="1" i="1" baseline="-25000" dirty="0" err="1">
                    <a:latin typeface="Times New Roman" panose="02020603050405020304" pitchFamily="18" charset="0"/>
                    <a:cs typeface="Times New Roman" panose="02020603050405020304" pitchFamily="18" charset="0"/>
                  </a:rPr>
                  <a:t>h</a:t>
                </a:r>
                <a:r>
                  <a:rPr lang="en-US" sz="2000" dirty="0">
                    <a:latin typeface="Times New Roman" panose="02020603050405020304" pitchFamily="18" charset="0"/>
                    <a:cs typeface="Times New Roman" panose="02020603050405020304" pitchFamily="18" charset="0"/>
                  </a:rPr>
                  <a:t> is weight matrix for context variable </a:t>
                </a:r>
                <a:r>
                  <a:rPr lang="en-US" sz="2000" b="1" i="1" dirty="0">
                    <a:latin typeface="Times New Roman" panose="02020603050405020304" pitchFamily="18" charset="0"/>
                    <a:cs typeface="Times New Roman" panose="02020603050405020304" pitchFamily="18" charset="0"/>
                  </a:rPr>
                  <a:t>a</a:t>
                </a:r>
                <a:r>
                  <a:rPr lang="en-US" sz="2000" dirty="0">
                    <a:latin typeface="Times New Roman" panose="02020603050405020304" pitchFamily="18" charset="0"/>
                    <a:cs typeface="Times New Roman" panose="02020603050405020304" pitchFamily="18" charset="0"/>
                  </a:rPr>
                  <a:t>. Moreover, it may be not required to calculate output for each </a:t>
                </a:r>
                <a:r>
                  <a:rPr lang="en-US" sz="2000" i="1" dirty="0" err="1">
                    <a:latin typeface="Times New Roman" panose="02020603050405020304" pitchFamily="18" charset="0"/>
                    <a:cs typeface="Times New Roman" panose="02020603050405020304" pitchFamily="18" charset="0"/>
                  </a:rPr>
                  <a:t>t</a:t>
                </a:r>
                <a:r>
                  <a:rPr lang="en-US" sz="2000" baseline="30000" dirty="0" err="1">
                    <a:latin typeface="Times New Roman" panose="02020603050405020304" pitchFamily="18" charset="0"/>
                    <a:cs typeface="Times New Roman" panose="02020603050405020304" pitchFamily="18" charset="0"/>
                  </a:rPr>
                  <a:t>th</a:t>
                </a:r>
                <a:r>
                  <a:rPr lang="en-US" sz="2000" dirty="0">
                    <a:latin typeface="Times New Roman" panose="02020603050405020304" pitchFamily="18" charset="0"/>
                    <a:cs typeface="Times New Roman" panose="02020603050405020304" pitchFamily="18" charset="0"/>
                  </a:rPr>
                  <a:t> state of encoder. It may be only necessary to calculate hidden value of encoder.</a:t>
                </a:r>
              </a:p>
              <a:p>
                <a:pPr/>
                <a14:m>
                  <m:oMathPara xmlns:m="http://schemas.openxmlformats.org/officeDocument/2006/math">
                    <m:oMathParaPr>
                      <m:jc m:val="centerGroup"/>
                    </m:oMathParaPr>
                    <m:oMath xmlns:m="http://schemas.openxmlformats.org/officeDocument/2006/math">
                      <m:sSubSup>
                        <m:sSubSupPr>
                          <m:ctrlPr>
                            <a:rPr lang="en-US" sz="2000" i="1">
                              <a:latin typeface="Cambria Math" panose="02040503050406030204" pitchFamily="18" charset="0"/>
                            </a:rPr>
                          </m:ctrlPr>
                        </m:sSubSupPr>
                        <m:e>
                          <m:r>
                            <a:rPr lang="en-US" sz="2000" b="1" i="1">
                              <a:latin typeface="Cambria Math" panose="02040503050406030204" pitchFamily="18" charset="0"/>
                            </a:rPr>
                            <m:t>𝒉</m:t>
                          </m:r>
                        </m:e>
                        <m:sub>
                          <m:r>
                            <a:rPr lang="en-US" sz="2000" i="1">
                              <a:latin typeface="Cambria Math" panose="02040503050406030204" pitchFamily="18" charset="0"/>
                            </a:rPr>
                            <m:t>𝑡</m:t>
                          </m:r>
                        </m:sub>
                        <m:sup>
                          <m:r>
                            <m:rPr>
                              <m:sty m:val="p"/>
                            </m:rPr>
                            <a:rPr lang="en-US" sz="2000">
                              <a:latin typeface="Cambria Math" panose="02040503050406030204" pitchFamily="18" charset="0"/>
                            </a:rPr>
                            <m:t>encoder</m:t>
                          </m:r>
                        </m:sup>
                      </m:sSubSup>
                      <m:r>
                        <a:rPr lang="en-US" sz="2000" i="1">
                          <a:latin typeface="Cambria Math" panose="02040503050406030204" pitchFamily="18" charset="0"/>
                        </a:rPr>
                        <m:t>=</m:t>
                      </m:r>
                      <m:sSubSup>
                        <m:sSubSupPr>
                          <m:ctrlPr>
                            <a:rPr lang="en-US" sz="2000" i="1">
                              <a:latin typeface="Cambria Math" panose="02040503050406030204" pitchFamily="18" charset="0"/>
                            </a:rPr>
                          </m:ctrlPr>
                        </m:sSubSupPr>
                        <m:e>
                          <m:r>
                            <a:rPr lang="en-US" sz="2000" i="1">
                              <a:latin typeface="Cambria Math" panose="02040503050406030204" pitchFamily="18" charset="0"/>
                            </a:rPr>
                            <m:t>𝜎</m:t>
                          </m:r>
                        </m:e>
                        <m:sub>
                          <m:r>
                            <a:rPr lang="en-US" sz="2000" b="1" i="1">
                              <a:latin typeface="Cambria Math" panose="02040503050406030204" pitchFamily="18" charset="0"/>
                            </a:rPr>
                            <m:t>𝒉</m:t>
                          </m:r>
                        </m:sub>
                        <m:sup>
                          <m:r>
                            <m:rPr>
                              <m:sty m:val="p"/>
                            </m:rPr>
                            <a:rPr lang="en-US" sz="2000">
                              <a:latin typeface="Cambria Math" panose="02040503050406030204" pitchFamily="18" charset="0"/>
                            </a:rPr>
                            <m:t>encoder</m:t>
                          </m:r>
                        </m:sup>
                      </m:sSubSup>
                      <m:d>
                        <m:dPr>
                          <m:ctrlPr>
                            <a:rPr lang="en-US" sz="2000" i="1">
                              <a:latin typeface="Cambria Math" panose="02040503050406030204" pitchFamily="18" charset="0"/>
                            </a:rPr>
                          </m:ctrlPr>
                        </m:dPr>
                        <m:e>
                          <m:sSubSup>
                            <m:sSubSupPr>
                              <m:ctrlPr>
                                <a:rPr lang="en-US" sz="2000" i="1">
                                  <a:latin typeface="Cambria Math" panose="02040503050406030204" pitchFamily="18" charset="0"/>
                                </a:rPr>
                              </m:ctrlPr>
                            </m:sSubSupPr>
                            <m:e>
                              <m:r>
                                <a:rPr lang="en-US" sz="2000" b="1" i="1">
                                  <a:latin typeface="Cambria Math" panose="02040503050406030204" pitchFamily="18" charset="0"/>
                                </a:rPr>
                                <m:t>𝑾</m:t>
                              </m:r>
                            </m:e>
                            <m:sub>
                              <m:r>
                                <a:rPr lang="en-US" sz="2000" b="1" i="1">
                                  <a:latin typeface="Cambria Math" panose="02040503050406030204" pitchFamily="18" charset="0"/>
                                </a:rPr>
                                <m:t>𝒉</m:t>
                              </m:r>
                            </m:sub>
                            <m:sup>
                              <m:r>
                                <m:rPr>
                                  <m:sty m:val="p"/>
                                </m:rPr>
                                <a:rPr lang="en-US" sz="2000">
                                  <a:latin typeface="Cambria Math" panose="02040503050406030204" pitchFamily="18" charset="0"/>
                                </a:rPr>
                                <m:t>encoder</m:t>
                              </m:r>
                            </m:sup>
                          </m:sSubSup>
                          <m:sSub>
                            <m:sSubPr>
                              <m:ctrlPr>
                                <a:rPr lang="en-US" sz="2000" i="1">
                                  <a:latin typeface="Cambria Math" panose="02040503050406030204" pitchFamily="18" charset="0"/>
                                </a:rPr>
                              </m:ctrlPr>
                            </m:sSubPr>
                            <m:e>
                              <m:r>
                                <a:rPr lang="en-US" sz="2000" b="1" i="1">
                                  <a:latin typeface="Cambria Math" panose="02040503050406030204" pitchFamily="18" charset="0"/>
                                </a:rPr>
                                <m:t>𝒙</m:t>
                              </m:r>
                            </m:e>
                            <m:sub>
                              <m:r>
                                <a:rPr lang="en-US" sz="2000" i="1">
                                  <a:latin typeface="Cambria Math" panose="02040503050406030204" pitchFamily="18" charset="0"/>
                                </a:rPr>
                                <m:t>𝑡</m:t>
                              </m:r>
                            </m:sub>
                          </m:sSub>
                          <m:r>
                            <a:rPr lang="en-US" sz="2000" i="1">
                              <a:latin typeface="Cambria Math" panose="02040503050406030204" pitchFamily="18" charset="0"/>
                            </a:rPr>
                            <m:t>+</m:t>
                          </m:r>
                          <m:sSubSup>
                            <m:sSubSupPr>
                              <m:ctrlPr>
                                <a:rPr lang="en-US" sz="2000" i="1">
                                  <a:latin typeface="Cambria Math" panose="02040503050406030204" pitchFamily="18" charset="0"/>
                                </a:rPr>
                              </m:ctrlPr>
                            </m:sSubSupPr>
                            <m:e>
                              <m:r>
                                <a:rPr lang="en-US" sz="2000" b="1" i="1">
                                  <a:latin typeface="Cambria Math" panose="02040503050406030204" pitchFamily="18" charset="0"/>
                                </a:rPr>
                                <m:t>𝑼</m:t>
                              </m:r>
                            </m:e>
                            <m:sub>
                              <m:r>
                                <a:rPr lang="en-US" sz="2000" b="1" i="1">
                                  <a:latin typeface="Cambria Math" panose="02040503050406030204" pitchFamily="18" charset="0"/>
                                </a:rPr>
                                <m:t>𝒉</m:t>
                              </m:r>
                            </m:sub>
                            <m:sup>
                              <m:r>
                                <m:rPr>
                                  <m:sty m:val="p"/>
                                </m:rPr>
                                <a:rPr lang="en-US" sz="2000">
                                  <a:latin typeface="Cambria Math" panose="02040503050406030204" pitchFamily="18" charset="0"/>
                                </a:rPr>
                                <m:t>encoder</m:t>
                              </m:r>
                            </m:sup>
                          </m:sSubSup>
                          <m:sSubSup>
                            <m:sSubSupPr>
                              <m:ctrlPr>
                                <a:rPr lang="en-US" sz="2000" i="1">
                                  <a:latin typeface="Cambria Math" panose="02040503050406030204" pitchFamily="18" charset="0"/>
                                </a:rPr>
                              </m:ctrlPr>
                            </m:sSubSupPr>
                            <m:e>
                              <m:r>
                                <a:rPr lang="en-US" sz="2000" b="1" i="1">
                                  <a:latin typeface="Cambria Math" panose="02040503050406030204" pitchFamily="18" charset="0"/>
                                </a:rPr>
                                <m:t>𝒉</m:t>
                              </m:r>
                            </m:e>
                            <m:sub>
                              <m:r>
                                <a:rPr lang="en-US" sz="2000" i="1">
                                  <a:latin typeface="Cambria Math" panose="02040503050406030204" pitchFamily="18" charset="0"/>
                                </a:rPr>
                                <m:t>𝑡</m:t>
                              </m:r>
                              <m:r>
                                <a:rPr lang="en-US" sz="2000" i="1">
                                  <a:latin typeface="Cambria Math" panose="02040503050406030204" pitchFamily="18" charset="0"/>
                                </a:rPr>
                                <m:t>−1</m:t>
                              </m:r>
                            </m:sub>
                            <m:sup>
                              <m:r>
                                <m:rPr>
                                  <m:sty m:val="p"/>
                                </m:rPr>
                                <a:rPr lang="en-US" sz="2000">
                                  <a:latin typeface="Cambria Math" panose="02040503050406030204" pitchFamily="18" charset="0"/>
                                </a:rPr>
                                <m:t>encoder</m:t>
                              </m:r>
                            </m:sup>
                          </m:sSubSup>
                          <m:r>
                            <a:rPr lang="en-US" sz="2000" i="1">
                              <a:latin typeface="Cambria Math" panose="02040503050406030204" pitchFamily="18" charset="0"/>
                            </a:rPr>
                            <m:t>+</m:t>
                          </m:r>
                          <m:sSubSup>
                            <m:sSubSupPr>
                              <m:ctrlPr>
                                <a:rPr lang="en-US" sz="2000" i="1">
                                  <a:latin typeface="Cambria Math" panose="02040503050406030204" pitchFamily="18" charset="0"/>
                                </a:rPr>
                              </m:ctrlPr>
                            </m:sSubSupPr>
                            <m:e>
                              <m:r>
                                <a:rPr lang="en-US" sz="2000" b="1" i="1">
                                  <a:latin typeface="Cambria Math" panose="02040503050406030204" pitchFamily="18" charset="0"/>
                                </a:rPr>
                                <m:t>𝒃</m:t>
                              </m:r>
                            </m:e>
                            <m:sub>
                              <m:r>
                                <a:rPr lang="en-US" sz="2000" b="1" i="1">
                                  <a:latin typeface="Cambria Math" panose="02040503050406030204" pitchFamily="18" charset="0"/>
                                </a:rPr>
                                <m:t>𝒉</m:t>
                              </m:r>
                            </m:sub>
                            <m:sup>
                              <m:r>
                                <m:rPr>
                                  <m:sty m:val="p"/>
                                </m:rPr>
                                <a:rPr lang="en-US" sz="2000">
                                  <a:latin typeface="Cambria Math" panose="02040503050406030204" pitchFamily="18" charset="0"/>
                                </a:rPr>
                                <m:t>encoder</m:t>
                              </m:r>
                            </m:sup>
                          </m:sSubSup>
                        </m:e>
                      </m:d>
                    </m:oMath>
                  </m:oMathPara>
                </a14:m>
                <a:endParaRPr lang="en-US" sz="2000" dirty="0" smtClean="0">
                  <a:latin typeface="Times New Roman" panose="02020603050405020304" pitchFamily="18" charset="0"/>
                  <a:ea typeface="DengXian"/>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p:txBody>
          </p:sp>
        </mc:Choice>
        <mc:Fallback xmlns="">
          <p:sp>
            <p:nvSpPr>
              <p:cNvPr id="8" name="Rectangle 7"/>
              <p:cNvSpPr>
                <a:spLocks noRot="1" noChangeAspect="1" noMove="1" noResize="1" noEditPoints="1" noAdjustHandles="1" noChangeArrowheads="1" noChangeShapeType="1" noTextEdit="1"/>
              </p:cNvSpPr>
              <p:nvPr/>
            </p:nvSpPr>
            <p:spPr>
              <a:xfrm>
                <a:off x="6250849" y="2046538"/>
                <a:ext cx="5798911" cy="4156394"/>
              </a:xfrm>
              <a:prstGeom prst="rect">
                <a:avLst/>
              </a:prstGeom>
              <a:blipFill>
                <a:blip r:embed="rId3"/>
                <a:stretch>
                  <a:fillRect l="-1050" t="-880" r="-1261"/>
                </a:stretch>
              </a:blipFill>
            </p:spPr>
            <p:txBody>
              <a:bodyPr/>
              <a:lstStyle/>
              <a:p>
                <a:r>
                  <a:rPr lang="en-US">
                    <a:noFill/>
                  </a:rPr>
                  <a:t> </a:t>
                </a:r>
              </a:p>
            </p:txBody>
          </p:sp>
        </mc:Fallback>
      </mc:AlternateContent>
      <p:sp>
        <p:nvSpPr>
          <p:cNvPr id="9" name="Rectangle 8"/>
          <p:cNvSpPr/>
          <p:nvPr/>
        </p:nvSpPr>
        <p:spPr>
          <a:xfrm>
            <a:off x="48189" y="5488871"/>
            <a:ext cx="6202660" cy="384721"/>
          </a:xfrm>
          <a:prstGeom prst="rect">
            <a:avLst/>
          </a:prstGeom>
        </p:spPr>
        <p:txBody>
          <a:bodyPr wrap="none">
            <a:spAutoFit/>
          </a:bodyPr>
          <a:lstStyle/>
          <a:p>
            <a:pPr algn="ctr"/>
            <a:r>
              <a:rPr lang="en-US" sz="1900" b="1" dirty="0">
                <a:latin typeface="Times New Roman" panose="02020603050405020304" pitchFamily="18" charset="0"/>
                <a:ea typeface="DengXian"/>
                <a:cs typeface="Times New Roman" panose="02020603050405020304" pitchFamily="18" charset="0"/>
              </a:rPr>
              <a:t>Figure 2.2.</a:t>
            </a:r>
            <a:r>
              <a:rPr lang="en-US" sz="1900" dirty="0">
                <a:latin typeface="Times New Roman" panose="02020603050405020304" pitchFamily="18" charset="0"/>
                <a:ea typeface="DengXian"/>
                <a:cs typeface="Times New Roman" panose="02020603050405020304" pitchFamily="18" charset="0"/>
              </a:rPr>
              <a:t> Encoder-decoder model with fixed-length context</a:t>
            </a:r>
          </a:p>
        </p:txBody>
      </p:sp>
    </p:spTree>
    <p:extLst>
      <p:ext uri="{BB962C8B-B14F-4D97-AF65-F5344CB8AC3E}">
        <p14:creationId xmlns:p14="http://schemas.microsoft.com/office/powerpoint/2010/main" val="39033613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 Sequence generation and attention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1120" y="914399"/>
                <a:ext cx="12029440" cy="5176066"/>
              </a:xfrm>
            </p:spPr>
            <p:txBody>
              <a:bodyPr>
                <a:noAutofit/>
              </a:bodyPr>
              <a:lstStyle/>
              <a:p>
                <a:pPr marL="0" indent="0">
                  <a:buNone/>
                </a:pPr>
                <a:r>
                  <a:rPr lang="en-US" sz="1800" dirty="0"/>
                  <a:t>In STM, given source sequence </a:t>
                </a:r>
                <a:r>
                  <a:rPr lang="en-US" sz="1800" b="1" i="1" dirty="0"/>
                  <a:t>X</a:t>
                </a:r>
                <a:r>
                  <a:rPr lang="en-US" sz="1800" dirty="0"/>
                  <a:t> and </a:t>
                </a:r>
                <a:r>
                  <a:rPr lang="en-US" sz="1800" i="1" dirty="0"/>
                  <a:t>t</a:t>
                </a:r>
                <a:r>
                  <a:rPr lang="en-US" sz="1800" dirty="0"/>
                  <a:t> target tokens </a:t>
                </a:r>
                <a:r>
                  <a:rPr lang="en-US" sz="1800" b="1" i="1" dirty="0"/>
                  <a:t>y</a:t>
                </a:r>
                <a:r>
                  <a:rPr lang="en-US" sz="1800" baseline="-25000" dirty="0"/>
                  <a:t>1</a:t>
                </a:r>
                <a:r>
                  <a:rPr lang="en-US" sz="1800" dirty="0"/>
                  <a:t>, </a:t>
                </a:r>
                <a:r>
                  <a:rPr lang="en-US" sz="1800" b="1" i="1" dirty="0"/>
                  <a:t>y</a:t>
                </a:r>
                <a:r>
                  <a:rPr lang="en-US" sz="1800" baseline="-25000" dirty="0"/>
                  <a:t>2</a:t>
                </a:r>
                <a:r>
                  <a:rPr lang="en-US" sz="1800" dirty="0"/>
                  <a:t>,…, </a:t>
                </a:r>
                <a:r>
                  <a:rPr lang="en-US" sz="1800" b="1" i="1" dirty="0" err="1"/>
                  <a:t>y</a:t>
                </a:r>
                <a:r>
                  <a:rPr lang="en-US" sz="1800" i="1" baseline="-25000" dirty="0" err="1"/>
                  <a:t>t</a:t>
                </a:r>
                <a:r>
                  <a:rPr lang="en-US" sz="1800" dirty="0"/>
                  <a:t>, it is necessary to predict the next target token </a:t>
                </a:r>
                <a:r>
                  <a:rPr lang="en-US" sz="1800" b="1" i="1" dirty="0"/>
                  <a:t>y</a:t>
                </a:r>
                <a:r>
                  <a:rPr lang="en-US" sz="1800" i="1" baseline="-25000" dirty="0"/>
                  <a:t>t</a:t>
                </a:r>
                <a:r>
                  <a:rPr lang="en-US" sz="1800" baseline="-25000" dirty="0"/>
                  <a:t>+1</a:t>
                </a:r>
                <a:r>
                  <a:rPr lang="en-US" sz="1800" dirty="0"/>
                  <a:t>. In other words, predictive probability </a:t>
                </a:r>
                <a:r>
                  <a:rPr lang="en-US" sz="1800" i="1" dirty="0"/>
                  <a:t>P</a:t>
                </a:r>
                <a:r>
                  <a:rPr lang="en-US" sz="1800" dirty="0"/>
                  <a:t>(</a:t>
                </a:r>
                <a:r>
                  <a:rPr lang="en-US" sz="1800" b="1" i="1" dirty="0"/>
                  <a:t>y</a:t>
                </a:r>
                <a:r>
                  <a:rPr lang="en-US" sz="1800" i="1" baseline="-25000" dirty="0"/>
                  <a:t>t</a:t>
                </a:r>
                <a:r>
                  <a:rPr lang="en-US" sz="1800" baseline="-25000" dirty="0"/>
                  <a:t>+1</a:t>
                </a:r>
                <a:r>
                  <a:rPr lang="en-US" sz="1800" dirty="0"/>
                  <a:t> | Θ, </a:t>
                </a:r>
                <a:r>
                  <a:rPr lang="en-US" sz="1800" b="1" i="1" dirty="0"/>
                  <a:t>X</a:t>
                </a:r>
                <a:r>
                  <a:rPr lang="en-US" sz="1800" dirty="0"/>
                  <a:t>, </a:t>
                </a:r>
                <a:r>
                  <a:rPr lang="en-US" sz="1800" b="1" i="1" dirty="0"/>
                  <a:t>y</a:t>
                </a:r>
                <a:r>
                  <a:rPr lang="en-US" sz="1800" baseline="-25000" dirty="0"/>
                  <a:t>1</a:t>
                </a:r>
                <a:r>
                  <a:rPr lang="en-US" sz="1800" dirty="0"/>
                  <a:t>, </a:t>
                </a:r>
                <a:r>
                  <a:rPr lang="en-US" sz="1800" b="1" i="1" dirty="0"/>
                  <a:t>y</a:t>
                </a:r>
                <a:r>
                  <a:rPr lang="en-US" sz="1800" baseline="-25000" dirty="0"/>
                  <a:t>2</a:t>
                </a:r>
                <a:r>
                  <a:rPr lang="en-US" sz="1800" dirty="0"/>
                  <a:t>,…, </a:t>
                </a:r>
                <a:r>
                  <a:rPr lang="en-US" sz="1800" b="1" i="1" dirty="0" err="1"/>
                  <a:t>y</a:t>
                </a:r>
                <a:r>
                  <a:rPr lang="en-US" sz="1800" i="1" baseline="-25000" dirty="0" err="1"/>
                  <a:t>t</a:t>
                </a:r>
                <a:r>
                  <a:rPr lang="en-US" sz="1800" dirty="0"/>
                  <a:t>) needs to be maximized so as to obtain </a:t>
                </a:r>
                <a:r>
                  <a:rPr lang="en-US" sz="1800" b="1" i="1" dirty="0"/>
                  <a:t>y</a:t>
                </a:r>
                <a:r>
                  <a:rPr lang="en-US" sz="1800" i="1" baseline="-25000" dirty="0"/>
                  <a:t>t</a:t>
                </a:r>
                <a:r>
                  <a:rPr lang="en-US" sz="1800" baseline="-25000" dirty="0"/>
                  <a:t>+1</a:t>
                </a:r>
                <a:r>
                  <a:rPr lang="en-US" sz="1800" dirty="0"/>
                  <a:t>. Predictive probability </a:t>
                </a:r>
                <a:r>
                  <a:rPr lang="en-US" sz="1800" i="1" dirty="0"/>
                  <a:t>P</a:t>
                </a:r>
                <a:r>
                  <a:rPr lang="en-US" sz="1800" dirty="0"/>
                  <a:t>(</a:t>
                </a:r>
                <a:r>
                  <a:rPr lang="en-US" sz="1800" b="1" i="1" dirty="0"/>
                  <a:t>y</a:t>
                </a:r>
                <a:r>
                  <a:rPr lang="en-US" sz="1800" i="1" baseline="-25000" dirty="0"/>
                  <a:t>t</a:t>
                </a:r>
                <a:r>
                  <a:rPr lang="en-US" sz="1800" baseline="-25000" dirty="0"/>
                  <a:t>+1</a:t>
                </a:r>
                <a:r>
                  <a:rPr lang="en-US" sz="1800" dirty="0"/>
                  <a:t> | Θ, </a:t>
                </a:r>
                <a:r>
                  <a:rPr lang="en-US" sz="1800" b="1" i="1" dirty="0"/>
                  <a:t>X</a:t>
                </a:r>
                <a:r>
                  <a:rPr lang="en-US" sz="1800" dirty="0"/>
                  <a:t>, </a:t>
                </a:r>
                <a:r>
                  <a:rPr lang="en-US" sz="1800" b="1" i="1" dirty="0"/>
                  <a:t>y</a:t>
                </a:r>
                <a:r>
                  <a:rPr lang="en-US" sz="1800" baseline="-25000" dirty="0"/>
                  <a:t>1</a:t>
                </a:r>
                <a:r>
                  <a:rPr lang="en-US" sz="1800" dirty="0"/>
                  <a:t>, </a:t>
                </a:r>
                <a:r>
                  <a:rPr lang="en-US" sz="1800" b="1" i="1" dirty="0"/>
                  <a:t>y</a:t>
                </a:r>
                <a:r>
                  <a:rPr lang="en-US" sz="1800" baseline="-25000" dirty="0"/>
                  <a:t>2</a:t>
                </a:r>
                <a:r>
                  <a:rPr lang="en-US" sz="1800" dirty="0"/>
                  <a:t>,…, </a:t>
                </a:r>
                <a:r>
                  <a:rPr lang="en-US" sz="1800" b="1" i="1" dirty="0" err="1"/>
                  <a:t>y</a:t>
                </a:r>
                <a:r>
                  <a:rPr lang="en-US" sz="1800" i="1" baseline="-25000" dirty="0" err="1"/>
                  <a:t>t</a:t>
                </a:r>
                <a:r>
                  <a:rPr lang="en-US" sz="1800" dirty="0"/>
                  <a:t>) is called </a:t>
                </a:r>
                <a:r>
                  <a:rPr lang="en-US" sz="1800" i="1" dirty="0"/>
                  <a:t>likelihood</a:t>
                </a:r>
                <a:r>
                  <a:rPr lang="en-US" sz="1800" dirty="0"/>
                  <a:t> at the </a:t>
                </a:r>
                <a:r>
                  <a:rPr lang="en-US" sz="1800" i="1" dirty="0" err="1"/>
                  <a:t>t</a:t>
                </a:r>
                <a:r>
                  <a:rPr lang="en-US" sz="1800" baseline="30000" dirty="0" err="1"/>
                  <a:t>th</a:t>
                </a:r>
                <a:r>
                  <a:rPr lang="en-US" sz="1800" dirty="0"/>
                  <a:t> state of decoder. Consequently, parameter Θ of encoder-decoder model is maximizer of such likelihood.</a:t>
                </a:r>
              </a:p>
              <a:p>
                <a:pPr marL="0" indent="0">
                  <a:buNone/>
                </a:pPr>
                <a14:m>
                  <m:oMathPara xmlns:m="http://schemas.openxmlformats.org/officeDocument/2006/math">
                    <m:oMathParaPr>
                      <m:jc m:val="centerGroup"/>
                    </m:oMathParaPr>
                    <m:oMath xmlns:m="http://schemas.openxmlformats.org/officeDocument/2006/math">
                      <m:acc>
                        <m:accPr>
                          <m:chr m:val="̂"/>
                          <m:ctrlPr>
                            <a:rPr lang="en-US" sz="1800" i="1">
                              <a:latin typeface="Cambria Math" panose="02040503050406030204" pitchFamily="18" charset="0"/>
                            </a:rPr>
                          </m:ctrlPr>
                        </m:accPr>
                        <m:e>
                          <m:r>
                            <m:rPr>
                              <m:sty m:val="p"/>
                            </m:rPr>
                            <a:rPr lang="en-US" sz="1800">
                              <a:latin typeface="Cambria Math" panose="02040503050406030204" pitchFamily="18" charset="0"/>
                            </a:rPr>
                            <m:t>Θ</m:t>
                          </m:r>
                        </m:e>
                      </m:acc>
                      <m:r>
                        <a:rPr lang="en-US" sz="1800" i="1">
                          <a:latin typeface="Cambria Math" panose="02040503050406030204" pitchFamily="18" charset="0"/>
                        </a:rPr>
                        <m:t>=</m:t>
                      </m:r>
                      <m:func>
                        <m:funcPr>
                          <m:ctrlPr>
                            <a:rPr lang="en-US" sz="1800" i="1">
                              <a:latin typeface="Cambria Math" panose="02040503050406030204" pitchFamily="18" charset="0"/>
                            </a:rPr>
                          </m:ctrlPr>
                        </m:funcPr>
                        <m:fName>
                          <m:limLow>
                            <m:limLowPr>
                              <m:ctrlPr>
                                <a:rPr lang="en-US" sz="1800" i="1">
                                  <a:latin typeface="Cambria Math" panose="02040503050406030204" pitchFamily="18" charset="0"/>
                                </a:rPr>
                              </m:ctrlPr>
                            </m:limLowPr>
                            <m:e>
                              <m:r>
                                <m:rPr>
                                  <m:sty m:val="p"/>
                                </m:rPr>
                                <a:rPr lang="en-US" sz="1800">
                                  <a:latin typeface="Cambria Math" panose="02040503050406030204" pitchFamily="18" charset="0"/>
                                </a:rPr>
                                <m:t>argmax</m:t>
                              </m:r>
                            </m:e>
                            <m:lim>
                              <m:r>
                                <m:rPr>
                                  <m:sty m:val="p"/>
                                </m:rPr>
                                <a:rPr lang="en-US" sz="1800">
                                  <a:latin typeface="Cambria Math" panose="02040503050406030204" pitchFamily="18" charset="0"/>
                                </a:rPr>
                                <m:t>Θ</m:t>
                              </m:r>
                            </m:lim>
                          </m:limLow>
                        </m:fName>
                        <m:e>
                          <m:r>
                            <a:rPr lang="en-US" sz="1800" i="1">
                              <a:latin typeface="Cambria Math" panose="02040503050406030204" pitchFamily="18" charset="0"/>
                            </a:rPr>
                            <m:t>𝑃</m:t>
                          </m:r>
                          <m:d>
                            <m:dPr>
                              <m:ctrlPr>
                                <a:rPr lang="en-US" sz="1800" i="1">
                                  <a:latin typeface="Cambria Math" panose="02040503050406030204" pitchFamily="18" charset="0"/>
                                </a:rPr>
                              </m:ctrlPr>
                            </m:dPr>
                            <m:e>
                              <m:sSub>
                                <m:sSubPr>
                                  <m:ctrlPr>
                                    <a:rPr lang="en-US" sz="1800" i="1">
                                      <a:latin typeface="Cambria Math" panose="02040503050406030204" pitchFamily="18" charset="0"/>
                                    </a:rPr>
                                  </m:ctrlPr>
                                </m:sSubPr>
                                <m:e>
                                  <m:r>
                                    <a:rPr lang="en-US" sz="1800" b="1" i="1">
                                      <a:latin typeface="Cambria Math" panose="02040503050406030204" pitchFamily="18" charset="0"/>
                                    </a:rPr>
                                    <m:t>𝒚</m:t>
                                  </m:r>
                                </m:e>
                                <m:sub>
                                  <m:r>
                                    <a:rPr lang="en-US" sz="1800" i="1">
                                      <a:latin typeface="Cambria Math" panose="02040503050406030204" pitchFamily="18" charset="0"/>
                                    </a:rPr>
                                    <m:t>𝑡</m:t>
                                  </m:r>
                                  <m:r>
                                    <a:rPr lang="en-US" sz="1800" i="1">
                                      <a:latin typeface="Cambria Math" panose="02040503050406030204" pitchFamily="18" charset="0"/>
                                    </a:rPr>
                                    <m:t>+1</m:t>
                                  </m:r>
                                </m:sub>
                              </m:sSub>
                            </m:e>
                            <m:e>
                              <m:r>
                                <m:rPr>
                                  <m:sty m:val="p"/>
                                </m:rPr>
                                <a:rPr lang="en-US" sz="1800">
                                  <a:latin typeface="Cambria Math" panose="02040503050406030204" pitchFamily="18" charset="0"/>
                                </a:rPr>
                                <m:t>Θ</m:t>
                              </m:r>
                              <m:r>
                                <a:rPr lang="en-US" sz="1800">
                                  <a:latin typeface="Cambria Math" panose="02040503050406030204" pitchFamily="18" charset="0"/>
                                </a:rPr>
                                <m:t>,</m:t>
                              </m:r>
                              <m:r>
                                <a:rPr lang="en-US" sz="1800" b="1" i="1">
                                  <a:latin typeface="Cambria Math" panose="02040503050406030204" pitchFamily="18" charset="0"/>
                                </a:rPr>
                                <m:t>𝑿</m:t>
                              </m:r>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b="1" i="1">
                                      <a:latin typeface="Cambria Math" panose="02040503050406030204" pitchFamily="18" charset="0"/>
                                    </a:rPr>
                                    <m:t>𝒚</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b="1" i="1">
                                      <a:latin typeface="Cambria Math" panose="02040503050406030204" pitchFamily="18" charset="0"/>
                                    </a:rPr>
                                    <m:t>𝒚</m:t>
                                  </m:r>
                                </m:e>
                                <m:sub>
                                  <m:r>
                                    <a:rPr lang="en-US" sz="1800" i="1">
                                      <a:latin typeface="Cambria Math" panose="02040503050406030204" pitchFamily="18" charset="0"/>
                                    </a:rPr>
                                    <m:t>2</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b="1" i="1">
                                      <a:latin typeface="Cambria Math" panose="02040503050406030204" pitchFamily="18" charset="0"/>
                                    </a:rPr>
                                    <m:t>𝒚</m:t>
                                  </m:r>
                                </m:e>
                                <m:sub>
                                  <m:r>
                                    <a:rPr lang="en-US" sz="1800" i="1">
                                      <a:latin typeface="Cambria Math" panose="02040503050406030204" pitchFamily="18" charset="0"/>
                                    </a:rPr>
                                    <m:t>𝑡</m:t>
                                  </m:r>
                                </m:sub>
                              </m:sSub>
                            </m:e>
                          </m:d>
                        </m:e>
                      </m:func>
                    </m:oMath>
                  </m:oMathPara>
                </a14:m>
                <a:endParaRPr lang="en-US" sz="1800" dirty="0"/>
              </a:p>
              <a:p>
                <a:pPr marL="0" indent="0">
                  <a:buNone/>
                </a:pPr>
                <a:r>
                  <a:rPr lang="en-US" sz="1800" dirty="0"/>
                  <a:t>Note, parameter Θ represents weight matrices and biases of RNN. By support of RNN and context vector </a:t>
                </a:r>
                <a:r>
                  <a:rPr lang="en-US" sz="1800" b="1" i="1" dirty="0"/>
                  <a:t>a</a:t>
                </a:r>
                <a:r>
                  <a:rPr lang="en-US" sz="1800" dirty="0"/>
                  <a:t> with implication of Markov property, likelihood </a:t>
                </a:r>
                <a:r>
                  <a:rPr lang="en-US" sz="1800" i="1" dirty="0"/>
                  <a:t>P</a:t>
                </a:r>
                <a:r>
                  <a:rPr lang="en-US" sz="1800" dirty="0"/>
                  <a:t>(</a:t>
                </a:r>
                <a:r>
                  <a:rPr lang="en-US" sz="1800" b="1" i="1" dirty="0"/>
                  <a:t>y</a:t>
                </a:r>
                <a:r>
                  <a:rPr lang="en-US" sz="1800" i="1" baseline="-25000" dirty="0"/>
                  <a:t>t</a:t>
                </a:r>
                <a:r>
                  <a:rPr lang="en-US" sz="1800" baseline="-25000" dirty="0"/>
                  <a:t>+1</a:t>
                </a:r>
                <a:r>
                  <a:rPr lang="en-US" sz="1800" dirty="0"/>
                  <a:t> | Θ, </a:t>
                </a:r>
                <a:r>
                  <a:rPr lang="en-US" sz="1800" b="1" i="1" dirty="0"/>
                  <a:t>X</a:t>
                </a:r>
                <a:r>
                  <a:rPr lang="en-US" sz="1800" dirty="0"/>
                  <a:t>, </a:t>
                </a:r>
                <a:r>
                  <a:rPr lang="en-US" sz="1800" b="1" i="1" dirty="0"/>
                  <a:t>y</a:t>
                </a:r>
                <a:r>
                  <a:rPr lang="en-US" sz="1800" baseline="-25000" dirty="0"/>
                  <a:t>1</a:t>
                </a:r>
                <a:r>
                  <a:rPr lang="en-US" sz="1800" dirty="0"/>
                  <a:t>, </a:t>
                </a:r>
                <a:r>
                  <a:rPr lang="en-US" sz="1800" b="1" i="1" dirty="0"/>
                  <a:t>y</a:t>
                </a:r>
                <a:r>
                  <a:rPr lang="en-US" sz="1800" baseline="-25000" dirty="0"/>
                  <a:t>2</a:t>
                </a:r>
                <a:r>
                  <a:rPr lang="en-US" sz="1800" dirty="0"/>
                  <a:t>,…, </a:t>
                </a:r>
                <a:r>
                  <a:rPr lang="en-US" sz="1800" b="1" i="1" dirty="0" err="1"/>
                  <a:t>y</a:t>
                </a:r>
                <a:r>
                  <a:rPr lang="en-US" sz="1800" i="1" baseline="-25000" dirty="0" err="1"/>
                  <a:t>t</a:t>
                </a:r>
                <a:r>
                  <a:rPr lang="en-US" sz="1800" dirty="0"/>
                  <a:t>) can become simpler:</a:t>
                </a:r>
              </a:p>
              <a:p>
                <a:pPr marL="0" indent="0">
                  <a:buNone/>
                </a:pPr>
                <a14:m>
                  <m:oMathPara xmlns:m="http://schemas.openxmlformats.org/officeDocument/2006/math">
                    <m:oMathParaPr>
                      <m:jc m:val="centerGroup"/>
                    </m:oMathParaPr>
                    <m:oMath xmlns:m="http://schemas.openxmlformats.org/officeDocument/2006/math">
                      <m:r>
                        <a:rPr lang="en-US" sz="1800" i="1">
                          <a:latin typeface="Cambria Math" panose="02040503050406030204" pitchFamily="18" charset="0"/>
                        </a:rPr>
                        <m:t>𝑃</m:t>
                      </m:r>
                      <m:d>
                        <m:dPr>
                          <m:ctrlPr>
                            <a:rPr lang="en-US" sz="1800" i="1">
                              <a:latin typeface="Cambria Math" panose="02040503050406030204" pitchFamily="18" charset="0"/>
                            </a:rPr>
                          </m:ctrlPr>
                        </m:dPr>
                        <m:e>
                          <m:sSub>
                            <m:sSubPr>
                              <m:ctrlPr>
                                <a:rPr lang="en-US" sz="1800" i="1">
                                  <a:latin typeface="Cambria Math" panose="02040503050406030204" pitchFamily="18" charset="0"/>
                                </a:rPr>
                              </m:ctrlPr>
                            </m:sSubPr>
                            <m:e>
                              <m:r>
                                <a:rPr lang="en-US" sz="1800" b="1" i="1">
                                  <a:latin typeface="Cambria Math" panose="02040503050406030204" pitchFamily="18" charset="0"/>
                                </a:rPr>
                                <m:t>𝒚</m:t>
                              </m:r>
                            </m:e>
                            <m:sub>
                              <m:r>
                                <a:rPr lang="en-US" sz="1800" i="1">
                                  <a:latin typeface="Cambria Math" panose="02040503050406030204" pitchFamily="18" charset="0"/>
                                </a:rPr>
                                <m:t>𝑡</m:t>
                              </m:r>
                              <m:r>
                                <a:rPr lang="en-US" sz="1800" i="1">
                                  <a:latin typeface="Cambria Math" panose="02040503050406030204" pitchFamily="18" charset="0"/>
                                </a:rPr>
                                <m:t>+1</m:t>
                              </m:r>
                            </m:sub>
                          </m:sSub>
                        </m:e>
                        <m:e>
                          <m:r>
                            <m:rPr>
                              <m:sty m:val="p"/>
                            </m:rPr>
                            <a:rPr lang="en-US" sz="1800">
                              <a:latin typeface="Cambria Math" panose="02040503050406030204" pitchFamily="18" charset="0"/>
                            </a:rPr>
                            <m:t>Θ</m:t>
                          </m:r>
                          <m:r>
                            <a:rPr lang="en-US" sz="1800">
                              <a:latin typeface="Cambria Math" panose="02040503050406030204" pitchFamily="18" charset="0"/>
                            </a:rPr>
                            <m:t>,</m:t>
                          </m:r>
                          <m:r>
                            <a:rPr lang="en-US" sz="1800" b="1" i="1">
                              <a:latin typeface="Cambria Math" panose="02040503050406030204" pitchFamily="18" charset="0"/>
                            </a:rPr>
                            <m:t>𝑿</m:t>
                          </m:r>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b="1" i="1">
                                  <a:latin typeface="Cambria Math" panose="02040503050406030204" pitchFamily="18" charset="0"/>
                                </a:rPr>
                                <m:t>𝒚</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b="1" i="1">
                                  <a:latin typeface="Cambria Math" panose="02040503050406030204" pitchFamily="18" charset="0"/>
                                </a:rPr>
                                <m:t>𝒚</m:t>
                              </m:r>
                            </m:e>
                            <m:sub>
                              <m:r>
                                <a:rPr lang="en-US" sz="1800" i="1">
                                  <a:latin typeface="Cambria Math" panose="02040503050406030204" pitchFamily="18" charset="0"/>
                                </a:rPr>
                                <m:t>2</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b="1" i="1">
                                  <a:latin typeface="Cambria Math" panose="02040503050406030204" pitchFamily="18" charset="0"/>
                                </a:rPr>
                                <m:t>𝒚</m:t>
                              </m:r>
                            </m:e>
                            <m:sub>
                              <m:r>
                                <a:rPr lang="en-US" sz="1800" i="1">
                                  <a:latin typeface="Cambria Math" panose="02040503050406030204" pitchFamily="18" charset="0"/>
                                </a:rPr>
                                <m:t>𝑡</m:t>
                              </m:r>
                            </m:sub>
                          </m:sSub>
                        </m:e>
                      </m:d>
                      <m:r>
                        <a:rPr lang="en-US" sz="1800" i="1">
                          <a:latin typeface="Cambria Math" panose="02040503050406030204" pitchFamily="18" charset="0"/>
                        </a:rPr>
                        <m:t>=</m:t>
                      </m:r>
                      <m:r>
                        <a:rPr lang="en-US" sz="1800" i="1">
                          <a:latin typeface="Cambria Math" panose="02040503050406030204" pitchFamily="18" charset="0"/>
                        </a:rPr>
                        <m:t>𝑃</m:t>
                      </m:r>
                      <m:d>
                        <m:dPr>
                          <m:ctrlPr>
                            <a:rPr lang="en-US" sz="1800" i="1">
                              <a:latin typeface="Cambria Math" panose="02040503050406030204" pitchFamily="18" charset="0"/>
                            </a:rPr>
                          </m:ctrlPr>
                        </m:dPr>
                        <m:e>
                          <m:sSub>
                            <m:sSubPr>
                              <m:ctrlPr>
                                <a:rPr lang="en-US" sz="1800" i="1">
                                  <a:latin typeface="Cambria Math" panose="02040503050406030204" pitchFamily="18" charset="0"/>
                                </a:rPr>
                              </m:ctrlPr>
                            </m:sSubPr>
                            <m:e>
                              <m:r>
                                <a:rPr lang="en-US" sz="1800" b="1" i="1">
                                  <a:latin typeface="Cambria Math" panose="02040503050406030204" pitchFamily="18" charset="0"/>
                                </a:rPr>
                                <m:t>𝒚</m:t>
                              </m:r>
                            </m:e>
                            <m:sub>
                              <m:r>
                                <a:rPr lang="en-US" sz="1800" i="1">
                                  <a:latin typeface="Cambria Math" panose="02040503050406030204" pitchFamily="18" charset="0"/>
                                </a:rPr>
                                <m:t>𝑡</m:t>
                              </m:r>
                              <m:r>
                                <a:rPr lang="en-US" sz="1800" i="1">
                                  <a:latin typeface="Cambria Math" panose="02040503050406030204" pitchFamily="18" charset="0"/>
                                </a:rPr>
                                <m:t>+1</m:t>
                              </m:r>
                            </m:sub>
                          </m:sSub>
                        </m:e>
                        <m:e>
                          <m:r>
                            <m:rPr>
                              <m:sty m:val="p"/>
                            </m:rPr>
                            <a:rPr lang="en-US" sz="1800">
                              <a:latin typeface="Cambria Math" panose="02040503050406030204" pitchFamily="18" charset="0"/>
                            </a:rPr>
                            <m:t>Θ</m:t>
                          </m:r>
                          <m:r>
                            <a:rPr lang="en-US" sz="1800">
                              <a:latin typeface="Cambria Math" panose="02040503050406030204" pitchFamily="18" charset="0"/>
                            </a:rPr>
                            <m:t>,</m:t>
                          </m:r>
                          <m:r>
                            <a:rPr lang="en-US" sz="1800" b="1" i="1">
                              <a:latin typeface="Cambria Math" panose="02040503050406030204" pitchFamily="18" charset="0"/>
                            </a:rPr>
                            <m:t>𝑿</m:t>
                          </m:r>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b="1" i="1">
                                  <a:latin typeface="Cambria Math" panose="02040503050406030204" pitchFamily="18" charset="0"/>
                                </a:rPr>
                                <m:t>𝒚</m:t>
                              </m:r>
                            </m:e>
                            <m:sub>
                              <m:r>
                                <a:rPr lang="en-US" sz="1800" i="1">
                                  <a:latin typeface="Cambria Math" panose="02040503050406030204" pitchFamily="18" charset="0"/>
                                </a:rPr>
                                <m:t>≤</m:t>
                              </m:r>
                              <m:r>
                                <a:rPr lang="en-US" sz="1800" i="1">
                                  <a:latin typeface="Cambria Math" panose="02040503050406030204" pitchFamily="18" charset="0"/>
                                </a:rPr>
                                <m:t>𝑡</m:t>
                              </m:r>
                            </m:sub>
                          </m:sSub>
                        </m:e>
                      </m:d>
                      <m:r>
                        <a:rPr lang="en-US" sz="1800" i="1">
                          <a:latin typeface="Cambria Math" panose="02040503050406030204" pitchFamily="18" charset="0"/>
                        </a:rPr>
                        <m:t>=</m:t>
                      </m:r>
                      <m:r>
                        <a:rPr lang="en-US" sz="1800" i="1">
                          <a:latin typeface="Cambria Math" panose="02040503050406030204" pitchFamily="18" charset="0"/>
                        </a:rPr>
                        <m:t>𝑃</m:t>
                      </m:r>
                      <m:d>
                        <m:dPr>
                          <m:ctrlPr>
                            <a:rPr lang="en-US" sz="1800" i="1">
                              <a:latin typeface="Cambria Math" panose="02040503050406030204" pitchFamily="18" charset="0"/>
                            </a:rPr>
                          </m:ctrlPr>
                        </m:dPr>
                        <m:e>
                          <m:sSub>
                            <m:sSubPr>
                              <m:ctrlPr>
                                <a:rPr lang="en-US" sz="1800" i="1">
                                  <a:latin typeface="Cambria Math" panose="02040503050406030204" pitchFamily="18" charset="0"/>
                                </a:rPr>
                              </m:ctrlPr>
                            </m:sSubPr>
                            <m:e>
                              <m:r>
                                <a:rPr lang="en-US" sz="1800" b="1" i="1">
                                  <a:latin typeface="Cambria Math" panose="02040503050406030204" pitchFamily="18" charset="0"/>
                                </a:rPr>
                                <m:t>𝒚</m:t>
                              </m:r>
                            </m:e>
                            <m:sub>
                              <m:r>
                                <a:rPr lang="en-US" sz="1800" i="1">
                                  <a:latin typeface="Cambria Math" panose="02040503050406030204" pitchFamily="18" charset="0"/>
                                </a:rPr>
                                <m:t>𝑡</m:t>
                              </m:r>
                              <m:r>
                                <a:rPr lang="en-US" sz="1800" i="1">
                                  <a:latin typeface="Cambria Math" panose="02040503050406030204" pitchFamily="18" charset="0"/>
                                </a:rPr>
                                <m:t>+1</m:t>
                              </m:r>
                            </m:sub>
                          </m:sSub>
                        </m:e>
                        <m:e>
                          <m:r>
                            <m:rPr>
                              <m:sty m:val="p"/>
                            </m:rPr>
                            <a:rPr lang="en-US" sz="1800">
                              <a:latin typeface="Cambria Math" panose="02040503050406030204" pitchFamily="18" charset="0"/>
                            </a:rPr>
                            <m:t>Θ</m:t>
                          </m:r>
                          <m:r>
                            <a:rPr lang="en-US" sz="1800">
                              <a:latin typeface="Cambria Math" panose="02040503050406030204" pitchFamily="18" charset="0"/>
                            </a:rPr>
                            <m:t>,</m:t>
                          </m:r>
                          <m:r>
                            <a:rPr lang="en-US" sz="1800" b="1" i="1">
                              <a:latin typeface="Cambria Math" panose="02040503050406030204" pitchFamily="18" charset="0"/>
                            </a:rPr>
                            <m:t>𝒂</m:t>
                          </m:r>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b="1" i="1">
                                  <a:latin typeface="Cambria Math" panose="02040503050406030204" pitchFamily="18" charset="0"/>
                                </a:rPr>
                                <m:t>𝒚</m:t>
                              </m:r>
                            </m:e>
                            <m:sub>
                              <m:r>
                                <a:rPr lang="en-US" sz="1800" i="1">
                                  <a:latin typeface="Cambria Math" panose="02040503050406030204" pitchFamily="18" charset="0"/>
                                </a:rPr>
                                <m:t>𝑡</m:t>
                              </m:r>
                            </m:sub>
                          </m:sSub>
                        </m:e>
                      </m:d>
                      <m:r>
                        <a:rPr lang="en-US" sz="1800" i="1">
                          <a:latin typeface="Cambria Math" panose="02040503050406030204" pitchFamily="18" charset="0"/>
                        </a:rPr>
                        <m:t>=</m:t>
                      </m:r>
                      <m:r>
                        <a:rPr lang="en-US" sz="1800" i="1">
                          <a:latin typeface="Cambria Math" panose="02040503050406030204" pitchFamily="18" charset="0"/>
                        </a:rPr>
                        <m:t>𝑃</m:t>
                      </m:r>
                      <m:d>
                        <m:dPr>
                          <m:ctrlPr>
                            <a:rPr lang="en-US" sz="1800" i="1">
                              <a:latin typeface="Cambria Math" panose="02040503050406030204" pitchFamily="18" charset="0"/>
                            </a:rPr>
                          </m:ctrlPr>
                        </m:dPr>
                        <m:e>
                          <m:sSub>
                            <m:sSubPr>
                              <m:ctrlPr>
                                <a:rPr lang="en-US" sz="1800" i="1">
                                  <a:latin typeface="Cambria Math" panose="02040503050406030204" pitchFamily="18" charset="0"/>
                                </a:rPr>
                              </m:ctrlPr>
                            </m:sSubPr>
                            <m:e>
                              <m:r>
                                <a:rPr lang="en-US" sz="1800" b="1" i="1">
                                  <a:latin typeface="Cambria Math" panose="02040503050406030204" pitchFamily="18" charset="0"/>
                                </a:rPr>
                                <m:t>𝒐</m:t>
                              </m:r>
                            </m:e>
                            <m:sub>
                              <m:r>
                                <a:rPr lang="en-US" sz="1800" i="1">
                                  <a:latin typeface="Cambria Math" panose="02040503050406030204" pitchFamily="18" charset="0"/>
                                </a:rPr>
                                <m:t>𝑡</m:t>
                              </m:r>
                            </m:sub>
                          </m:sSub>
                        </m:e>
                        <m:e>
                          <m:r>
                            <m:rPr>
                              <m:sty m:val="p"/>
                            </m:rPr>
                            <a:rPr lang="en-US" sz="1800">
                              <a:latin typeface="Cambria Math" panose="02040503050406030204" pitchFamily="18" charset="0"/>
                            </a:rPr>
                            <m:t>Θ</m:t>
                          </m:r>
                          <m:r>
                            <a:rPr lang="en-US" sz="1800">
                              <a:latin typeface="Cambria Math" panose="02040503050406030204" pitchFamily="18" charset="0"/>
                            </a:rPr>
                            <m:t>,</m:t>
                          </m:r>
                          <m:r>
                            <a:rPr lang="en-US" sz="1800" b="1" i="1">
                              <a:latin typeface="Cambria Math" panose="02040503050406030204" pitchFamily="18" charset="0"/>
                            </a:rPr>
                            <m:t>𝒂</m:t>
                          </m:r>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b="1" i="1">
                                  <a:latin typeface="Cambria Math" panose="02040503050406030204" pitchFamily="18" charset="0"/>
                                </a:rPr>
                                <m:t>𝒚</m:t>
                              </m:r>
                            </m:e>
                            <m:sub>
                              <m:r>
                                <a:rPr lang="en-US" sz="1800" i="1">
                                  <a:latin typeface="Cambria Math" panose="02040503050406030204" pitchFamily="18" charset="0"/>
                                </a:rPr>
                                <m:t>𝑡</m:t>
                              </m:r>
                            </m:sub>
                          </m:sSub>
                        </m:e>
                      </m:d>
                    </m:oMath>
                  </m:oMathPara>
                </a14:m>
                <a:endParaRPr lang="en-US" sz="1800" dirty="0"/>
              </a:p>
              <a:p>
                <a:pPr marL="0" indent="0">
                  <a:buNone/>
                </a:pPr>
                <a:r>
                  <a:rPr lang="en-US" sz="1800" dirty="0"/>
                  <a:t>Likelihood </a:t>
                </a:r>
                <a:r>
                  <a:rPr lang="en-US" sz="1800" i="1" dirty="0"/>
                  <a:t>P</a:t>
                </a:r>
                <a:r>
                  <a:rPr lang="en-US" sz="1800" dirty="0"/>
                  <a:t>(</a:t>
                </a:r>
                <a:r>
                  <a:rPr lang="en-US" sz="1800" b="1" i="1" dirty="0"/>
                  <a:t>y</a:t>
                </a:r>
                <a:r>
                  <a:rPr lang="en-US" sz="1800" i="1" baseline="-25000" dirty="0"/>
                  <a:t>t</a:t>
                </a:r>
                <a:r>
                  <a:rPr lang="en-US" sz="1800" baseline="-25000" dirty="0"/>
                  <a:t>+1</a:t>
                </a:r>
                <a:r>
                  <a:rPr lang="en-US" sz="1800" dirty="0"/>
                  <a:t> | Θ, </a:t>
                </a:r>
                <a:r>
                  <a:rPr lang="en-US" sz="1800" b="1" i="1" dirty="0"/>
                  <a:t>X</a:t>
                </a:r>
                <a:r>
                  <a:rPr lang="en-US" sz="1800" dirty="0"/>
                  <a:t>, </a:t>
                </a:r>
                <a:r>
                  <a:rPr lang="en-US" sz="1800" b="1" i="1" dirty="0"/>
                  <a:t>y</a:t>
                </a:r>
                <a:r>
                  <a:rPr lang="en-US" sz="1800" baseline="-25000" dirty="0"/>
                  <a:t>1</a:t>
                </a:r>
                <a:r>
                  <a:rPr lang="en-US" sz="1800" dirty="0"/>
                  <a:t>, </a:t>
                </a:r>
                <a:r>
                  <a:rPr lang="en-US" sz="1800" b="1" i="1" dirty="0"/>
                  <a:t>y</a:t>
                </a:r>
                <a:r>
                  <a:rPr lang="en-US" sz="1800" baseline="-25000" dirty="0"/>
                  <a:t>2</a:t>
                </a:r>
                <a:r>
                  <a:rPr lang="en-US" sz="1800" dirty="0"/>
                  <a:t>,…, </a:t>
                </a:r>
                <a:r>
                  <a:rPr lang="en-US" sz="1800" b="1" i="1" dirty="0" err="1"/>
                  <a:t>y</a:t>
                </a:r>
                <a:r>
                  <a:rPr lang="en-US" sz="1800" i="1" baseline="-25000" dirty="0" err="1"/>
                  <a:t>t</a:t>
                </a:r>
                <a:r>
                  <a:rPr lang="en-US" sz="1800" dirty="0"/>
                  <a:t>), which represents statistical language model, is object of maximum likelihood estimation (MLE) method for training encoder-decoder model (Cho, et al., 2014, p. 2). For example, the likelihood can be approximated by standard normal distribution, which is equivalent to square error function, as follows:</a:t>
                </a:r>
              </a:p>
              <a:p>
                <a:pPr marL="0" indent="0">
                  <a:buNone/>
                </a:pPr>
                <a14:m>
                  <m:oMathPara xmlns:m="http://schemas.openxmlformats.org/officeDocument/2006/math">
                    <m:oMathParaPr>
                      <m:jc m:val="centerGroup"/>
                    </m:oMathParaPr>
                    <m:oMath xmlns:m="http://schemas.openxmlformats.org/officeDocument/2006/math">
                      <m:r>
                        <a:rPr lang="en-US" sz="1800" i="1">
                          <a:latin typeface="Cambria Math" panose="02040503050406030204" pitchFamily="18" charset="0"/>
                        </a:rPr>
                        <m:t>𝑃</m:t>
                      </m:r>
                      <m:d>
                        <m:dPr>
                          <m:ctrlPr>
                            <a:rPr lang="en-US" sz="1800" i="1">
                              <a:latin typeface="Cambria Math" panose="02040503050406030204" pitchFamily="18" charset="0"/>
                            </a:rPr>
                          </m:ctrlPr>
                        </m:dPr>
                        <m:e>
                          <m:sSub>
                            <m:sSubPr>
                              <m:ctrlPr>
                                <a:rPr lang="en-US" sz="1800" i="1">
                                  <a:latin typeface="Cambria Math" panose="02040503050406030204" pitchFamily="18" charset="0"/>
                                </a:rPr>
                              </m:ctrlPr>
                            </m:sSubPr>
                            <m:e>
                              <m:r>
                                <a:rPr lang="en-US" sz="1800" b="1" i="1">
                                  <a:latin typeface="Cambria Math" panose="02040503050406030204" pitchFamily="18" charset="0"/>
                                </a:rPr>
                                <m:t>𝒚</m:t>
                              </m:r>
                            </m:e>
                            <m:sub>
                              <m:r>
                                <a:rPr lang="en-US" sz="1800" i="1">
                                  <a:latin typeface="Cambria Math" panose="02040503050406030204" pitchFamily="18" charset="0"/>
                                </a:rPr>
                                <m:t>𝑡</m:t>
                              </m:r>
                              <m:r>
                                <a:rPr lang="en-US" sz="1800" i="1">
                                  <a:latin typeface="Cambria Math" panose="02040503050406030204" pitchFamily="18" charset="0"/>
                                </a:rPr>
                                <m:t>+1</m:t>
                              </m:r>
                            </m:sub>
                          </m:sSub>
                        </m:e>
                        <m:e>
                          <m:r>
                            <m:rPr>
                              <m:sty m:val="p"/>
                            </m:rPr>
                            <a:rPr lang="en-US" sz="1800">
                              <a:latin typeface="Cambria Math" panose="02040503050406030204" pitchFamily="18" charset="0"/>
                            </a:rPr>
                            <m:t>Θ</m:t>
                          </m:r>
                          <m:r>
                            <a:rPr lang="en-US" sz="1800">
                              <a:latin typeface="Cambria Math" panose="02040503050406030204" pitchFamily="18" charset="0"/>
                            </a:rPr>
                            <m:t>,</m:t>
                          </m:r>
                          <m:r>
                            <a:rPr lang="en-US" sz="1800" b="1" i="1">
                              <a:latin typeface="Cambria Math" panose="02040503050406030204" pitchFamily="18" charset="0"/>
                            </a:rPr>
                            <m:t>𝑿</m:t>
                          </m:r>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b="1" i="1">
                                  <a:latin typeface="Cambria Math" panose="02040503050406030204" pitchFamily="18" charset="0"/>
                                </a:rPr>
                                <m:t>𝒚</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b="1" i="1">
                                  <a:latin typeface="Cambria Math" panose="02040503050406030204" pitchFamily="18" charset="0"/>
                                </a:rPr>
                                <m:t>𝒚</m:t>
                              </m:r>
                            </m:e>
                            <m:sub>
                              <m:r>
                                <a:rPr lang="en-US" sz="1800" i="1">
                                  <a:latin typeface="Cambria Math" panose="02040503050406030204" pitchFamily="18" charset="0"/>
                                </a:rPr>
                                <m:t>2</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b="1" i="1">
                                  <a:latin typeface="Cambria Math" panose="02040503050406030204" pitchFamily="18" charset="0"/>
                                </a:rPr>
                                <m:t>𝒚</m:t>
                              </m:r>
                            </m:e>
                            <m:sub>
                              <m:r>
                                <a:rPr lang="en-US" sz="1800" i="1">
                                  <a:latin typeface="Cambria Math" panose="02040503050406030204" pitchFamily="18" charset="0"/>
                                </a:rPr>
                                <m:t>𝑡</m:t>
                              </m:r>
                            </m:sub>
                          </m:sSub>
                        </m:e>
                      </m:d>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1</m:t>
                          </m:r>
                        </m:num>
                        <m:den>
                          <m:rad>
                            <m:radPr>
                              <m:degHide m:val="on"/>
                              <m:ctrlPr>
                                <a:rPr lang="en-US" sz="1800" i="1">
                                  <a:latin typeface="Cambria Math" panose="02040503050406030204" pitchFamily="18" charset="0"/>
                                </a:rPr>
                              </m:ctrlPr>
                            </m:radPr>
                            <m:deg/>
                            <m:e>
                              <m:r>
                                <a:rPr lang="en-US" sz="1800" i="1">
                                  <a:latin typeface="Cambria Math" panose="02040503050406030204" pitchFamily="18" charset="0"/>
                                </a:rPr>
                                <m:t>2</m:t>
                              </m:r>
                              <m:r>
                                <a:rPr lang="en-US" sz="1800" i="1">
                                  <a:latin typeface="Cambria Math" panose="02040503050406030204" pitchFamily="18" charset="0"/>
                                </a:rPr>
                                <m:t>𝜋</m:t>
                              </m:r>
                            </m:e>
                          </m:rad>
                        </m:den>
                      </m:f>
                      <m:r>
                        <m:rPr>
                          <m:sty m:val="p"/>
                        </m:rPr>
                        <a:rPr lang="en-US" sz="1800">
                          <a:latin typeface="Cambria Math" panose="02040503050406030204" pitchFamily="18" charset="0"/>
                        </a:rPr>
                        <m:t>exp</m:t>
                      </m:r>
                      <m:d>
                        <m:dPr>
                          <m:ctrlPr>
                            <a:rPr lang="en-US" sz="1800" i="1">
                              <a:latin typeface="Cambria Math" panose="02040503050406030204" pitchFamily="18" charset="0"/>
                            </a:rPr>
                          </m:ctrlPr>
                        </m:dPr>
                        <m:e>
                          <m:r>
                            <a:rPr lang="en-US" sz="1800" i="1">
                              <a:latin typeface="Cambria Math" panose="02040503050406030204" pitchFamily="18" charset="0"/>
                            </a:rPr>
                            <m:t>−</m:t>
                          </m:r>
                          <m:f>
                            <m:fPr>
                              <m:ctrlPr>
                                <a:rPr lang="en-US" sz="1800" i="1">
                                  <a:latin typeface="Cambria Math" panose="02040503050406030204" pitchFamily="18" charset="0"/>
                                </a:rPr>
                              </m:ctrlPr>
                            </m:fPr>
                            <m:num>
                              <m:sSup>
                                <m:sSupPr>
                                  <m:ctrlPr>
                                    <a:rPr lang="en-US" sz="1800" i="1">
                                      <a:latin typeface="Cambria Math" panose="02040503050406030204" pitchFamily="18" charset="0"/>
                                    </a:rPr>
                                  </m:ctrlPr>
                                </m:sSupPr>
                                <m:e>
                                  <m:d>
                                    <m:dPr>
                                      <m:ctrlPr>
                                        <a:rPr lang="en-US" sz="1800" i="1">
                                          <a:latin typeface="Cambria Math" panose="02040503050406030204" pitchFamily="18" charset="0"/>
                                        </a:rPr>
                                      </m:ctrlPr>
                                    </m:dPr>
                                    <m:e>
                                      <m:r>
                                        <a:rPr lang="en-US" sz="1800" i="1">
                                          <a:latin typeface="Cambria Math" panose="02040503050406030204" pitchFamily="18" charset="0"/>
                                        </a:rPr>
                                        <m:t>𝑓</m:t>
                                      </m:r>
                                      <m:d>
                                        <m:dPr>
                                          <m:ctrlPr>
                                            <a:rPr lang="en-US" sz="1800" i="1">
                                              <a:latin typeface="Cambria Math" panose="02040503050406030204" pitchFamily="18" charset="0"/>
                                            </a:rPr>
                                          </m:ctrlPr>
                                        </m:dPr>
                                        <m:e>
                                          <m:r>
                                            <a:rPr lang="en-US" sz="1800" b="1" i="1">
                                              <a:latin typeface="Cambria Math" panose="02040503050406030204" pitchFamily="18" charset="0"/>
                                            </a:rPr>
                                            <m:t>𝑿</m:t>
                                          </m:r>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b="1" i="1">
                                                  <a:latin typeface="Cambria Math" panose="02040503050406030204" pitchFamily="18" charset="0"/>
                                                </a:rPr>
                                                <m:t>𝒚</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b="1" i="1">
                                                  <a:latin typeface="Cambria Math" panose="02040503050406030204" pitchFamily="18" charset="0"/>
                                                </a:rPr>
                                                <m:t>𝒚</m:t>
                                              </m:r>
                                            </m:e>
                                            <m:sub>
                                              <m:r>
                                                <a:rPr lang="en-US" sz="1800" i="1">
                                                  <a:latin typeface="Cambria Math" panose="02040503050406030204" pitchFamily="18" charset="0"/>
                                                </a:rPr>
                                                <m:t>2</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b="1" i="1">
                                                  <a:latin typeface="Cambria Math" panose="02040503050406030204" pitchFamily="18" charset="0"/>
                                                </a:rPr>
                                                <m:t>𝒚</m:t>
                                              </m:r>
                                            </m:e>
                                            <m:sub>
                                              <m:r>
                                                <a:rPr lang="en-US" sz="1800" i="1">
                                                  <a:latin typeface="Cambria Math" panose="02040503050406030204" pitchFamily="18" charset="0"/>
                                                </a:rPr>
                                                <m:t>𝑡</m:t>
                                              </m:r>
                                            </m:sub>
                                          </m:sSub>
                                        </m:e>
                                        <m:e>
                                          <m:r>
                                            <m:rPr>
                                              <m:sty m:val="p"/>
                                            </m:rPr>
                                            <a:rPr lang="en-US" sz="1800">
                                              <a:latin typeface="Cambria Math" panose="02040503050406030204" pitchFamily="18" charset="0"/>
                                            </a:rPr>
                                            <m:t>Θ</m:t>
                                          </m:r>
                                        </m:e>
                                      </m:d>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b="1" i="1">
                                              <a:latin typeface="Cambria Math" panose="02040503050406030204" pitchFamily="18" charset="0"/>
                                            </a:rPr>
                                            <m:t>𝒚</m:t>
                                          </m:r>
                                        </m:e>
                                        <m:sub>
                                          <m:r>
                                            <a:rPr lang="en-US" sz="1800" i="1">
                                              <a:latin typeface="Cambria Math" panose="02040503050406030204" pitchFamily="18" charset="0"/>
                                            </a:rPr>
                                            <m:t>𝑡</m:t>
                                          </m:r>
                                          <m:r>
                                            <a:rPr lang="en-US" sz="1800" i="1">
                                              <a:latin typeface="Cambria Math" panose="02040503050406030204" pitchFamily="18" charset="0"/>
                                            </a:rPr>
                                            <m:t>+1</m:t>
                                          </m:r>
                                        </m:sub>
                                      </m:sSub>
                                    </m:e>
                                  </m:d>
                                </m:e>
                                <m:sup>
                                  <m:r>
                                    <a:rPr lang="en-US" sz="1800" i="1">
                                      <a:latin typeface="Cambria Math" panose="02040503050406030204" pitchFamily="18" charset="0"/>
                                    </a:rPr>
                                    <m:t>2</m:t>
                                  </m:r>
                                </m:sup>
                              </m:sSup>
                            </m:num>
                            <m:den>
                              <m:r>
                                <a:rPr lang="en-US" sz="1800" i="1">
                                  <a:latin typeface="Cambria Math" panose="02040503050406030204" pitchFamily="18" charset="0"/>
                                </a:rPr>
                                <m:t>2</m:t>
                              </m:r>
                            </m:den>
                          </m:f>
                        </m:e>
                      </m:d>
                    </m:oMath>
                  </m:oMathPara>
                </a14:m>
                <a:endParaRPr lang="en-US" sz="1800" dirty="0"/>
              </a:p>
              <a:p>
                <a:pPr marL="0" indent="0">
                  <a:buNone/>
                </a:pPr>
                <a:r>
                  <a:rPr lang="en-US" sz="1800" dirty="0"/>
                  <a:t>Where </a:t>
                </a:r>
                <a:r>
                  <a:rPr lang="en-US" sz="1800" i="1" dirty="0"/>
                  <a:t>f</a:t>
                </a:r>
                <a:r>
                  <a:rPr lang="en-US" sz="1800" dirty="0"/>
                  <a:t>(</a:t>
                </a:r>
                <a:r>
                  <a:rPr lang="en-US" sz="1800" b="1" i="1" dirty="0"/>
                  <a:t>X</a:t>
                </a:r>
                <a:r>
                  <a:rPr lang="en-US" sz="1800" dirty="0"/>
                  <a:t>, </a:t>
                </a:r>
                <a:r>
                  <a:rPr lang="en-US" sz="1800" b="1" i="1" dirty="0"/>
                  <a:t>y</a:t>
                </a:r>
                <a:r>
                  <a:rPr lang="en-US" sz="1800" baseline="-25000" dirty="0"/>
                  <a:t>1</a:t>
                </a:r>
                <a:r>
                  <a:rPr lang="en-US" sz="1800" dirty="0"/>
                  <a:t>, </a:t>
                </a:r>
                <a:r>
                  <a:rPr lang="en-US" sz="1800" b="1" i="1" dirty="0"/>
                  <a:t>y</a:t>
                </a:r>
                <a:r>
                  <a:rPr lang="en-US" sz="1800" baseline="-25000" dirty="0"/>
                  <a:t>2</a:t>
                </a:r>
                <a:r>
                  <a:rPr lang="en-US" sz="1800" dirty="0"/>
                  <a:t>,…, </a:t>
                </a:r>
                <a:r>
                  <a:rPr lang="en-US" sz="1800" b="1" i="1" dirty="0" err="1"/>
                  <a:t>y</a:t>
                </a:r>
                <a:r>
                  <a:rPr lang="en-US" sz="1800" i="1" baseline="-25000" dirty="0" err="1"/>
                  <a:t>t</a:t>
                </a:r>
                <a:r>
                  <a:rPr lang="en-US" sz="1800" dirty="0"/>
                  <a:t> | Θ) denotes encoder-decoder chain.</a:t>
                </a:r>
              </a:p>
              <a:p>
                <a:pPr marL="0" indent="0">
                  <a:buNone/>
                </a:pPr>
                <a14:m>
                  <m:oMathPara xmlns:m="http://schemas.openxmlformats.org/officeDocument/2006/math">
                    <m:oMathParaPr>
                      <m:jc m:val="centerGroup"/>
                    </m:oMathParaPr>
                    <m:oMath xmlns:m="http://schemas.openxmlformats.org/officeDocument/2006/math">
                      <m:r>
                        <a:rPr lang="en-US" sz="1800" i="1">
                          <a:latin typeface="Cambria Math" panose="02040503050406030204" pitchFamily="18" charset="0"/>
                        </a:rPr>
                        <m:t>𝑓</m:t>
                      </m:r>
                      <m:d>
                        <m:dPr>
                          <m:ctrlPr>
                            <a:rPr lang="en-US" sz="1800" i="1">
                              <a:latin typeface="Cambria Math" panose="02040503050406030204" pitchFamily="18" charset="0"/>
                            </a:rPr>
                          </m:ctrlPr>
                        </m:dPr>
                        <m:e>
                          <m:r>
                            <a:rPr lang="en-US" sz="1800" b="1" i="1">
                              <a:latin typeface="Cambria Math" panose="02040503050406030204" pitchFamily="18" charset="0"/>
                            </a:rPr>
                            <m:t>𝑿</m:t>
                          </m:r>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b="1" i="1">
                                  <a:latin typeface="Cambria Math" panose="02040503050406030204" pitchFamily="18" charset="0"/>
                                </a:rPr>
                                <m:t>𝒚</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b="1" i="1">
                                  <a:latin typeface="Cambria Math" panose="02040503050406030204" pitchFamily="18" charset="0"/>
                                </a:rPr>
                                <m:t>𝒚</m:t>
                              </m:r>
                            </m:e>
                            <m:sub>
                              <m:r>
                                <a:rPr lang="en-US" sz="1800" i="1">
                                  <a:latin typeface="Cambria Math" panose="02040503050406030204" pitchFamily="18" charset="0"/>
                                </a:rPr>
                                <m:t>2</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b="1" i="1">
                                  <a:latin typeface="Cambria Math" panose="02040503050406030204" pitchFamily="18" charset="0"/>
                                </a:rPr>
                                <m:t>𝒚</m:t>
                              </m:r>
                            </m:e>
                            <m:sub>
                              <m:r>
                                <a:rPr lang="en-US" sz="1800" i="1">
                                  <a:latin typeface="Cambria Math" panose="02040503050406030204" pitchFamily="18" charset="0"/>
                                </a:rPr>
                                <m:t>𝑡</m:t>
                              </m:r>
                            </m:sub>
                          </m:sSub>
                        </m:e>
                        <m:e>
                          <m:r>
                            <m:rPr>
                              <m:sty m:val="p"/>
                            </m:rPr>
                            <a:rPr lang="en-US" sz="1800">
                              <a:latin typeface="Cambria Math" panose="02040503050406030204" pitchFamily="18" charset="0"/>
                            </a:rPr>
                            <m:t>Θ</m:t>
                          </m:r>
                        </m:e>
                      </m:d>
                      <m:r>
                        <a:rPr lang="en-US" sz="1800" i="1">
                          <a:latin typeface="Cambria Math" panose="02040503050406030204" pitchFamily="18" charset="0"/>
                        </a:rPr>
                        <m:t>=</m:t>
                      </m:r>
                      <m:sSub>
                        <m:sSubPr>
                          <m:ctrlPr>
                            <a:rPr lang="en-US" sz="1800" i="1">
                              <a:latin typeface="Cambria Math" panose="02040503050406030204" pitchFamily="18" charset="0"/>
                            </a:rPr>
                          </m:ctrlPr>
                        </m:sSubPr>
                        <m:e>
                          <m:acc>
                            <m:accPr>
                              <m:chr m:val="̂"/>
                              <m:ctrlPr>
                                <a:rPr lang="en-US" sz="1800" i="1">
                                  <a:latin typeface="Cambria Math" panose="02040503050406030204" pitchFamily="18" charset="0"/>
                                </a:rPr>
                              </m:ctrlPr>
                            </m:accPr>
                            <m:e>
                              <m:r>
                                <a:rPr lang="en-US" sz="1800" b="1" i="1">
                                  <a:latin typeface="Cambria Math" panose="02040503050406030204" pitchFamily="18" charset="0"/>
                                </a:rPr>
                                <m:t>𝒚</m:t>
                              </m:r>
                            </m:e>
                          </m:acc>
                        </m:e>
                        <m:sub>
                          <m:r>
                            <a:rPr lang="en-US" sz="1800" i="1">
                              <a:latin typeface="Cambria Math" panose="02040503050406030204" pitchFamily="18" charset="0"/>
                            </a:rPr>
                            <m:t>𝑡</m:t>
                          </m:r>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b="1" i="1">
                              <a:latin typeface="Cambria Math" panose="02040503050406030204" pitchFamily="18" charset="0"/>
                            </a:rPr>
                            <m:t>𝒐</m:t>
                          </m:r>
                        </m:e>
                        <m:sub>
                          <m:r>
                            <a:rPr lang="en-US" sz="1800" i="1">
                              <a:latin typeface="Cambria Math" panose="02040503050406030204" pitchFamily="18" charset="0"/>
                            </a:rPr>
                            <m:t>𝑡</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𝜎</m:t>
                          </m:r>
                        </m:e>
                        <m:sub>
                          <m:r>
                            <a:rPr lang="en-US" sz="1800" b="1" i="1">
                              <a:latin typeface="Cambria Math" panose="02040503050406030204" pitchFamily="18" charset="0"/>
                            </a:rPr>
                            <m:t>𝒐</m:t>
                          </m:r>
                        </m:sub>
                      </m:sSub>
                      <m:d>
                        <m:dPr>
                          <m:ctrlPr>
                            <a:rPr lang="en-US" sz="1800" i="1">
                              <a:latin typeface="Cambria Math" panose="02040503050406030204" pitchFamily="18" charset="0"/>
                            </a:rPr>
                          </m:ctrlPr>
                        </m:dPr>
                        <m:e>
                          <m:sSub>
                            <m:sSubPr>
                              <m:ctrlPr>
                                <a:rPr lang="en-US" sz="1800" i="1">
                                  <a:latin typeface="Cambria Math" panose="02040503050406030204" pitchFamily="18" charset="0"/>
                                </a:rPr>
                              </m:ctrlPr>
                            </m:sSubPr>
                            <m:e>
                              <m:r>
                                <a:rPr lang="en-US" sz="1800" b="1" i="1">
                                  <a:latin typeface="Cambria Math" panose="02040503050406030204" pitchFamily="18" charset="0"/>
                                </a:rPr>
                                <m:t>𝑾</m:t>
                              </m:r>
                            </m:e>
                            <m:sub>
                              <m:r>
                                <a:rPr lang="en-US" sz="1800" b="1" i="1">
                                  <a:latin typeface="Cambria Math" panose="02040503050406030204" pitchFamily="18" charset="0"/>
                                </a:rPr>
                                <m:t>𝒐</m:t>
                              </m:r>
                            </m:sub>
                          </m:sSub>
                          <m:sSub>
                            <m:sSubPr>
                              <m:ctrlPr>
                                <a:rPr lang="en-US" sz="1800" i="1">
                                  <a:latin typeface="Cambria Math" panose="02040503050406030204" pitchFamily="18" charset="0"/>
                                </a:rPr>
                              </m:ctrlPr>
                            </m:sSubPr>
                            <m:e>
                              <m:r>
                                <a:rPr lang="en-US" sz="1800" b="1" i="1">
                                  <a:latin typeface="Cambria Math" panose="02040503050406030204" pitchFamily="18" charset="0"/>
                                </a:rPr>
                                <m:t>𝒉</m:t>
                              </m:r>
                            </m:e>
                            <m:sub>
                              <m:r>
                                <a:rPr lang="en-US" sz="1800" i="1">
                                  <a:latin typeface="Cambria Math" panose="02040503050406030204" pitchFamily="18" charset="0"/>
                                </a:rPr>
                                <m:t>𝑡</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b="1" i="1">
                                  <a:latin typeface="Cambria Math" panose="02040503050406030204" pitchFamily="18" charset="0"/>
                                </a:rPr>
                                <m:t>𝒃</m:t>
                              </m:r>
                            </m:e>
                            <m:sub>
                              <m:r>
                                <a:rPr lang="en-US" sz="1800" b="1" i="1">
                                  <a:latin typeface="Cambria Math" panose="02040503050406030204" pitchFamily="18" charset="0"/>
                                </a:rPr>
                                <m:t>𝒐</m:t>
                              </m:r>
                            </m:sub>
                          </m:sSub>
                        </m:e>
                      </m:d>
                    </m:oMath>
                  </m:oMathPara>
                </a14:m>
                <a:endParaRPr lang="en-US" sz="1800" dirty="0"/>
              </a:p>
              <a:p>
                <a:pPr marL="0" indent="0">
                  <a:buNone/>
                </a:pPr>
                <a:r>
                  <a:rPr lang="en-US" sz="1800" dirty="0"/>
                  <a:t>Therefore, training encoder-decoder model begins with MLE associated with backpropagation algorithm and SGD from decoder back to encoder.</a:t>
                </a:r>
              </a:p>
              <a:p>
                <a:pPr marL="0" indent="0">
                  <a:buNone/>
                </a:pPr>
                <a14:m>
                  <m:oMathPara xmlns:m="http://schemas.openxmlformats.org/officeDocument/2006/math">
                    <m:oMathParaPr>
                      <m:jc m:val="centerGroup"/>
                    </m:oMathParaPr>
                    <m:oMath xmlns:m="http://schemas.openxmlformats.org/officeDocument/2006/math">
                      <m:acc>
                        <m:accPr>
                          <m:chr m:val="̂"/>
                          <m:ctrlPr>
                            <a:rPr lang="en-US" sz="1800" i="1">
                              <a:latin typeface="Cambria Math" panose="02040503050406030204" pitchFamily="18" charset="0"/>
                            </a:rPr>
                          </m:ctrlPr>
                        </m:accPr>
                        <m:e>
                          <m:r>
                            <m:rPr>
                              <m:sty m:val="p"/>
                            </m:rPr>
                            <a:rPr lang="en-US" sz="1800">
                              <a:latin typeface="Cambria Math" panose="02040503050406030204" pitchFamily="18" charset="0"/>
                            </a:rPr>
                            <m:t>Θ</m:t>
                          </m:r>
                        </m:e>
                      </m:acc>
                      <m:r>
                        <a:rPr lang="en-US" sz="1800" i="1">
                          <a:latin typeface="Cambria Math" panose="02040503050406030204" pitchFamily="18" charset="0"/>
                        </a:rPr>
                        <m:t>=</m:t>
                      </m:r>
                      <m:func>
                        <m:funcPr>
                          <m:ctrlPr>
                            <a:rPr lang="en-US" sz="1800" i="1">
                              <a:latin typeface="Cambria Math" panose="02040503050406030204" pitchFamily="18" charset="0"/>
                            </a:rPr>
                          </m:ctrlPr>
                        </m:funcPr>
                        <m:fName>
                          <m:limLow>
                            <m:limLowPr>
                              <m:ctrlPr>
                                <a:rPr lang="en-US" sz="1800" i="1">
                                  <a:latin typeface="Cambria Math" panose="02040503050406030204" pitchFamily="18" charset="0"/>
                                </a:rPr>
                              </m:ctrlPr>
                            </m:limLowPr>
                            <m:e>
                              <m:r>
                                <m:rPr>
                                  <m:sty m:val="p"/>
                                </m:rPr>
                                <a:rPr lang="en-US" sz="1800">
                                  <a:latin typeface="Cambria Math" panose="02040503050406030204" pitchFamily="18" charset="0"/>
                                </a:rPr>
                                <m:t>argmax</m:t>
                              </m:r>
                            </m:e>
                            <m:lim>
                              <m:r>
                                <m:rPr>
                                  <m:sty m:val="p"/>
                                </m:rPr>
                                <a:rPr lang="en-US" sz="1800">
                                  <a:latin typeface="Cambria Math" panose="02040503050406030204" pitchFamily="18" charset="0"/>
                                </a:rPr>
                                <m:t>Θ</m:t>
                              </m:r>
                            </m:lim>
                          </m:limLow>
                        </m:fName>
                        <m:e>
                          <m:r>
                            <m:rPr>
                              <m:sty m:val="p"/>
                            </m:rPr>
                            <a:rPr lang="en-US" sz="1800">
                              <a:latin typeface="Cambria Math" panose="02040503050406030204" pitchFamily="18" charset="0"/>
                            </a:rPr>
                            <m:t>log</m:t>
                          </m:r>
                          <m:d>
                            <m:dPr>
                              <m:ctrlPr>
                                <a:rPr lang="en-US" sz="1800" i="1">
                                  <a:latin typeface="Cambria Math" panose="02040503050406030204" pitchFamily="18" charset="0"/>
                                </a:rPr>
                              </m:ctrlPr>
                            </m:dPr>
                            <m:e>
                              <m:r>
                                <a:rPr lang="en-US" sz="1800" i="1">
                                  <a:latin typeface="Cambria Math" panose="02040503050406030204" pitchFamily="18" charset="0"/>
                                </a:rPr>
                                <m:t>𝑃</m:t>
                              </m:r>
                              <m:d>
                                <m:dPr>
                                  <m:ctrlPr>
                                    <a:rPr lang="en-US" sz="1800" i="1">
                                      <a:latin typeface="Cambria Math" panose="02040503050406030204" pitchFamily="18" charset="0"/>
                                    </a:rPr>
                                  </m:ctrlPr>
                                </m:dPr>
                                <m:e>
                                  <m:sSub>
                                    <m:sSubPr>
                                      <m:ctrlPr>
                                        <a:rPr lang="en-US" sz="1800" i="1">
                                          <a:latin typeface="Cambria Math" panose="02040503050406030204" pitchFamily="18" charset="0"/>
                                        </a:rPr>
                                      </m:ctrlPr>
                                    </m:sSubPr>
                                    <m:e>
                                      <m:r>
                                        <a:rPr lang="en-US" sz="1800" b="1" i="1">
                                          <a:latin typeface="Cambria Math" panose="02040503050406030204" pitchFamily="18" charset="0"/>
                                        </a:rPr>
                                        <m:t>𝒚</m:t>
                                      </m:r>
                                    </m:e>
                                    <m:sub>
                                      <m:r>
                                        <a:rPr lang="en-US" sz="1800" i="1">
                                          <a:latin typeface="Cambria Math" panose="02040503050406030204" pitchFamily="18" charset="0"/>
                                        </a:rPr>
                                        <m:t>𝑡</m:t>
                                      </m:r>
                                      <m:r>
                                        <a:rPr lang="en-US" sz="1800" i="1">
                                          <a:latin typeface="Cambria Math" panose="02040503050406030204" pitchFamily="18" charset="0"/>
                                        </a:rPr>
                                        <m:t>+1</m:t>
                                      </m:r>
                                    </m:sub>
                                  </m:sSub>
                                </m:e>
                                <m:e>
                                  <m:r>
                                    <m:rPr>
                                      <m:sty m:val="p"/>
                                    </m:rPr>
                                    <a:rPr lang="en-US" sz="1800">
                                      <a:latin typeface="Cambria Math" panose="02040503050406030204" pitchFamily="18" charset="0"/>
                                    </a:rPr>
                                    <m:t>Θ</m:t>
                                  </m:r>
                                  <m:r>
                                    <a:rPr lang="en-US" sz="1800">
                                      <a:latin typeface="Cambria Math" panose="02040503050406030204" pitchFamily="18" charset="0"/>
                                    </a:rPr>
                                    <m:t>,</m:t>
                                  </m:r>
                                  <m:r>
                                    <a:rPr lang="en-US" sz="1800" b="1" i="1">
                                      <a:latin typeface="Cambria Math" panose="02040503050406030204" pitchFamily="18" charset="0"/>
                                    </a:rPr>
                                    <m:t>𝑿</m:t>
                                  </m:r>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b="1" i="1">
                                          <a:latin typeface="Cambria Math" panose="02040503050406030204" pitchFamily="18" charset="0"/>
                                        </a:rPr>
                                        <m:t>𝒚</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b="1" i="1">
                                          <a:latin typeface="Cambria Math" panose="02040503050406030204" pitchFamily="18" charset="0"/>
                                        </a:rPr>
                                        <m:t>𝒚</m:t>
                                      </m:r>
                                    </m:e>
                                    <m:sub>
                                      <m:r>
                                        <a:rPr lang="en-US" sz="1800" i="1">
                                          <a:latin typeface="Cambria Math" panose="02040503050406030204" pitchFamily="18" charset="0"/>
                                        </a:rPr>
                                        <m:t>2</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b="1" i="1">
                                          <a:latin typeface="Cambria Math" panose="02040503050406030204" pitchFamily="18" charset="0"/>
                                        </a:rPr>
                                        <m:t>𝒚</m:t>
                                      </m:r>
                                    </m:e>
                                    <m:sub>
                                      <m:r>
                                        <a:rPr lang="en-US" sz="1800" i="1">
                                          <a:latin typeface="Cambria Math" panose="02040503050406030204" pitchFamily="18" charset="0"/>
                                        </a:rPr>
                                        <m:t>𝑡</m:t>
                                      </m:r>
                                    </m:sub>
                                  </m:sSub>
                                </m:e>
                              </m:d>
                            </m:e>
                          </m:d>
                        </m:e>
                      </m:func>
                      <m:r>
                        <a:rPr lang="en-US" sz="1800" i="1">
                          <a:latin typeface="Cambria Math" panose="02040503050406030204" pitchFamily="18" charset="0"/>
                        </a:rPr>
                        <m:t>=</m:t>
                      </m:r>
                      <m:func>
                        <m:funcPr>
                          <m:ctrlPr>
                            <a:rPr lang="en-US" sz="1800" i="1">
                              <a:latin typeface="Cambria Math" panose="02040503050406030204" pitchFamily="18" charset="0"/>
                            </a:rPr>
                          </m:ctrlPr>
                        </m:funcPr>
                        <m:fName>
                          <m:limLow>
                            <m:limLowPr>
                              <m:ctrlPr>
                                <a:rPr lang="en-US" sz="1800" i="1">
                                  <a:latin typeface="Cambria Math" panose="02040503050406030204" pitchFamily="18" charset="0"/>
                                </a:rPr>
                              </m:ctrlPr>
                            </m:limLowPr>
                            <m:e>
                              <m:r>
                                <m:rPr>
                                  <m:sty m:val="p"/>
                                </m:rPr>
                                <a:rPr lang="en-US" sz="1800">
                                  <a:latin typeface="Cambria Math" panose="02040503050406030204" pitchFamily="18" charset="0"/>
                                </a:rPr>
                                <m:t>argmin</m:t>
                              </m:r>
                            </m:e>
                            <m:lim>
                              <m:r>
                                <m:rPr>
                                  <m:sty m:val="p"/>
                                </m:rPr>
                                <a:rPr lang="en-US" sz="1800">
                                  <a:latin typeface="Cambria Math" panose="02040503050406030204" pitchFamily="18" charset="0"/>
                                </a:rPr>
                                <m:t>Θ</m:t>
                              </m:r>
                            </m:lim>
                          </m:limLow>
                        </m:fName>
                        <m:e>
                          <m:sSup>
                            <m:sSupPr>
                              <m:ctrlPr>
                                <a:rPr lang="en-US" sz="1800" i="1">
                                  <a:latin typeface="Cambria Math" panose="02040503050406030204" pitchFamily="18" charset="0"/>
                                </a:rPr>
                              </m:ctrlPr>
                            </m:sSupPr>
                            <m:e>
                              <m:d>
                                <m:dPr>
                                  <m:ctrlPr>
                                    <a:rPr lang="en-US" sz="1800" i="1">
                                      <a:latin typeface="Cambria Math" panose="02040503050406030204" pitchFamily="18" charset="0"/>
                                    </a:rPr>
                                  </m:ctrlPr>
                                </m:dPr>
                                <m:e>
                                  <m:r>
                                    <a:rPr lang="en-US" sz="1800" i="1">
                                      <a:latin typeface="Cambria Math" panose="02040503050406030204" pitchFamily="18" charset="0"/>
                                    </a:rPr>
                                    <m:t>𝑓</m:t>
                                  </m:r>
                                  <m:d>
                                    <m:dPr>
                                      <m:ctrlPr>
                                        <a:rPr lang="en-US" sz="1800" i="1">
                                          <a:latin typeface="Cambria Math" panose="02040503050406030204" pitchFamily="18" charset="0"/>
                                        </a:rPr>
                                      </m:ctrlPr>
                                    </m:dPr>
                                    <m:e>
                                      <m:r>
                                        <a:rPr lang="en-US" sz="1800" b="1" i="1">
                                          <a:latin typeface="Cambria Math" panose="02040503050406030204" pitchFamily="18" charset="0"/>
                                        </a:rPr>
                                        <m:t>𝑿</m:t>
                                      </m:r>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b="1" i="1">
                                              <a:latin typeface="Cambria Math" panose="02040503050406030204" pitchFamily="18" charset="0"/>
                                            </a:rPr>
                                            <m:t>𝒚</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b="1" i="1">
                                              <a:latin typeface="Cambria Math" panose="02040503050406030204" pitchFamily="18" charset="0"/>
                                            </a:rPr>
                                            <m:t>𝒚</m:t>
                                          </m:r>
                                        </m:e>
                                        <m:sub>
                                          <m:r>
                                            <a:rPr lang="en-US" sz="1800" i="1">
                                              <a:latin typeface="Cambria Math" panose="02040503050406030204" pitchFamily="18" charset="0"/>
                                            </a:rPr>
                                            <m:t>2</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b="1" i="1">
                                              <a:latin typeface="Cambria Math" panose="02040503050406030204" pitchFamily="18" charset="0"/>
                                            </a:rPr>
                                            <m:t>𝒚</m:t>
                                          </m:r>
                                        </m:e>
                                        <m:sub>
                                          <m:r>
                                            <a:rPr lang="en-US" sz="1800" i="1">
                                              <a:latin typeface="Cambria Math" panose="02040503050406030204" pitchFamily="18" charset="0"/>
                                            </a:rPr>
                                            <m:t>𝑡</m:t>
                                          </m:r>
                                        </m:sub>
                                      </m:sSub>
                                    </m:e>
                                    <m:e>
                                      <m:r>
                                        <m:rPr>
                                          <m:sty m:val="p"/>
                                        </m:rPr>
                                        <a:rPr lang="en-US" sz="1800">
                                          <a:latin typeface="Cambria Math" panose="02040503050406030204" pitchFamily="18" charset="0"/>
                                        </a:rPr>
                                        <m:t>Θ</m:t>
                                      </m:r>
                                    </m:e>
                                  </m:d>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b="1" i="1">
                                          <a:latin typeface="Cambria Math" panose="02040503050406030204" pitchFamily="18" charset="0"/>
                                        </a:rPr>
                                        <m:t>𝒚</m:t>
                                      </m:r>
                                    </m:e>
                                    <m:sub>
                                      <m:r>
                                        <a:rPr lang="en-US" sz="1800" i="1">
                                          <a:latin typeface="Cambria Math" panose="02040503050406030204" pitchFamily="18" charset="0"/>
                                        </a:rPr>
                                        <m:t>𝑡</m:t>
                                      </m:r>
                                      <m:r>
                                        <a:rPr lang="en-US" sz="1800" i="1">
                                          <a:latin typeface="Cambria Math" panose="02040503050406030204" pitchFamily="18" charset="0"/>
                                        </a:rPr>
                                        <m:t>+1</m:t>
                                      </m:r>
                                    </m:sub>
                                  </m:sSub>
                                </m:e>
                              </m:d>
                            </m:e>
                            <m:sup>
                              <m:r>
                                <a:rPr lang="en-US" sz="1800" i="1">
                                  <a:latin typeface="Cambria Math" panose="02040503050406030204" pitchFamily="18" charset="0"/>
                                </a:rPr>
                                <m:t>2</m:t>
                              </m:r>
                            </m:sup>
                          </m:sSup>
                        </m:e>
                      </m:func>
                    </m:oMath>
                  </m:oMathPara>
                </a14:m>
                <a:endParaRPr lang="en-US" sz="18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1120" y="914399"/>
                <a:ext cx="12029440" cy="5176066"/>
              </a:xfrm>
              <a:blipFill>
                <a:blip r:embed="rId2"/>
                <a:stretch>
                  <a:fillRect l="-456" t="-589" r="-405" b="-4711"/>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17</a:t>
            </a:fld>
            <a:endParaRPr lang="en-US"/>
          </a:p>
        </p:txBody>
      </p:sp>
    </p:spTree>
    <p:extLst>
      <p:ext uri="{BB962C8B-B14F-4D97-AF65-F5344CB8AC3E}">
        <p14:creationId xmlns:p14="http://schemas.microsoft.com/office/powerpoint/2010/main" val="31959599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 Sequence generation and attention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1280" y="914399"/>
                <a:ext cx="12029440" cy="5176066"/>
              </a:xfrm>
            </p:spPr>
            <p:txBody>
              <a:bodyPr>
                <a:noAutofit/>
              </a:bodyPr>
              <a:lstStyle/>
              <a:p>
                <a:pPr marL="0" indent="0">
                  <a:buNone/>
                </a:pPr>
                <a:r>
                  <a:rPr lang="en-US" sz="2250" dirty="0"/>
                  <a:t>Alternately, in STM with predefined word vocabulary, a simple but effective way to train encoder-decoder model is to replace likelihood </a:t>
                </a:r>
                <a:r>
                  <a:rPr lang="en-US" sz="2250" i="1" dirty="0"/>
                  <a:t>P</a:t>
                </a:r>
                <a:r>
                  <a:rPr lang="en-US" sz="2250" dirty="0"/>
                  <a:t>(</a:t>
                </a:r>
                <a:r>
                  <a:rPr lang="en-US" sz="2250" b="1" i="1" dirty="0"/>
                  <a:t>y</a:t>
                </a:r>
                <a:r>
                  <a:rPr lang="en-US" sz="2250" i="1" baseline="-25000" dirty="0"/>
                  <a:t>t</a:t>
                </a:r>
                <a:r>
                  <a:rPr lang="en-US" sz="2250" baseline="-25000" dirty="0"/>
                  <a:t>+1</a:t>
                </a:r>
                <a:r>
                  <a:rPr lang="en-US" sz="2250" dirty="0"/>
                  <a:t> | Θ, </a:t>
                </a:r>
                <a:r>
                  <a:rPr lang="en-US" sz="2250" b="1" i="1" dirty="0"/>
                  <a:t>X</a:t>
                </a:r>
                <a:r>
                  <a:rPr lang="en-US" sz="2250" dirty="0"/>
                  <a:t>, </a:t>
                </a:r>
                <a:r>
                  <a:rPr lang="en-US" sz="2250" b="1" i="1" dirty="0"/>
                  <a:t>y</a:t>
                </a:r>
                <a:r>
                  <a:rPr lang="en-US" sz="2250" baseline="-25000" dirty="0"/>
                  <a:t>1</a:t>
                </a:r>
                <a:r>
                  <a:rPr lang="en-US" sz="2250" dirty="0"/>
                  <a:t>, </a:t>
                </a:r>
                <a:r>
                  <a:rPr lang="en-US" sz="2250" b="1" i="1" dirty="0"/>
                  <a:t>y</a:t>
                </a:r>
                <a:r>
                  <a:rPr lang="en-US" sz="2250" baseline="-25000" dirty="0"/>
                  <a:t>2</a:t>
                </a:r>
                <a:r>
                  <a:rPr lang="en-US" sz="2250" dirty="0"/>
                  <a:t>,…, </a:t>
                </a:r>
                <a:r>
                  <a:rPr lang="en-US" sz="2250" b="1" i="1" dirty="0" err="1"/>
                  <a:t>y</a:t>
                </a:r>
                <a:r>
                  <a:rPr lang="en-US" sz="2250" i="1" baseline="-25000" dirty="0" err="1"/>
                  <a:t>t</a:t>
                </a:r>
                <a:r>
                  <a:rPr lang="en-US" sz="2250" dirty="0"/>
                  <a:t>) by a so-called linear component which is a feedforward network (FFN). Exactly, FNN maps the (</a:t>
                </a:r>
                <a:r>
                  <a:rPr lang="en-US" sz="2250" i="1" dirty="0"/>
                  <a:t>t</a:t>
                </a:r>
                <a:r>
                  <a:rPr lang="en-US" sz="2250" dirty="0"/>
                  <a:t>+1)</a:t>
                </a:r>
                <a:r>
                  <a:rPr lang="en-US" sz="2250" baseline="30000" dirty="0" err="1"/>
                  <a:t>th</a:t>
                </a:r>
                <a:r>
                  <a:rPr lang="en-US" sz="2250" dirty="0"/>
                  <a:t> target token specified by token vector </a:t>
                </a:r>
                <a:r>
                  <a:rPr lang="en-US" sz="2250" b="1" i="1" dirty="0"/>
                  <a:t>y</a:t>
                </a:r>
                <a:r>
                  <a:rPr lang="en-US" sz="2250" i="1" baseline="-25000" dirty="0"/>
                  <a:t>t</a:t>
                </a:r>
                <a:r>
                  <a:rPr lang="en-US" sz="2250" baseline="-25000" dirty="0"/>
                  <a:t>+1</a:t>
                </a:r>
                <a:r>
                  <a:rPr lang="en-US" sz="2250" dirty="0"/>
                  <a:t> to a weight vector </a:t>
                </a:r>
                <a:r>
                  <a:rPr lang="en-US" sz="2250" b="1" i="1" dirty="0"/>
                  <a:t>w</a:t>
                </a:r>
                <a:r>
                  <a:rPr lang="en-US" sz="2250" dirty="0"/>
                  <a:t> whose each element </a:t>
                </a:r>
                <a:r>
                  <a:rPr lang="en-US" sz="2250" i="1" dirty="0" err="1"/>
                  <a:t>w</a:t>
                </a:r>
                <a:r>
                  <a:rPr lang="en-US" sz="2250" i="1" baseline="-25000" dirty="0" err="1"/>
                  <a:t>i</a:t>
                </a:r>
                <a:r>
                  <a:rPr lang="en-US" sz="2250" dirty="0"/>
                  <a:t> (0 ≤ </a:t>
                </a:r>
                <a:r>
                  <a:rPr lang="en-US" sz="2250" i="1" dirty="0" err="1"/>
                  <a:t>w</a:t>
                </a:r>
                <a:r>
                  <a:rPr lang="en-US" sz="2250" i="1" baseline="-25000" dirty="0" err="1"/>
                  <a:t>i</a:t>
                </a:r>
                <a:r>
                  <a:rPr lang="en-US" sz="2250" dirty="0"/>
                  <a:t> ≤ 1) is weight of </a:t>
                </a:r>
                <a:r>
                  <a:rPr lang="en-US" sz="2250" i="1" dirty="0" err="1"/>
                  <a:t>i</a:t>
                </a:r>
                <a:r>
                  <a:rPr lang="en-US" sz="2250" baseline="30000" dirty="0" err="1"/>
                  <a:t>th</a:t>
                </a:r>
                <a:r>
                  <a:rPr lang="en-US" sz="2250" dirty="0"/>
                  <a:t> token (</a:t>
                </a:r>
                <a:r>
                  <a:rPr lang="en-US" sz="2250" dirty="0" err="1"/>
                  <a:t>Alammar</a:t>
                </a:r>
                <a:r>
                  <a:rPr lang="en-US" sz="2250" dirty="0"/>
                  <a:t>, 2018).</a:t>
                </a:r>
              </a:p>
              <a:p>
                <a:pPr marL="0" indent="0">
                  <a:buNone/>
                </a:pPr>
                <a14:m>
                  <m:oMathPara xmlns:m="http://schemas.openxmlformats.org/officeDocument/2006/math">
                    <m:oMathParaPr>
                      <m:jc m:val="centerGroup"/>
                    </m:oMathParaPr>
                    <m:oMath xmlns:m="http://schemas.openxmlformats.org/officeDocument/2006/math">
                      <m:r>
                        <a:rPr lang="en-US" sz="2250" b="1" i="1">
                          <a:latin typeface="Cambria Math" panose="02040503050406030204" pitchFamily="18" charset="0"/>
                        </a:rPr>
                        <m:t>𝒘</m:t>
                      </m:r>
                      <m:r>
                        <a:rPr lang="en-US" sz="2250" i="1">
                          <a:latin typeface="Cambria Math" panose="02040503050406030204" pitchFamily="18" charset="0"/>
                        </a:rPr>
                        <m:t>=</m:t>
                      </m:r>
                      <m:sSup>
                        <m:sSupPr>
                          <m:ctrlPr>
                            <a:rPr lang="en-US" sz="2250" i="1">
                              <a:latin typeface="Cambria Math" panose="02040503050406030204" pitchFamily="18" charset="0"/>
                            </a:rPr>
                          </m:ctrlPr>
                        </m:sSupPr>
                        <m:e>
                          <m:d>
                            <m:dPr>
                              <m:ctrlPr>
                                <a:rPr lang="en-US" sz="2250" i="1">
                                  <a:latin typeface="Cambria Math" panose="02040503050406030204" pitchFamily="18" charset="0"/>
                                </a:rPr>
                              </m:ctrlPr>
                            </m:dPr>
                            <m:e>
                              <m:sSub>
                                <m:sSubPr>
                                  <m:ctrlPr>
                                    <a:rPr lang="en-US" sz="2250" i="1">
                                      <a:latin typeface="Cambria Math" panose="02040503050406030204" pitchFamily="18" charset="0"/>
                                    </a:rPr>
                                  </m:ctrlPr>
                                </m:sSubPr>
                                <m:e>
                                  <m:r>
                                    <a:rPr lang="en-US" sz="2250" i="1">
                                      <a:latin typeface="Cambria Math" panose="02040503050406030204" pitchFamily="18" charset="0"/>
                                    </a:rPr>
                                    <m:t>𝑤</m:t>
                                  </m:r>
                                </m:e>
                                <m:sub>
                                  <m:r>
                                    <a:rPr lang="en-US" sz="2250" i="1">
                                      <a:latin typeface="Cambria Math" panose="02040503050406030204" pitchFamily="18" charset="0"/>
                                    </a:rPr>
                                    <m:t>1</m:t>
                                  </m:r>
                                </m:sub>
                              </m:sSub>
                              <m:r>
                                <a:rPr lang="en-US" sz="2250" i="1">
                                  <a:latin typeface="Cambria Math" panose="02040503050406030204" pitchFamily="18" charset="0"/>
                                </a:rPr>
                                <m:t>,</m:t>
                              </m:r>
                              <m:sSub>
                                <m:sSubPr>
                                  <m:ctrlPr>
                                    <a:rPr lang="en-US" sz="2250" i="1">
                                      <a:latin typeface="Cambria Math" panose="02040503050406030204" pitchFamily="18" charset="0"/>
                                    </a:rPr>
                                  </m:ctrlPr>
                                </m:sSubPr>
                                <m:e>
                                  <m:r>
                                    <a:rPr lang="en-US" sz="2250" i="1">
                                      <a:latin typeface="Cambria Math" panose="02040503050406030204" pitchFamily="18" charset="0"/>
                                    </a:rPr>
                                    <m:t>𝑤</m:t>
                                  </m:r>
                                </m:e>
                                <m:sub>
                                  <m:r>
                                    <a:rPr lang="en-US" sz="2250" i="1">
                                      <a:latin typeface="Cambria Math" panose="02040503050406030204" pitchFamily="18" charset="0"/>
                                    </a:rPr>
                                    <m:t>2</m:t>
                                  </m:r>
                                </m:sub>
                              </m:sSub>
                              <m:r>
                                <a:rPr lang="en-US" sz="2250" i="1">
                                  <a:latin typeface="Cambria Math" panose="02040503050406030204" pitchFamily="18" charset="0"/>
                                </a:rPr>
                                <m:t>,…,</m:t>
                              </m:r>
                              <m:sSub>
                                <m:sSubPr>
                                  <m:ctrlPr>
                                    <a:rPr lang="en-US" sz="2250" i="1">
                                      <a:latin typeface="Cambria Math" panose="02040503050406030204" pitchFamily="18" charset="0"/>
                                    </a:rPr>
                                  </m:ctrlPr>
                                </m:sSubPr>
                                <m:e>
                                  <m:r>
                                    <a:rPr lang="en-US" sz="2250" i="1">
                                      <a:latin typeface="Cambria Math" panose="02040503050406030204" pitchFamily="18" charset="0"/>
                                    </a:rPr>
                                    <m:t>𝑤</m:t>
                                  </m:r>
                                </m:e>
                                <m:sub>
                                  <m:d>
                                    <m:dPr>
                                      <m:begChr m:val="|"/>
                                      <m:endChr m:val="|"/>
                                      <m:ctrlPr>
                                        <a:rPr lang="en-US" sz="2250" i="1">
                                          <a:latin typeface="Cambria Math" panose="02040503050406030204" pitchFamily="18" charset="0"/>
                                        </a:rPr>
                                      </m:ctrlPr>
                                    </m:dPr>
                                    <m:e>
                                      <m:r>
                                        <m:rPr>
                                          <m:sty m:val="p"/>
                                        </m:rPr>
                                        <a:rPr lang="en-US" sz="2250">
                                          <a:latin typeface="Cambria Math" panose="02040503050406030204" pitchFamily="18" charset="0"/>
                                        </a:rPr>
                                        <m:t>Ω</m:t>
                                      </m:r>
                                    </m:e>
                                  </m:d>
                                </m:sub>
                              </m:sSub>
                            </m:e>
                          </m:d>
                        </m:e>
                        <m:sup>
                          <m:r>
                            <a:rPr lang="en-US" sz="2250" i="1">
                              <a:latin typeface="Cambria Math" panose="02040503050406030204" pitchFamily="18" charset="0"/>
                            </a:rPr>
                            <m:t>𝑇</m:t>
                          </m:r>
                        </m:sup>
                      </m:sSup>
                      <m:r>
                        <a:rPr lang="en-US" sz="2250" i="1">
                          <a:latin typeface="Cambria Math" panose="02040503050406030204" pitchFamily="18" charset="0"/>
                        </a:rPr>
                        <m:t>=</m:t>
                      </m:r>
                      <m:r>
                        <m:rPr>
                          <m:sty m:val="p"/>
                        </m:rPr>
                        <a:rPr lang="en-US" sz="2250">
                          <a:latin typeface="Cambria Math" panose="02040503050406030204" pitchFamily="18" charset="0"/>
                        </a:rPr>
                        <m:t>linear</m:t>
                      </m:r>
                      <m:d>
                        <m:dPr>
                          <m:ctrlPr>
                            <a:rPr lang="en-US" sz="2250" i="1">
                              <a:latin typeface="Cambria Math" panose="02040503050406030204" pitchFamily="18" charset="0"/>
                            </a:rPr>
                          </m:ctrlPr>
                        </m:dPr>
                        <m:e>
                          <m:sSub>
                            <m:sSubPr>
                              <m:ctrlPr>
                                <a:rPr lang="en-US" sz="2250" i="1">
                                  <a:latin typeface="Cambria Math" panose="02040503050406030204" pitchFamily="18" charset="0"/>
                                </a:rPr>
                              </m:ctrlPr>
                            </m:sSubPr>
                            <m:e>
                              <m:r>
                                <a:rPr lang="en-US" sz="2250" b="1" i="1">
                                  <a:latin typeface="Cambria Math" panose="02040503050406030204" pitchFamily="18" charset="0"/>
                                </a:rPr>
                                <m:t>𝒚</m:t>
                              </m:r>
                            </m:e>
                            <m:sub>
                              <m:r>
                                <a:rPr lang="en-US" sz="2250" i="1">
                                  <a:latin typeface="Cambria Math" panose="02040503050406030204" pitchFamily="18" charset="0"/>
                                </a:rPr>
                                <m:t>𝑡</m:t>
                              </m:r>
                              <m:r>
                                <a:rPr lang="en-US" sz="2250" i="1">
                                  <a:latin typeface="Cambria Math" panose="02040503050406030204" pitchFamily="18" charset="0"/>
                                </a:rPr>
                                <m:t>+1</m:t>
                              </m:r>
                            </m:sub>
                          </m:sSub>
                        </m:e>
                      </m:d>
                      <m:r>
                        <a:rPr lang="en-US" sz="2250" i="1">
                          <a:latin typeface="Cambria Math" panose="02040503050406030204" pitchFamily="18" charset="0"/>
                        </a:rPr>
                        <m:t>=</m:t>
                      </m:r>
                      <m:r>
                        <m:rPr>
                          <m:sty m:val="p"/>
                        </m:rPr>
                        <a:rPr lang="en-US" sz="2250">
                          <a:latin typeface="Cambria Math" panose="02040503050406030204" pitchFamily="18" charset="0"/>
                        </a:rPr>
                        <m:t>FFN</m:t>
                      </m:r>
                      <m:d>
                        <m:dPr>
                          <m:ctrlPr>
                            <a:rPr lang="en-US" sz="2250" i="1">
                              <a:latin typeface="Cambria Math" panose="02040503050406030204" pitchFamily="18" charset="0"/>
                            </a:rPr>
                          </m:ctrlPr>
                        </m:dPr>
                        <m:e>
                          <m:sSub>
                            <m:sSubPr>
                              <m:ctrlPr>
                                <a:rPr lang="en-US" sz="2250" i="1">
                                  <a:latin typeface="Cambria Math" panose="02040503050406030204" pitchFamily="18" charset="0"/>
                                </a:rPr>
                              </m:ctrlPr>
                            </m:sSubPr>
                            <m:e>
                              <m:r>
                                <a:rPr lang="en-US" sz="2250" b="1" i="1">
                                  <a:latin typeface="Cambria Math" panose="02040503050406030204" pitchFamily="18" charset="0"/>
                                </a:rPr>
                                <m:t>𝒚</m:t>
                              </m:r>
                            </m:e>
                            <m:sub>
                              <m:r>
                                <a:rPr lang="en-US" sz="2250" i="1">
                                  <a:latin typeface="Cambria Math" panose="02040503050406030204" pitchFamily="18" charset="0"/>
                                </a:rPr>
                                <m:t>𝑡</m:t>
                              </m:r>
                              <m:r>
                                <a:rPr lang="en-US" sz="2250" i="1">
                                  <a:latin typeface="Cambria Math" panose="02040503050406030204" pitchFamily="18" charset="0"/>
                                </a:rPr>
                                <m:t>+1</m:t>
                              </m:r>
                            </m:sub>
                          </m:sSub>
                        </m:e>
                      </m:d>
                      <m:r>
                        <a:rPr lang="en-US" sz="2250" i="1">
                          <a:latin typeface="Cambria Math" panose="02040503050406030204" pitchFamily="18" charset="0"/>
                        </a:rPr>
                        <m:t>=</m:t>
                      </m:r>
                      <m:r>
                        <m:rPr>
                          <m:sty m:val="p"/>
                        </m:rPr>
                        <a:rPr lang="en-US" sz="2250">
                          <a:latin typeface="Cambria Math" panose="02040503050406030204" pitchFamily="18" charset="0"/>
                        </a:rPr>
                        <m:t>FFN</m:t>
                      </m:r>
                      <m:d>
                        <m:dPr>
                          <m:ctrlPr>
                            <a:rPr lang="en-US" sz="2250" i="1">
                              <a:latin typeface="Cambria Math" panose="02040503050406030204" pitchFamily="18" charset="0"/>
                            </a:rPr>
                          </m:ctrlPr>
                        </m:dPr>
                        <m:e>
                          <m:sSub>
                            <m:sSubPr>
                              <m:ctrlPr>
                                <a:rPr lang="en-US" sz="2250" i="1">
                                  <a:latin typeface="Cambria Math" panose="02040503050406030204" pitchFamily="18" charset="0"/>
                                </a:rPr>
                              </m:ctrlPr>
                            </m:sSubPr>
                            <m:e>
                              <m:r>
                                <a:rPr lang="en-US" sz="2250" b="1" i="1">
                                  <a:latin typeface="Cambria Math" panose="02040503050406030204" pitchFamily="18" charset="0"/>
                                </a:rPr>
                                <m:t>𝒐</m:t>
                              </m:r>
                            </m:e>
                            <m:sub>
                              <m:r>
                                <a:rPr lang="en-US" sz="2250" i="1">
                                  <a:latin typeface="Cambria Math" panose="02040503050406030204" pitchFamily="18" charset="0"/>
                                </a:rPr>
                                <m:t>𝑡</m:t>
                              </m:r>
                            </m:sub>
                          </m:sSub>
                        </m:e>
                      </m:d>
                    </m:oMath>
                  </m:oMathPara>
                </a14:m>
                <a:endParaRPr lang="en-US" sz="2250" dirty="0"/>
              </a:p>
              <a:p>
                <a:pPr marL="0" indent="0">
                  <a:buNone/>
                </a:pPr>
                <a:r>
                  <a:rPr lang="en-US" sz="2250" dirty="0"/>
                  <a:t>Length of weight vector </a:t>
                </a:r>
                <a:r>
                  <a:rPr lang="en-US" sz="2250" b="1" i="1" dirty="0"/>
                  <a:t>w</a:t>
                </a:r>
                <a:r>
                  <a:rPr lang="en-US" sz="2250" dirty="0"/>
                  <a:t> is the cardinality |Ω| where Ω is the vocabulary containing all tokens. After token weight vector </a:t>
                </a:r>
                <a:r>
                  <a:rPr lang="en-US" sz="2250" b="1" i="1" dirty="0"/>
                  <a:t>w</a:t>
                </a:r>
                <a:r>
                  <a:rPr lang="en-US" sz="2250" dirty="0"/>
                  <a:t> is determined, it is easily converted into output probability vector </a:t>
                </a:r>
                <a:r>
                  <a:rPr lang="en-US" sz="2250" b="1" i="1" dirty="0"/>
                  <a:t>p</a:t>
                </a:r>
                <a:r>
                  <a:rPr lang="en-US" sz="2250" dirty="0"/>
                  <a:t> = (</a:t>
                </a:r>
                <a:r>
                  <a:rPr lang="en-US" sz="2250" i="1" dirty="0"/>
                  <a:t>p</a:t>
                </a:r>
                <a:r>
                  <a:rPr lang="en-US" sz="2250" baseline="-25000" dirty="0"/>
                  <a:t>1</a:t>
                </a:r>
                <a:r>
                  <a:rPr lang="en-US" sz="2250" dirty="0"/>
                  <a:t>, </a:t>
                </a:r>
                <a:r>
                  <a:rPr lang="en-US" sz="2250" i="1" dirty="0"/>
                  <a:t>p</a:t>
                </a:r>
                <a:r>
                  <a:rPr lang="en-US" sz="2250" baseline="-25000" dirty="0"/>
                  <a:t>2</a:t>
                </a:r>
                <a:r>
                  <a:rPr lang="en-US" sz="2250" dirty="0"/>
                  <a:t>,…, </a:t>
                </a:r>
                <a:r>
                  <a:rPr lang="en-US" sz="2250" i="1" dirty="0" err="1"/>
                  <a:t>p</a:t>
                </a:r>
                <a:r>
                  <a:rPr lang="en-US" sz="2250" baseline="-25000" dirty="0" err="1"/>
                  <a:t>|Ω</a:t>
                </a:r>
                <a:r>
                  <a:rPr lang="en-US" sz="2250" baseline="-25000" dirty="0"/>
                  <a:t>|</a:t>
                </a:r>
                <a:r>
                  <a:rPr lang="en-US" sz="2250" dirty="0"/>
                  <a:t>)</a:t>
                </a:r>
                <a:r>
                  <a:rPr lang="en-US" sz="2250" i="1" baseline="30000" dirty="0"/>
                  <a:t>T</a:t>
                </a:r>
                <a:r>
                  <a:rPr lang="en-US" sz="2250" dirty="0"/>
                  <a:t> where each element </a:t>
                </a:r>
                <a:r>
                  <a:rPr lang="en-US" sz="2250" i="1" dirty="0"/>
                  <a:t>p</a:t>
                </a:r>
                <a:r>
                  <a:rPr lang="en-US" sz="2250" i="1" baseline="-25000" dirty="0"/>
                  <a:t>i</a:t>
                </a:r>
                <a:r>
                  <a:rPr lang="en-US" sz="2250" dirty="0"/>
                  <a:t> is probability of the </a:t>
                </a:r>
                <a:r>
                  <a:rPr lang="en-US" sz="2250" i="1" dirty="0" err="1"/>
                  <a:t>i</a:t>
                </a:r>
                <a:r>
                  <a:rPr lang="en-US" sz="2250" baseline="30000" dirty="0" err="1"/>
                  <a:t>th</a:t>
                </a:r>
                <a:r>
                  <a:rPr lang="en-US" sz="2250" dirty="0"/>
                  <a:t> token in vocabulary given the (</a:t>
                </a:r>
                <a:r>
                  <a:rPr lang="en-US" sz="2250" i="1" dirty="0"/>
                  <a:t>t</a:t>
                </a:r>
                <a:r>
                  <a:rPr lang="en-US" sz="2250" dirty="0"/>
                  <a:t>+1)</a:t>
                </a:r>
                <a:r>
                  <a:rPr lang="en-US" sz="2250" baseline="30000" dirty="0" err="1"/>
                  <a:t>th</a:t>
                </a:r>
                <a:r>
                  <a:rPr lang="en-US" sz="2250" dirty="0"/>
                  <a:t> target token (</a:t>
                </a:r>
                <a:r>
                  <a:rPr lang="en-US" sz="2250" dirty="0" err="1"/>
                  <a:t>Alammar</a:t>
                </a:r>
                <a:r>
                  <a:rPr lang="en-US" sz="2250" dirty="0"/>
                  <a:t>, 2018).</a:t>
                </a:r>
              </a:p>
              <a:p>
                <a:pPr marL="0" indent="0">
                  <a:buNone/>
                </a:pPr>
                <a14:m>
                  <m:oMathPara xmlns:m="http://schemas.openxmlformats.org/officeDocument/2006/math">
                    <m:oMathParaPr>
                      <m:jc m:val="centerGroup"/>
                    </m:oMathParaPr>
                    <m:oMath xmlns:m="http://schemas.openxmlformats.org/officeDocument/2006/math">
                      <m:m>
                        <m:mPr>
                          <m:mcs>
                            <m:mc>
                              <m:mcPr>
                                <m:count m:val="1"/>
                                <m:mcJc m:val="center"/>
                              </m:mcPr>
                            </m:mc>
                          </m:mcs>
                          <m:ctrlPr>
                            <a:rPr lang="en-US" sz="2250" b="1" i="1">
                              <a:latin typeface="Cambria Math" panose="02040503050406030204" pitchFamily="18" charset="0"/>
                            </a:rPr>
                          </m:ctrlPr>
                        </m:mPr>
                        <m:mr>
                          <m:e>
                            <m:r>
                              <a:rPr lang="en-US" sz="2250" b="1" i="1">
                                <a:latin typeface="Cambria Math" panose="02040503050406030204" pitchFamily="18" charset="0"/>
                              </a:rPr>
                              <m:t>𝒑</m:t>
                            </m:r>
                            <m:r>
                              <a:rPr lang="en-US" sz="2250" i="1">
                                <a:latin typeface="Cambria Math" panose="02040503050406030204" pitchFamily="18" charset="0"/>
                              </a:rPr>
                              <m:t>=</m:t>
                            </m:r>
                            <m:r>
                              <m:rPr>
                                <m:sty m:val="p"/>
                              </m:rPr>
                              <a:rPr lang="en-US" sz="2250">
                                <a:latin typeface="Cambria Math" panose="02040503050406030204" pitchFamily="18" charset="0"/>
                              </a:rPr>
                              <m:t>softmax</m:t>
                            </m:r>
                            <m:d>
                              <m:dPr>
                                <m:ctrlPr>
                                  <a:rPr lang="en-US" sz="2250" i="1">
                                    <a:latin typeface="Cambria Math" panose="02040503050406030204" pitchFamily="18" charset="0"/>
                                  </a:rPr>
                                </m:ctrlPr>
                              </m:dPr>
                              <m:e>
                                <m:r>
                                  <a:rPr lang="en-US" sz="2250" b="1" i="1">
                                    <a:latin typeface="Cambria Math" panose="02040503050406030204" pitchFamily="18" charset="0"/>
                                  </a:rPr>
                                  <m:t>𝒘</m:t>
                                </m:r>
                              </m:e>
                            </m:d>
                            <m:r>
                              <a:rPr lang="en-US" sz="2250" i="1">
                                <a:latin typeface="Cambria Math" panose="02040503050406030204" pitchFamily="18" charset="0"/>
                              </a:rPr>
                              <m:t>=</m:t>
                            </m:r>
                            <m:sSup>
                              <m:sSupPr>
                                <m:ctrlPr>
                                  <a:rPr lang="en-US" sz="2250" i="1">
                                    <a:latin typeface="Cambria Math" panose="02040503050406030204" pitchFamily="18" charset="0"/>
                                  </a:rPr>
                                </m:ctrlPr>
                              </m:sSupPr>
                              <m:e>
                                <m:d>
                                  <m:dPr>
                                    <m:ctrlPr>
                                      <a:rPr lang="en-US" sz="2250" i="1">
                                        <a:latin typeface="Cambria Math" panose="02040503050406030204" pitchFamily="18" charset="0"/>
                                      </a:rPr>
                                    </m:ctrlPr>
                                  </m:dPr>
                                  <m:e>
                                    <m:sSub>
                                      <m:sSubPr>
                                        <m:ctrlPr>
                                          <a:rPr lang="en-US" sz="2250" i="1">
                                            <a:latin typeface="Cambria Math" panose="02040503050406030204" pitchFamily="18" charset="0"/>
                                          </a:rPr>
                                        </m:ctrlPr>
                                      </m:sSubPr>
                                      <m:e>
                                        <m:r>
                                          <a:rPr lang="en-US" sz="2250" i="1">
                                            <a:latin typeface="Cambria Math" panose="02040503050406030204" pitchFamily="18" charset="0"/>
                                          </a:rPr>
                                          <m:t>𝑝</m:t>
                                        </m:r>
                                      </m:e>
                                      <m:sub>
                                        <m:r>
                                          <a:rPr lang="en-US" sz="2250" i="1">
                                            <a:latin typeface="Cambria Math" panose="02040503050406030204" pitchFamily="18" charset="0"/>
                                          </a:rPr>
                                          <m:t>1</m:t>
                                        </m:r>
                                      </m:sub>
                                    </m:sSub>
                                    <m:r>
                                      <a:rPr lang="en-US" sz="2250" i="1">
                                        <a:latin typeface="Cambria Math" panose="02040503050406030204" pitchFamily="18" charset="0"/>
                                      </a:rPr>
                                      <m:t>,</m:t>
                                    </m:r>
                                    <m:sSub>
                                      <m:sSubPr>
                                        <m:ctrlPr>
                                          <a:rPr lang="en-US" sz="2250" i="1">
                                            <a:latin typeface="Cambria Math" panose="02040503050406030204" pitchFamily="18" charset="0"/>
                                          </a:rPr>
                                        </m:ctrlPr>
                                      </m:sSubPr>
                                      <m:e>
                                        <m:r>
                                          <a:rPr lang="en-US" sz="2250" i="1">
                                            <a:latin typeface="Cambria Math" panose="02040503050406030204" pitchFamily="18" charset="0"/>
                                          </a:rPr>
                                          <m:t>𝑝</m:t>
                                        </m:r>
                                      </m:e>
                                      <m:sub>
                                        <m:r>
                                          <a:rPr lang="en-US" sz="2250" i="1">
                                            <a:latin typeface="Cambria Math" panose="02040503050406030204" pitchFamily="18" charset="0"/>
                                          </a:rPr>
                                          <m:t>2</m:t>
                                        </m:r>
                                      </m:sub>
                                    </m:sSub>
                                    <m:r>
                                      <a:rPr lang="en-US" sz="2250" i="1">
                                        <a:latin typeface="Cambria Math" panose="02040503050406030204" pitchFamily="18" charset="0"/>
                                      </a:rPr>
                                      <m:t>,…,</m:t>
                                    </m:r>
                                    <m:sSub>
                                      <m:sSubPr>
                                        <m:ctrlPr>
                                          <a:rPr lang="en-US" sz="2250" i="1">
                                            <a:latin typeface="Cambria Math" panose="02040503050406030204" pitchFamily="18" charset="0"/>
                                          </a:rPr>
                                        </m:ctrlPr>
                                      </m:sSubPr>
                                      <m:e>
                                        <m:r>
                                          <a:rPr lang="en-US" sz="2250" i="1">
                                            <a:latin typeface="Cambria Math" panose="02040503050406030204" pitchFamily="18" charset="0"/>
                                          </a:rPr>
                                          <m:t>𝑝</m:t>
                                        </m:r>
                                      </m:e>
                                      <m:sub>
                                        <m:d>
                                          <m:dPr>
                                            <m:begChr m:val="|"/>
                                            <m:endChr m:val="|"/>
                                            <m:ctrlPr>
                                              <a:rPr lang="en-US" sz="2250" i="1">
                                                <a:latin typeface="Cambria Math" panose="02040503050406030204" pitchFamily="18" charset="0"/>
                                              </a:rPr>
                                            </m:ctrlPr>
                                          </m:dPr>
                                          <m:e>
                                            <m:r>
                                              <m:rPr>
                                                <m:sty m:val="p"/>
                                              </m:rPr>
                                              <a:rPr lang="en-US" sz="2250">
                                                <a:latin typeface="Cambria Math" panose="02040503050406030204" pitchFamily="18" charset="0"/>
                                              </a:rPr>
                                              <m:t>Ω</m:t>
                                            </m:r>
                                          </m:e>
                                        </m:d>
                                      </m:sub>
                                    </m:sSub>
                                  </m:e>
                                </m:d>
                              </m:e>
                              <m:sup>
                                <m:r>
                                  <a:rPr lang="en-US" sz="2250" i="1">
                                    <a:latin typeface="Cambria Math" panose="02040503050406030204" pitchFamily="18" charset="0"/>
                                  </a:rPr>
                                  <m:t>𝑇</m:t>
                                </m:r>
                              </m:sup>
                            </m:sSup>
                          </m:e>
                        </m:mr>
                        <m:mr>
                          <m:e>
                            <m:sSub>
                              <m:sSubPr>
                                <m:ctrlPr>
                                  <a:rPr lang="en-US" sz="2250" i="1">
                                    <a:latin typeface="Cambria Math" panose="02040503050406030204" pitchFamily="18" charset="0"/>
                                  </a:rPr>
                                </m:ctrlPr>
                              </m:sSubPr>
                              <m:e>
                                <m:r>
                                  <a:rPr lang="en-US" sz="2250" i="1">
                                    <a:latin typeface="Cambria Math" panose="02040503050406030204" pitchFamily="18" charset="0"/>
                                  </a:rPr>
                                  <m:t>𝑝</m:t>
                                </m:r>
                              </m:e>
                              <m:sub>
                                <m:r>
                                  <a:rPr lang="en-US" sz="2250" i="1">
                                    <a:latin typeface="Cambria Math" panose="02040503050406030204" pitchFamily="18" charset="0"/>
                                  </a:rPr>
                                  <m:t>𝑖</m:t>
                                </m:r>
                              </m:sub>
                            </m:sSub>
                            <m:r>
                              <a:rPr lang="en-US" sz="2250" i="1">
                                <a:latin typeface="Cambria Math" panose="02040503050406030204" pitchFamily="18" charset="0"/>
                              </a:rPr>
                              <m:t>=</m:t>
                            </m:r>
                            <m:f>
                              <m:fPr>
                                <m:ctrlPr>
                                  <a:rPr lang="en-US" sz="2250" i="1">
                                    <a:latin typeface="Cambria Math" panose="02040503050406030204" pitchFamily="18" charset="0"/>
                                  </a:rPr>
                                </m:ctrlPr>
                              </m:fPr>
                              <m:num>
                                <m:r>
                                  <m:rPr>
                                    <m:sty m:val="p"/>
                                  </m:rPr>
                                  <a:rPr lang="en-US" sz="2250">
                                    <a:latin typeface="Cambria Math" panose="02040503050406030204" pitchFamily="18" charset="0"/>
                                  </a:rPr>
                                  <m:t>exp</m:t>
                                </m:r>
                                <m:d>
                                  <m:dPr>
                                    <m:ctrlPr>
                                      <a:rPr lang="en-US" sz="2250" i="1">
                                        <a:latin typeface="Cambria Math" panose="02040503050406030204" pitchFamily="18" charset="0"/>
                                      </a:rPr>
                                    </m:ctrlPr>
                                  </m:dPr>
                                  <m:e>
                                    <m:sSub>
                                      <m:sSubPr>
                                        <m:ctrlPr>
                                          <a:rPr lang="en-US" sz="2250" i="1">
                                            <a:latin typeface="Cambria Math" panose="02040503050406030204" pitchFamily="18" charset="0"/>
                                          </a:rPr>
                                        </m:ctrlPr>
                                      </m:sSubPr>
                                      <m:e>
                                        <m:r>
                                          <a:rPr lang="en-US" sz="2250" i="1">
                                            <a:latin typeface="Cambria Math" panose="02040503050406030204" pitchFamily="18" charset="0"/>
                                          </a:rPr>
                                          <m:t>𝑤</m:t>
                                        </m:r>
                                      </m:e>
                                      <m:sub>
                                        <m:r>
                                          <a:rPr lang="en-US" sz="2250" i="1">
                                            <a:latin typeface="Cambria Math" panose="02040503050406030204" pitchFamily="18" charset="0"/>
                                          </a:rPr>
                                          <m:t>𝑖</m:t>
                                        </m:r>
                                      </m:sub>
                                    </m:sSub>
                                  </m:e>
                                </m:d>
                              </m:num>
                              <m:den>
                                <m:nary>
                                  <m:naryPr>
                                    <m:chr m:val="∑"/>
                                    <m:limLoc m:val="undOvr"/>
                                    <m:ctrlPr>
                                      <a:rPr lang="en-US" sz="2250" i="1">
                                        <a:latin typeface="Cambria Math" panose="02040503050406030204" pitchFamily="18" charset="0"/>
                                      </a:rPr>
                                    </m:ctrlPr>
                                  </m:naryPr>
                                  <m:sub>
                                    <m:r>
                                      <a:rPr lang="en-US" sz="2250" i="1">
                                        <a:latin typeface="Cambria Math" panose="02040503050406030204" pitchFamily="18" charset="0"/>
                                      </a:rPr>
                                      <m:t>𝑙</m:t>
                                    </m:r>
                                    <m:r>
                                      <a:rPr lang="en-US" sz="2250" i="1">
                                        <a:latin typeface="Cambria Math" panose="02040503050406030204" pitchFamily="18" charset="0"/>
                                      </a:rPr>
                                      <m:t>=1</m:t>
                                    </m:r>
                                  </m:sub>
                                  <m:sup>
                                    <m:d>
                                      <m:dPr>
                                        <m:begChr m:val="|"/>
                                        <m:endChr m:val="|"/>
                                        <m:ctrlPr>
                                          <a:rPr lang="en-US" sz="2250" i="1">
                                            <a:latin typeface="Cambria Math" panose="02040503050406030204" pitchFamily="18" charset="0"/>
                                          </a:rPr>
                                        </m:ctrlPr>
                                      </m:dPr>
                                      <m:e>
                                        <m:r>
                                          <m:rPr>
                                            <m:sty m:val="p"/>
                                          </m:rPr>
                                          <a:rPr lang="en-US" sz="2250">
                                            <a:latin typeface="Cambria Math" panose="02040503050406030204" pitchFamily="18" charset="0"/>
                                          </a:rPr>
                                          <m:t>Ω</m:t>
                                        </m:r>
                                      </m:e>
                                    </m:d>
                                  </m:sup>
                                  <m:e>
                                    <m:r>
                                      <m:rPr>
                                        <m:sty m:val="p"/>
                                      </m:rPr>
                                      <a:rPr lang="en-US" sz="2250">
                                        <a:latin typeface="Cambria Math" panose="02040503050406030204" pitchFamily="18" charset="0"/>
                                      </a:rPr>
                                      <m:t>exp</m:t>
                                    </m:r>
                                    <m:d>
                                      <m:dPr>
                                        <m:ctrlPr>
                                          <a:rPr lang="en-US" sz="2250" i="1">
                                            <a:latin typeface="Cambria Math" panose="02040503050406030204" pitchFamily="18" charset="0"/>
                                          </a:rPr>
                                        </m:ctrlPr>
                                      </m:dPr>
                                      <m:e>
                                        <m:sSub>
                                          <m:sSubPr>
                                            <m:ctrlPr>
                                              <a:rPr lang="en-US" sz="2250" i="1">
                                                <a:latin typeface="Cambria Math" panose="02040503050406030204" pitchFamily="18" charset="0"/>
                                              </a:rPr>
                                            </m:ctrlPr>
                                          </m:sSubPr>
                                          <m:e>
                                            <m:r>
                                              <a:rPr lang="en-US" sz="2250" i="1">
                                                <a:latin typeface="Cambria Math" panose="02040503050406030204" pitchFamily="18" charset="0"/>
                                              </a:rPr>
                                              <m:t>𝑤</m:t>
                                            </m:r>
                                          </m:e>
                                          <m:sub>
                                            <m:r>
                                              <a:rPr lang="en-US" sz="2250" i="1">
                                                <a:latin typeface="Cambria Math" panose="02040503050406030204" pitchFamily="18" charset="0"/>
                                              </a:rPr>
                                              <m:t>𝑙</m:t>
                                            </m:r>
                                          </m:sub>
                                        </m:sSub>
                                      </m:e>
                                    </m:d>
                                  </m:e>
                                </m:nary>
                              </m:den>
                            </m:f>
                          </m:e>
                        </m:mr>
                      </m:m>
                    </m:oMath>
                  </m:oMathPara>
                </a14:m>
                <a:endParaRPr lang="en-US" sz="2250" dirty="0" smtClean="0"/>
              </a:p>
              <a:p>
                <a:pPr marL="0" indent="0">
                  <a:buNone/>
                </a:pPr>
                <a:r>
                  <a:rPr lang="en-US" sz="2250" dirty="0" smtClean="0"/>
                  <a:t>The </a:t>
                </a:r>
                <a:r>
                  <a:rPr lang="en-US" sz="2250" dirty="0"/>
                  <a:t>figure </a:t>
                </a:r>
                <a:r>
                  <a:rPr lang="en-US" sz="2250" dirty="0" smtClean="0"/>
                  <a:t>shown in the next slide depicts </a:t>
                </a:r>
                <a:r>
                  <a:rPr lang="en-US" sz="2250" dirty="0"/>
                  <a:t>linear component.</a:t>
                </a:r>
              </a:p>
              <a:p>
                <a:pPr marL="0" indent="0">
                  <a:buNone/>
                </a:pPr>
                <a:endParaRPr lang="en-US" sz="225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1280" y="914399"/>
                <a:ext cx="12029440" cy="5176066"/>
              </a:xfrm>
              <a:blipFill>
                <a:blip r:embed="rId2"/>
                <a:stretch>
                  <a:fillRect l="-659" t="-824" r="-659"/>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18</a:t>
            </a:fld>
            <a:endParaRPr lang="en-US"/>
          </a:p>
        </p:txBody>
      </p:sp>
    </p:spTree>
    <p:extLst>
      <p:ext uri="{BB962C8B-B14F-4D97-AF65-F5344CB8AC3E}">
        <p14:creationId xmlns:p14="http://schemas.microsoft.com/office/powerpoint/2010/main" val="40542437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 Sequence generation and attention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1120" y="914399"/>
                <a:ext cx="5974080" cy="5176066"/>
              </a:xfrm>
            </p:spPr>
            <p:txBody>
              <a:bodyPr>
                <a:normAutofit/>
              </a:bodyPr>
              <a:lstStyle/>
              <a:p>
                <a:pPr marL="0" indent="0">
                  <a:buNone/>
                </a:pPr>
                <a:r>
                  <a:rPr lang="en-US" sz="2200" dirty="0"/>
                  <a:t>Following figure depicts linear component. It is interesting that likelihood </a:t>
                </a:r>
                <a:r>
                  <a:rPr lang="en-US" sz="2200" i="1" dirty="0"/>
                  <a:t>P</a:t>
                </a:r>
                <a:r>
                  <a:rPr lang="en-US" sz="2200" dirty="0"/>
                  <a:t>(</a:t>
                </a:r>
                <a:r>
                  <a:rPr lang="en-US" sz="2200" b="1" i="1" dirty="0"/>
                  <a:t>y</a:t>
                </a:r>
                <a:r>
                  <a:rPr lang="en-US" sz="2200" i="1" baseline="-25000" dirty="0"/>
                  <a:t>t</a:t>
                </a:r>
                <a:r>
                  <a:rPr lang="en-US" sz="2200" baseline="-25000" dirty="0"/>
                  <a:t>+1</a:t>
                </a:r>
                <a:r>
                  <a:rPr lang="en-US" sz="2200" dirty="0"/>
                  <a:t> | Θ, </a:t>
                </a:r>
                <a:r>
                  <a:rPr lang="en-US" sz="2200" b="1" i="1" dirty="0"/>
                  <a:t>X</a:t>
                </a:r>
                <a:r>
                  <a:rPr lang="en-US" sz="2200" dirty="0"/>
                  <a:t>, </a:t>
                </a:r>
                <a:r>
                  <a:rPr lang="en-US" sz="2200" b="1" i="1" dirty="0"/>
                  <a:t>y</a:t>
                </a:r>
                <a:r>
                  <a:rPr lang="en-US" sz="2200" baseline="-25000" dirty="0"/>
                  <a:t>1</a:t>
                </a:r>
                <a:r>
                  <a:rPr lang="en-US" sz="2200" dirty="0"/>
                  <a:t>, </a:t>
                </a:r>
                <a:r>
                  <a:rPr lang="en-US" sz="2200" b="1" i="1" dirty="0"/>
                  <a:t>y</a:t>
                </a:r>
                <a:r>
                  <a:rPr lang="en-US" sz="2200" baseline="-25000" dirty="0"/>
                  <a:t>2</a:t>
                </a:r>
                <a:r>
                  <a:rPr lang="en-US" sz="2200" dirty="0"/>
                  <a:t>,…, </a:t>
                </a:r>
                <a:r>
                  <a:rPr lang="en-US" sz="2200" b="1" i="1" dirty="0" err="1"/>
                  <a:t>y</a:t>
                </a:r>
                <a:r>
                  <a:rPr lang="en-US" sz="2200" i="1" baseline="-25000" dirty="0" err="1"/>
                  <a:t>t</a:t>
                </a:r>
                <a:r>
                  <a:rPr lang="en-US" sz="2200" dirty="0"/>
                  <a:t>) can be defined as output probability vector </a:t>
                </a:r>
                <a:r>
                  <a:rPr lang="en-US" sz="2200" b="1" i="1" dirty="0"/>
                  <a:t>p</a:t>
                </a:r>
                <a:r>
                  <a:rPr lang="en-US" sz="2200" dirty="0"/>
                  <a:t> = (</a:t>
                </a:r>
                <a:r>
                  <a:rPr lang="en-US" sz="2200" i="1" dirty="0"/>
                  <a:t>p</a:t>
                </a:r>
                <a:r>
                  <a:rPr lang="en-US" sz="2200" baseline="-25000" dirty="0"/>
                  <a:t>1</a:t>
                </a:r>
                <a:r>
                  <a:rPr lang="en-US" sz="2200" dirty="0"/>
                  <a:t>, </a:t>
                </a:r>
                <a:r>
                  <a:rPr lang="en-US" sz="2200" i="1" dirty="0"/>
                  <a:t>p</a:t>
                </a:r>
                <a:r>
                  <a:rPr lang="en-US" sz="2200" baseline="-25000" dirty="0"/>
                  <a:t>2</a:t>
                </a:r>
                <a:r>
                  <a:rPr lang="en-US" sz="2200" dirty="0"/>
                  <a:t>,…, </a:t>
                </a:r>
                <a:r>
                  <a:rPr lang="en-US" sz="2200" i="1" dirty="0" err="1"/>
                  <a:t>p</a:t>
                </a:r>
                <a:r>
                  <a:rPr lang="en-US" sz="2200" baseline="-25000" dirty="0" err="1"/>
                  <a:t>|Ω</a:t>
                </a:r>
                <a:r>
                  <a:rPr lang="en-US" sz="2200" baseline="-25000" dirty="0"/>
                  <a:t>|</a:t>
                </a:r>
                <a:r>
                  <a:rPr lang="en-US" sz="2200" dirty="0"/>
                  <a:t>)</a:t>
                </a:r>
                <a:r>
                  <a:rPr lang="en-US" sz="2200" i="1" baseline="30000" dirty="0"/>
                  <a:t>T</a:t>
                </a:r>
                <a:r>
                  <a:rPr lang="en-US" sz="2200" dirty="0"/>
                  <a:t>. If the </a:t>
                </a:r>
                <a:r>
                  <a:rPr lang="en-US" sz="2200" i="1" dirty="0" err="1"/>
                  <a:t>i</a:t>
                </a:r>
                <a:r>
                  <a:rPr lang="en-US" sz="2200" baseline="30000" dirty="0" err="1"/>
                  <a:t>th</a:t>
                </a:r>
                <a:r>
                  <a:rPr lang="en-US" sz="2200" dirty="0"/>
                  <a:t> token is issued, its probability </a:t>
                </a:r>
                <a:r>
                  <a:rPr lang="en-US" sz="2200" i="1" dirty="0" err="1"/>
                  <a:t>p</a:t>
                </a:r>
                <a:r>
                  <a:rPr lang="en-US" sz="2200" i="1" baseline="-25000" dirty="0" err="1"/>
                  <a:t>t</a:t>
                </a:r>
                <a:r>
                  <a:rPr lang="en-US" sz="2200" dirty="0"/>
                  <a:t> is 1 and other probabilities are 0.</a:t>
                </a:r>
              </a:p>
              <a:p>
                <a:pPr marL="0" indent="0">
                  <a:buNone/>
                </a:pPr>
                <a14:m>
                  <m:oMathPara xmlns:m="http://schemas.openxmlformats.org/officeDocument/2006/math">
                    <m:oMathParaPr>
                      <m:jc m:val="centerGroup"/>
                    </m:oMathParaPr>
                    <m:oMath xmlns:m="http://schemas.openxmlformats.org/officeDocument/2006/math">
                      <m:r>
                        <a:rPr lang="en-US" sz="2200" i="1">
                          <a:latin typeface="Cambria Math" panose="02040503050406030204" pitchFamily="18" charset="0"/>
                        </a:rPr>
                        <m:t>𝑃</m:t>
                      </m:r>
                      <m:d>
                        <m:dPr>
                          <m:ctrlPr>
                            <a:rPr lang="en-US" sz="2200" i="1">
                              <a:latin typeface="Cambria Math" panose="02040503050406030204" pitchFamily="18" charset="0"/>
                            </a:rPr>
                          </m:ctrlPr>
                        </m:dPr>
                        <m:e>
                          <m:sSub>
                            <m:sSubPr>
                              <m:ctrlPr>
                                <a:rPr lang="en-US" sz="2200" i="1">
                                  <a:latin typeface="Cambria Math" panose="02040503050406030204" pitchFamily="18" charset="0"/>
                                </a:rPr>
                              </m:ctrlPr>
                            </m:sSubPr>
                            <m:e>
                              <m:r>
                                <a:rPr lang="en-US" sz="2200" b="1" i="1">
                                  <a:latin typeface="Cambria Math" panose="02040503050406030204" pitchFamily="18" charset="0"/>
                                </a:rPr>
                                <m:t>𝒚</m:t>
                              </m:r>
                            </m:e>
                            <m:sub>
                              <m:r>
                                <a:rPr lang="en-US" sz="2200" i="1">
                                  <a:latin typeface="Cambria Math" panose="02040503050406030204" pitchFamily="18" charset="0"/>
                                </a:rPr>
                                <m:t>𝑡</m:t>
                              </m:r>
                              <m:r>
                                <a:rPr lang="en-US" sz="2200" i="1">
                                  <a:latin typeface="Cambria Math" panose="02040503050406030204" pitchFamily="18" charset="0"/>
                                </a:rPr>
                                <m:t>+1</m:t>
                              </m:r>
                            </m:sub>
                          </m:sSub>
                        </m:e>
                        <m:e>
                          <m:r>
                            <m:rPr>
                              <m:sty m:val="p"/>
                            </m:rPr>
                            <a:rPr lang="en-US" sz="2200">
                              <a:latin typeface="Cambria Math" panose="02040503050406030204" pitchFamily="18" charset="0"/>
                            </a:rPr>
                            <m:t>Θ</m:t>
                          </m:r>
                          <m:r>
                            <a:rPr lang="en-US" sz="2200">
                              <a:latin typeface="Cambria Math" panose="02040503050406030204" pitchFamily="18" charset="0"/>
                            </a:rPr>
                            <m:t>,</m:t>
                          </m:r>
                          <m:r>
                            <a:rPr lang="en-US" sz="2200" b="1" i="1">
                              <a:latin typeface="Cambria Math" panose="02040503050406030204" pitchFamily="18" charset="0"/>
                            </a:rPr>
                            <m:t>𝑿</m:t>
                          </m:r>
                          <m:r>
                            <a:rPr lang="en-US" sz="2200" i="1">
                              <a:latin typeface="Cambria Math" panose="02040503050406030204" pitchFamily="18" charset="0"/>
                            </a:rPr>
                            <m:t>,</m:t>
                          </m:r>
                          <m:sSub>
                            <m:sSubPr>
                              <m:ctrlPr>
                                <a:rPr lang="en-US" sz="2200" i="1">
                                  <a:latin typeface="Cambria Math" panose="02040503050406030204" pitchFamily="18" charset="0"/>
                                </a:rPr>
                              </m:ctrlPr>
                            </m:sSubPr>
                            <m:e>
                              <m:r>
                                <a:rPr lang="en-US" sz="2200" b="1" i="1">
                                  <a:latin typeface="Cambria Math" panose="02040503050406030204" pitchFamily="18" charset="0"/>
                                </a:rPr>
                                <m:t>𝒚</m:t>
                              </m:r>
                            </m:e>
                            <m:sub>
                              <m:r>
                                <a:rPr lang="en-US" sz="2200" i="1">
                                  <a:latin typeface="Cambria Math" panose="02040503050406030204" pitchFamily="18" charset="0"/>
                                </a:rPr>
                                <m:t>1</m:t>
                              </m:r>
                            </m:sub>
                          </m:sSub>
                          <m:r>
                            <a:rPr lang="en-US" sz="2200" i="1">
                              <a:latin typeface="Cambria Math" panose="02040503050406030204" pitchFamily="18" charset="0"/>
                            </a:rPr>
                            <m:t>,</m:t>
                          </m:r>
                          <m:sSub>
                            <m:sSubPr>
                              <m:ctrlPr>
                                <a:rPr lang="en-US" sz="2200" i="1">
                                  <a:latin typeface="Cambria Math" panose="02040503050406030204" pitchFamily="18" charset="0"/>
                                </a:rPr>
                              </m:ctrlPr>
                            </m:sSubPr>
                            <m:e>
                              <m:r>
                                <a:rPr lang="en-US" sz="2200" b="1" i="1">
                                  <a:latin typeface="Cambria Math" panose="02040503050406030204" pitchFamily="18" charset="0"/>
                                </a:rPr>
                                <m:t>𝒚</m:t>
                              </m:r>
                            </m:e>
                            <m:sub>
                              <m:r>
                                <a:rPr lang="en-US" sz="2200" i="1">
                                  <a:latin typeface="Cambria Math" panose="02040503050406030204" pitchFamily="18" charset="0"/>
                                </a:rPr>
                                <m:t>2</m:t>
                              </m:r>
                            </m:sub>
                          </m:sSub>
                          <m:r>
                            <a:rPr lang="en-US" sz="2200" i="1">
                              <a:latin typeface="Cambria Math" panose="02040503050406030204" pitchFamily="18" charset="0"/>
                            </a:rPr>
                            <m:t>,…,</m:t>
                          </m:r>
                          <m:sSub>
                            <m:sSubPr>
                              <m:ctrlPr>
                                <a:rPr lang="en-US" sz="2200" i="1">
                                  <a:latin typeface="Cambria Math" panose="02040503050406030204" pitchFamily="18" charset="0"/>
                                </a:rPr>
                              </m:ctrlPr>
                            </m:sSubPr>
                            <m:e>
                              <m:r>
                                <a:rPr lang="en-US" sz="2200" b="1" i="1">
                                  <a:latin typeface="Cambria Math" panose="02040503050406030204" pitchFamily="18" charset="0"/>
                                </a:rPr>
                                <m:t>𝒚</m:t>
                              </m:r>
                            </m:e>
                            <m:sub>
                              <m:r>
                                <a:rPr lang="en-US" sz="2200" i="1">
                                  <a:latin typeface="Cambria Math" panose="02040503050406030204" pitchFamily="18" charset="0"/>
                                </a:rPr>
                                <m:t>𝑡</m:t>
                              </m:r>
                            </m:sub>
                          </m:sSub>
                        </m:e>
                      </m:d>
                      <m:r>
                        <a:rPr lang="en-US" sz="2200" i="1">
                          <a:latin typeface="Cambria Math" panose="02040503050406030204" pitchFamily="18" charset="0"/>
                        </a:rPr>
                        <m:t>≝</m:t>
                      </m:r>
                      <m:sSup>
                        <m:sSupPr>
                          <m:ctrlPr>
                            <a:rPr lang="en-US" sz="2200" i="1">
                              <a:latin typeface="Cambria Math" panose="02040503050406030204" pitchFamily="18" charset="0"/>
                            </a:rPr>
                          </m:ctrlPr>
                        </m:sSupPr>
                        <m:e>
                          <m:d>
                            <m:dPr>
                              <m:ctrlPr>
                                <a:rPr lang="en-US" sz="2200" i="1">
                                  <a:latin typeface="Cambria Math" panose="02040503050406030204" pitchFamily="18" charset="0"/>
                                </a:rPr>
                              </m:ctrlPr>
                            </m:dPr>
                            <m:e>
                              <m:sSub>
                                <m:sSubPr>
                                  <m:ctrlPr>
                                    <a:rPr lang="en-US" sz="2200" i="1">
                                      <a:latin typeface="Cambria Math" panose="02040503050406030204" pitchFamily="18" charset="0"/>
                                    </a:rPr>
                                  </m:ctrlPr>
                                </m:sSubPr>
                                <m:e>
                                  <m:r>
                                    <a:rPr lang="en-US" sz="2200" i="1">
                                      <a:latin typeface="Cambria Math" panose="02040503050406030204" pitchFamily="18" charset="0"/>
                                    </a:rPr>
                                    <m:t>𝑝</m:t>
                                  </m:r>
                                </m:e>
                                <m:sub>
                                  <m:r>
                                    <a:rPr lang="en-US" sz="2200" i="1">
                                      <a:latin typeface="Cambria Math" panose="02040503050406030204" pitchFamily="18" charset="0"/>
                                    </a:rPr>
                                    <m:t>1</m:t>
                                  </m:r>
                                </m:sub>
                              </m:sSub>
                              <m:r>
                                <a:rPr lang="en-US" sz="2200" i="1">
                                  <a:latin typeface="Cambria Math" panose="02040503050406030204" pitchFamily="18" charset="0"/>
                                </a:rPr>
                                <m:t>,</m:t>
                              </m:r>
                              <m:sSub>
                                <m:sSubPr>
                                  <m:ctrlPr>
                                    <a:rPr lang="en-US" sz="2200" i="1">
                                      <a:latin typeface="Cambria Math" panose="02040503050406030204" pitchFamily="18" charset="0"/>
                                    </a:rPr>
                                  </m:ctrlPr>
                                </m:sSubPr>
                                <m:e>
                                  <m:r>
                                    <a:rPr lang="en-US" sz="2200" i="1">
                                      <a:latin typeface="Cambria Math" panose="02040503050406030204" pitchFamily="18" charset="0"/>
                                    </a:rPr>
                                    <m:t>𝑝</m:t>
                                  </m:r>
                                </m:e>
                                <m:sub>
                                  <m:r>
                                    <a:rPr lang="en-US" sz="2200" i="1">
                                      <a:latin typeface="Cambria Math" panose="02040503050406030204" pitchFamily="18" charset="0"/>
                                    </a:rPr>
                                    <m:t>2</m:t>
                                  </m:r>
                                </m:sub>
                              </m:sSub>
                              <m:r>
                                <a:rPr lang="en-US" sz="2200" i="1">
                                  <a:latin typeface="Cambria Math" panose="02040503050406030204" pitchFamily="18" charset="0"/>
                                </a:rPr>
                                <m:t>,…,</m:t>
                              </m:r>
                              <m:sSub>
                                <m:sSubPr>
                                  <m:ctrlPr>
                                    <a:rPr lang="en-US" sz="2200" i="1">
                                      <a:latin typeface="Cambria Math" panose="02040503050406030204" pitchFamily="18" charset="0"/>
                                    </a:rPr>
                                  </m:ctrlPr>
                                </m:sSubPr>
                                <m:e>
                                  <m:r>
                                    <a:rPr lang="en-US" sz="2200" i="1">
                                      <a:latin typeface="Cambria Math" panose="02040503050406030204" pitchFamily="18" charset="0"/>
                                    </a:rPr>
                                    <m:t>𝑝</m:t>
                                  </m:r>
                                </m:e>
                                <m:sub>
                                  <m:d>
                                    <m:dPr>
                                      <m:begChr m:val="|"/>
                                      <m:endChr m:val="|"/>
                                      <m:ctrlPr>
                                        <a:rPr lang="en-US" sz="2200" i="1">
                                          <a:latin typeface="Cambria Math" panose="02040503050406030204" pitchFamily="18" charset="0"/>
                                        </a:rPr>
                                      </m:ctrlPr>
                                    </m:dPr>
                                    <m:e>
                                      <m:r>
                                        <m:rPr>
                                          <m:sty m:val="p"/>
                                        </m:rPr>
                                        <a:rPr lang="en-US" sz="2200">
                                          <a:latin typeface="Cambria Math" panose="02040503050406030204" pitchFamily="18" charset="0"/>
                                        </a:rPr>
                                        <m:t>Ω</m:t>
                                      </m:r>
                                    </m:e>
                                  </m:d>
                                </m:sub>
                              </m:sSub>
                            </m:e>
                          </m:d>
                        </m:e>
                        <m:sup>
                          <m:r>
                            <a:rPr lang="en-US" sz="2200" i="1">
                              <a:latin typeface="Cambria Math" panose="02040503050406030204" pitchFamily="18" charset="0"/>
                            </a:rPr>
                            <m:t>𝑇</m:t>
                          </m:r>
                        </m:sup>
                      </m:sSup>
                    </m:oMath>
                  </m:oMathPara>
                </a14:m>
                <a:endParaRPr lang="en-US" sz="22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1120" y="914399"/>
                <a:ext cx="5974080" cy="5176066"/>
              </a:xfrm>
              <a:blipFill>
                <a:blip r:embed="rId2"/>
                <a:stretch>
                  <a:fillRect l="-1327" t="-824" r="-1327"/>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19</a:t>
            </a:fld>
            <a:endParaRPr lang="en-US"/>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56131" y="778472"/>
            <a:ext cx="5944429" cy="5721513"/>
          </a:xfrm>
          <a:prstGeom prst="rect">
            <a:avLst/>
          </a:prstGeom>
        </p:spPr>
      </p:pic>
      <p:sp>
        <p:nvSpPr>
          <p:cNvPr id="8" name="Rectangle 7"/>
          <p:cNvSpPr/>
          <p:nvPr/>
        </p:nvSpPr>
        <p:spPr>
          <a:xfrm>
            <a:off x="2077721" y="5321024"/>
            <a:ext cx="3967479" cy="769441"/>
          </a:xfrm>
          <a:prstGeom prst="rect">
            <a:avLst/>
          </a:prstGeom>
        </p:spPr>
        <p:txBody>
          <a:bodyPr wrap="square">
            <a:spAutoFit/>
          </a:bodyPr>
          <a:lstStyle/>
          <a:p>
            <a:pPr algn="r"/>
            <a:r>
              <a:rPr lang="en-US" sz="2200" b="1" dirty="0">
                <a:latin typeface="Times New Roman" panose="02020603050405020304" pitchFamily="18" charset="0"/>
                <a:ea typeface="DengXian"/>
              </a:rPr>
              <a:t>Figure 2.3.</a:t>
            </a:r>
            <a:r>
              <a:rPr lang="en-US" sz="2200" dirty="0">
                <a:latin typeface="Times New Roman" panose="02020603050405020304" pitchFamily="18" charset="0"/>
                <a:ea typeface="DengXian"/>
              </a:rPr>
              <a:t> Linear component of encoder-decoder model</a:t>
            </a:r>
            <a:endParaRPr lang="en-US" sz="2200" dirty="0"/>
          </a:p>
        </p:txBody>
      </p:sp>
    </p:spTree>
    <p:extLst>
      <p:ext uri="{BB962C8B-B14F-4D97-AF65-F5344CB8AC3E}">
        <p14:creationId xmlns:p14="http://schemas.microsoft.com/office/powerpoint/2010/main" val="31846626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Abstract</a:t>
            </a:r>
          </a:p>
        </p:txBody>
      </p:sp>
      <p:sp>
        <p:nvSpPr>
          <p:cNvPr id="3" name="Content Placeholder 2"/>
          <p:cNvSpPr>
            <a:spLocks noGrp="1"/>
          </p:cNvSpPr>
          <p:nvPr>
            <p:ph idx="1"/>
          </p:nvPr>
        </p:nvSpPr>
        <p:spPr/>
        <p:txBody>
          <a:bodyPr>
            <a:normAutofit fontScale="77500" lnSpcReduction="20000"/>
          </a:bodyPr>
          <a:lstStyle/>
          <a:p>
            <a:pPr marL="0" indent="0">
              <a:lnSpc>
                <a:spcPct val="120000"/>
              </a:lnSpc>
              <a:buNone/>
            </a:pPr>
            <a:r>
              <a:rPr lang="en-US" dirty="0"/>
              <a:t>Development of transformer is a far progressive step in the long journeys of both generative artificial intelligence (</a:t>
            </a:r>
            <a:r>
              <a:rPr lang="en-US" dirty="0" err="1"/>
              <a:t>GenAI</a:t>
            </a:r>
            <a:r>
              <a:rPr lang="en-US" dirty="0"/>
              <a:t>) and statistical translation machine (STM) with support of deep neural network (DNN), in which STM can be known as interesting result of </a:t>
            </a:r>
            <a:r>
              <a:rPr lang="en-US" dirty="0" err="1"/>
              <a:t>GenAI</a:t>
            </a:r>
            <a:r>
              <a:rPr lang="en-US" dirty="0"/>
              <a:t> because of encoder-decoder mechanism for sequence generation built in transformer. But why is transformer being preeminent in </a:t>
            </a:r>
            <a:r>
              <a:rPr lang="en-US" dirty="0" err="1"/>
              <a:t>GenAI</a:t>
            </a:r>
            <a:r>
              <a:rPr lang="en-US" dirty="0"/>
              <a:t> and STM? Firstly, transformer has a so-called self-attention mechanism that discovers contextual meaning of every token in sequence, which contributes to reduce ambiguousness. Secondly, transformer does not concern ordering of tokens in sequence, which allows to train transformer from many parts of sequences in parallel. Thirdly, the third reason which is result of the two previous reasons is that transformer can be trained from large corpus with high accuracy as well as highly computational performance. Moreover, transformer is implemented by DNN which is one of important and effective approaches in artificial intelligence (AI) in recent time. Although transformer is preeminent because of its good consistency, it is not easily understandable. Therefore, this technical report aims to describe transformer with explanations which are as easily understandable as possible.</a:t>
            </a:r>
          </a:p>
        </p:txBody>
      </p:sp>
      <p:sp>
        <p:nvSpPr>
          <p:cNvPr id="4" name="Slide Number Placeholder 3"/>
          <p:cNvSpPr>
            <a:spLocks noGrp="1"/>
          </p:cNvSpPr>
          <p:nvPr>
            <p:ph type="sldNum" sz="quarter" idx="12"/>
          </p:nvPr>
        </p:nvSpPr>
        <p:spPr/>
        <p:txBody>
          <a:bodyPr/>
          <a:lstStyle/>
          <a:p>
            <a:fld id="{5DB5036F-1FF2-46C4-8D2B-59C7E3B91952}" type="slidenum">
              <a:rPr lang="en-US" smtClean="0"/>
              <a:pPr/>
              <a:t>2</a:t>
            </a:fld>
            <a:endParaRPr lang="en-US"/>
          </a:p>
        </p:txBody>
      </p:sp>
      <p:sp>
        <p:nvSpPr>
          <p:cNvPr id="5" name="Footer Placeholder 4"/>
          <p:cNvSpPr>
            <a:spLocks noGrp="1"/>
          </p:cNvSpPr>
          <p:nvPr>
            <p:ph type="ftr" sz="quarter" idx="11"/>
          </p:nvPr>
        </p:nvSpPr>
        <p:spPr/>
        <p:txBody>
          <a:bodyPr/>
          <a:lstStyle/>
          <a:p>
            <a:r>
              <a:rPr lang="en-US" smtClean="0"/>
              <a:t>Transformer - Loc Nguyen</a:t>
            </a:r>
            <a:endParaRPr lang="en-US"/>
          </a:p>
        </p:txBody>
      </p:sp>
      <p:sp>
        <p:nvSpPr>
          <p:cNvPr id="6" name="Date Placeholder 5"/>
          <p:cNvSpPr>
            <a:spLocks noGrp="1"/>
          </p:cNvSpPr>
          <p:nvPr>
            <p:ph type="dt" sz="half" idx="10"/>
          </p:nvPr>
        </p:nvSpPr>
        <p:spPr/>
        <p:txBody>
          <a:bodyPr/>
          <a:lstStyle/>
          <a:p>
            <a:r>
              <a:rPr lang="en-US" smtClean="0"/>
              <a:t>8/6/2024</a:t>
            </a:r>
            <a:endParaRPr lang="en-US"/>
          </a:p>
        </p:txBody>
      </p:sp>
    </p:spTree>
    <p:extLst>
      <p:ext uri="{BB962C8B-B14F-4D97-AF65-F5344CB8AC3E}">
        <p14:creationId xmlns:p14="http://schemas.microsoft.com/office/powerpoint/2010/main" val="29531206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 Sequence generation and attention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1280" y="914399"/>
                <a:ext cx="12029440" cy="5176066"/>
              </a:xfrm>
            </p:spPr>
            <p:txBody>
              <a:bodyPr>
                <a:noAutofit/>
              </a:bodyPr>
              <a:lstStyle/>
              <a:p>
                <a:pPr marL="0" indent="0">
                  <a:buNone/>
                </a:pPr>
                <a:r>
                  <a:rPr lang="en-US" sz="1950" dirty="0"/>
                  <a:t>Consequently, training encoder-decoder model begins with training linear component FFN(</a:t>
                </a:r>
                <a:r>
                  <a:rPr lang="en-US" sz="1950" b="1" i="1" dirty="0"/>
                  <a:t>y</a:t>
                </a:r>
                <a:r>
                  <a:rPr lang="en-US" sz="1950" i="1" baseline="-25000" dirty="0"/>
                  <a:t>t</a:t>
                </a:r>
                <a:r>
                  <a:rPr lang="en-US" sz="1950" baseline="-25000" dirty="0"/>
                  <a:t>+1</a:t>
                </a:r>
                <a:r>
                  <a:rPr lang="en-US" sz="1950" dirty="0"/>
                  <a:t>) back to training decoder back to training encoder, which follows backpropagation algorithm associated stochastic gradient descent (SGD) method. Concretely, the following </a:t>
                </a:r>
                <a:r>
                  <a:rPr lang="en-US" sz="1950" i="1" dirty="0"/>
                  <a:t>cross-entropy</a:t>
                </a:r>
                <a:r>
                  <a:rPr lang="en-US" sz="1950" dirty="0"/>
                  <a:t> </a:t>
                </a:r>
                <a:r>
                  <a:rPr lang="en-US" sz="1950" i="1" dirty="0"/>
                  <a:t>L</a:t>
                </a:r>
                <a:r>
                  <a:rPr lang="en-US" sz="1950" dirty="0"/>
                  <a:t>(</a:t>
                </a:r>
                <a:r>
                  <a:rPr lang="en-US" sz="1950" b="1" i="1" dirty="0"/>
                  <a:t>p</a:t>
                </a:r>
                <a:r>
                  <a:rPr lang="en-US" sz="1950" dirty="0"/>
                  <a:t> | Θ) is minimized so as to train FFN(</a:t>
                </a:r>
                <a:r>
                  <a:rPr lang="en-US" sz="1950" b="1" i="1" dirty="0"/>
                  <a:t>y</a:t>
                </a:r>
                <a:r>
                  <a:rPr lang="en-US" sz="1950" i="1" baseline="-25000" dirty="0"/>
                  <a:t>t</a:t>
                </a:r>
                <a:r>
                  <a:rPr lang="en-US" sz="1950" baseline="-25000" dirty="0"/>
                  <a:t>+1</a:t>
                </a:r>
                <a:r>
                  <a:rPr lang="en-US" sz="1950" dirty="0"/>
                  <a:t>).</a:t>
                </a:r>
              </a:p>
              <a:p>
                <a:pPr marL="0" indent="0">
                  <a:buNone/>
                </a:pPr>
                <a14:m>
                  <m:oMathPara xmlns:m="http://schemas.openxmlformats.org/officeDocument/2006/math">
                    <m:oMathParaPr>
                      <m:jc m:val="centerGroup"/>
                    </m:oMathParaPr>
                    <m:oMath xmlns:m="http://schemas.openxmlformats.org/officeDocument/2006/math">
                      <m:r>
                        <a:rPr lang="en-US" sz="1950" i="1">
                          <a:latin typeface="Cambria Math" panose="02040503050406030204" pitchFamily="18" charset="0"/>
                        </a:rPr>
                        <m:t>𝐿</m:t>
                      </m:r>
                      <m:d>
                        <m:dPr>
                          <m:ctrlPr>
                            <a:rPr lang="en-US" sz="1950" i="1">
                              <a:latin typeface="Cambria Math" panose="02040503050406030204" pitchFamily="18" charset="0"/>
                            </a:rPr>
                          </m:ctrlPr>
                        </m:dPr>
                        <m:e>
                          <m:r>
                            <a:rPr lang="en-US" sz="1950" b="1" i="1">
                              <a:latin typeface="Cambria Math" panose="02040503050406030204" pitchFamily="18" charset="0"/>
                            </a:rPr>
                            <m:t>𝒑</m:t>
                          </m:r>
                        </m:e>
                        <m:e>
                          <m:r>
                            <m:rPr>
                              <m:sty m:val="p"/>
                            </m:rPr>
                            <a:rPr lang="en-US" sz="1950">
                              <a:latin typeface="Cambria Math" panose="02040503050406030204" pitchFamily="18" charset="0"/>
                            </a:rPr>
                            <m:t>Θ</m:t>
                          </m:r>
                        </m:e>
                      </m:d>
                      <m:r>
                        <a:rPr lang="en-US" sz="1950" i="1">
                          <a:latin typeface="Cambria Math" panose="02040503050406030204" pitchFamily="18" charset="0"/>
                        </a:rPr>
                        <m:t>=−</m:t>
                      </m:r>
                      <m:nary>
                        <m:naryPr>
                          <m:chr m:val="∑"/>
                          <m:limLoc m:val="undOvr"/>
                          <m:ctrlPr>
                            <a:rPr lang="en-US" sz="1950" i="1">
                              <a:latin typeface="Cambria Math" panose="02040503050406030204" pitchFamily="18" charset="0"/>
                            </a:rPr>
                          </m:ctrlPr>
                        </m:naryPr>
                        <m:sub>
                          <m:r>
                            <a:rPr lang="en-US" sz="1950" i="1">
                              <a:latin typeface="Cambria Math" panose="02040503050406030204" pitchFamily="18" charset="0"/>
                            </a:rPr>
                            <m:t>𝑖</m:t>
                          </m:r>
                          <m:r>
                            <a:rPr lang="en-US" sz="1950" i="1">
                              <a:latin typeface="Cambria Math" panose="02040503050406030204" pitchFamily="18" charset="0"/>
                            </a:rPr>
                            <m:t>=1</m:t>
                          </m:r>
                        </m:sub>
                        <m:sup>
                          <m:d>
                            <m:dPr>
                              <m:begChr m:val="|"/>
                              <m:endChr m:val="|"/>
                              <m:ctrlPr>
                                <a:rPr lang="en-US" sz="1950" i="1">
                                  <a:latin typeface="Cambria Math" panose="02040503050406030204" pitchFamily="18" charset="0"/>
                                </a:rPr>
                              </m:ctrlPr>
                            </m:dPr>
                            <m:e>
                              <m:r>
                                <m:rPr>
                                  <m:sty m:val="p"/>
                                </m:rPr>
                                <a:rPr lang="en-US" sz="1950">
                                  <a:latin typeface="Cambria Math" panose="02040503050406030204" pitchFamily="18" charset="0"/>
                                </a:rPr>
                                <m:t>Ω</m:t>
                              </m:r>
                            </m:e>
                          </m:d>
                        </m:sup>
                        <m:e>
                          <m:sSub>
                            <m:sSubPr>
                              <m:ctrlPr>
                                <a:rPr lang="en-US" sz="1950" i="1">
                                  <a:latin typeface="Cambria Math" panose="02040503050406030204" pitchFamily="18" charset="0"/>
                                </a:rPr>
                              </m:ctrlPr>
                            </m:sSubPr>
                            <m:e>
                              <m:r>
                                <a:rPr lang="en-US" sz="1950" i="1">
                                  <a:latin typeface="Cambria Math" panose="02040503050406030204" pitchFamily="18" charset="0"/>
                                </a:rPr>
                                <m:t>𝑞</m:t>
                              </m:r>
                            </m:e>
                            <m:sub>
                              <m:r>
                                <a:rPr lang="en-US" sz="1950" i="1">
                                  <a:latin typeface="Cambria Math" panose="02040503050406030204" pitchFamily="18" charset="0"/>
                                </a:rPr>
                                <m:t>𝑖</m:t>
                              </m:r>
                            </m:sub>
                          </m:sSub>
                          <m:r>
                            <m:rPr>
                              <m:sty m:val="p"/>
                            </m:rPr>
                            <a:rPr lang="en-US" sz="1950">
                              <a:latin typeface="Cambria Math" panose="02040503050406030204" pitchFamily="18" charset="0"/>
                            </a:rPr>
                            <m:t>log</m:t>
                          </m:r>
                          <m:d>
                            <m:dPr>
                              <m:ctrlPr>
                                <a:rPr lang="en-US" sz="1950" i="1">
                                  <a:latin typeface="Cambria Math" panose="02040503050406030204" pitchFamily="18" charset="0"/>
                                </a:rPr>
                              </m:ctrlPr>
                            </m:dPr>
                            <m:e>
                              <m:sSub>
                                <m:sSubPr>
                                  <m:ctrlPr>
                                    <a:rPr lang="en-US" sz="1950" i="1">
                                      <a:latin typeface="Cambria Math" panose="02040503050406030204" pitchFamily="18" charset="0"/>
                                    </a:rPr>
                                  </m:ctrlPr>
                                </m:sSubPr>
                                <m:e>
                                  <m:r>
                                    <a:rPr lang="en-US" sz="1950" i="1">
                                      <a:latin typeface="Cambria Math" panose="02040503050406030204" pitchFamily="18" charset="0"/>
                                    </a:rPr>
                                    <m:t>𝑝</m:t>
                                  </m:r>
                                </m:e>
                                <m:sub>
                                  <m:r>
                                    <a:rPr lang="en-US" sz="1950" i="1">
                                      <a:latin typeface="Cambria Math" panose="02040503050406030204" pitchFamily="18" charset="0"/>
                                    </a:rPr>
                                    <m:t>𝑖</m:t>
                                  </m:r>
                                </m:sub>
                              </m:sSub>
                            </m:e>
                          </m:d>
                        </m:e>
                      </m:nary>
                    </m:oMath>
                  </m:oMathPara>
                </a14:m>
                <a:endParaRPr lang="en-US" sz="1950" dirty="0"/>
              </a:p>
              <a:p>
                <a:pPr marL="0" indent="0">
                  <a:buNone/>
                </a:pPr>
                <a:r>
                  <a:rPr lang="en-US" sz="1950" dirty="0"/>
                  <a:t>Where Θ is parameter of FFN(</a:t>
                </a:r>
                <a:r>
                  <a:rPr lang="en-US" sz="1950" b="1" i="1" dirty="0"/>
                  <a:t>y</a:t>
                </a:r>
                <a:r>
                  <a:rPr lang="en-US" sz="1950" i="1" baseline="-25000" dirty="0"/>
                  <a:t>t</a:t>
                </a:r>
                <a:r>
                  <a:rPr lang="en-US" sz="1950" baseline="-25000" dirty="0"/>
                  <a:t>+1</a:t>
                </a:r>
                <a:r>
                  <a:rPr lang="en-US" sz="1950" dirty="0"/>
                  <a:t>) and the vector </a:t>
                </a:r>
                <a:r>
                  <a:rPr lang="en-US" sz="1950" b="1" i="1" dirty="0"/>
                  <a:t>q</a:t>
                </a:r>
                <a:r>
                  <a:rPr lang="en-US" sz="1950" dirty="0"/>
                  <a:t> = (</a:t>
                </a:r>
                <a:r>
                  <a:rPr lang="en-US" sz="1950" i="1" dirty="0"/>
                  <a:t>q</a:t>
                </a:r>
                <a:r>
                  <a:rPr lang="en-US" sz="1950" baseline="-25000" dirty="0"/>
                  <a:t>1</a:t>
                </a:r>
                <a:r>
                  <a:rPr lang="en-US" sz="1950" dirty="0"/>
                  <a:t>, </a:t>
                </a:r>
                <a:r>
                  <a:rPr lang="en-US" sz="1950" i="1" dirty="0"/>
                  <a:t>q</a:t>
                </a:r>
                <a:r>
                  <a:rPr lang="en-US" sz="1950" baseline="-25000" dirty="0"/>
                  <a:t>2</a:t>
                </a:r>
                <a:r>
                  <a:rPr lang="en-US" sz="1950" dirty="0"/>
                  <a:t>,…, </a:t>
                </a:r>
                <a:r>
                  <a:rPr lang="en-US" sz="1950" i="1" dirty="0" err="1"/>
                  <a:t>q</a:t>
                </a:r>
                <a:r>
                  <a:rPr lang="en-US" sz="1950" baseline="-25000" dirty="0" err="1"/>
                  <a:t>|Ω</a:t>
                </a:r>
                <a:r>
                  <a:rPr lang="en-US" sz="1950" baseline="-25000" dirty="0"/>
                  <a:t>|</a:t>
                </a:r>
                <a:r>
                  <a:rPr lang="en-US" sz="1950" dirty="0"/>
                  <a:t>)</a:t>
                </a:r>
                <a:r>
                  <a:rPr lang="en-US" sz="1950" i="1" baseline="30000" dirty="0"/>
                  <a:t>T</a:t>
                </a:r>
                <a:r>
                  <a:rPr lang="en-US" sz="1950" dirty="0"/>
                  <a:t> is binary vector from sample whose each element </a:t>
                </a:r>
                <a:r>
                  <a:rPr lang="en-US" sz="1950" i="1" dirty="0"/>
                  <a:t>q</a:t>
                </a:r>
                <a:r>
                  <a:rPr lang="en-US" sz="1950" i="1" baseline="-25000" dirty="0"/>
                  <a:t>i</a:t>
                </a:r>
                <a:r>
                  <a:rPr lang="en-US" sz="1950" dirty="0"/>
                  <a:t> has binary values {0, 1} indicating whether the </a:t>
                </a:r>
                <a:r>
                  <a:rPr lang="en-US" sz="1950" i="1" dirty="0" err="1"/>
                  <a:t>i</a:t>
                </a:r>
                <a:r>
                  <a:rPr lang="en-US" sz="1950" baseline="30000" dirty="0" err="1"/>
                  <a:t>th</a:t>
                </a:r>
                <a:r>
                  <a:rPr lang="en-US" sz="1950" dirty="0"/>
                  <a:t> token/word exists. For example, give sequence/sentence (“I”, “am”, “a”, “student”)</a:t>
                </a:r>
                <a:r>
                  <a:rPr lang="en-US" sz="1950" i="1" baseline="30000" dirty="0"/>
                  <a:t>T</a:t>
                </a:r>
                <a:r>
                  <a:rPr lang="en-US" sz="1950" dirty="0"/>
                  <a:t>, if there is only one token/word “I” in sample sentence, the binary vector will be </a:t>
                </a:r>
                <a:r>
                  <a:rPr lang="en-US" sz="1950" b="1" i="1" dirty="0"/>
                  <a:t>q</a:t>
                </a:r>
                <a:r>
                  <a:rPr lang="en-US" sz="1950" dirty="0"/>
                  <a:t> = (1, 0, 0, 0)</a:t>
                </a:r>
                <a:r>
                  <a:rPr lang="en-US" sz="1950" i="1" baseline="30000" dirty="0"/>
                  <a:t>T</a:t>
                </a:r>
                <a:r>
                  <a:rPr lang="en-US" sz="1950" dirty="0"/>
                  <a:t>. If three words “I”, “am”, and “student” are mutually existent, the binary vector will be </a:t>
                </a:r>
                <a:r>
                  <a:rPr lang="en-US" sz="1950" b="1" i="1" dirty="0"/>
                  <a:t>q</a:t>
                </a:r>
                <a:r>
                  <a:rPr lang="en-US" sz="1950" dirty="0"/>
                  <a:t> = (1, 1, 0, 1)</a:t>
                </a:r>
                <a:r>
                  <a:rPr lang="en-US" sz="1950" i="1" baseline="30000" dirty="0"/>
                  <a:t>T</a:t>
                </a:r>
                <a:r>
                  <a:rPr lang="en-US" sz="1950" dirty="0"/>
                  <a:t>. When SGD is applied into minimizing the cross-entropy, partial gradient of </a:t>
                </a:r>
                <a:r>
                  <a:rPr lang="en-US" sz="1950" i="1" dirty="0"/>
                  <a:t>L</a:t>
                </a:r>
                <a:r>
                  <a:rPr lang="en-US" sz="1950" dirty="0"/>
                  <a:t>(</a:t>
                </a:r>
                <a:r>
                  <a:rPr lang="en-US" sz="1950" b="1" i="1" dirty="0"/>
                  <a:t>p</a:t>
                </a:r>
                <a:r>
                  <a:rPr lang="en-US" sz="1950" dirty="0"/>
                  <a:t> | Θ) with regard to </a:t>
                </a:r>
                <a:r>
                  <a:rPr lang="en-US" sz="1950" i="1" dirty="0" err="1"/>
                  <a:t>w</a:t>
                </a:r>
                <a:r>
                  <a:rPr lang="en-US" sz="1950" i="1" baseline="-25000" dirty="0" err="1"/>
                  <a:t>j</a:t>
                </a:r>
                <a:r>
                  <a:rPr lang="en-US" sz="1950" dirty="0"/>
                  <a:t> is:</a:t>
                </a:r>
              </a:p>
              <a:p>
                <a:pPr marL="0" indent="0">
                  <a:buNone/>
                </a:pPr>
                <a14:m>
                  <m:oMathPara xmlns:m="http://schemas.openxmlformats.org/officeDocument/2006/math">
                    <m:oMathParaPr>
                      <m:jc m:val="centerGroup"/>
                    </m:oMathParaPr>
                    <m:oMath xmlns:m="http://schemas.openxmlformats.org/officeDocument/2006/math">
                      <m:f>
                        <m:fPr>
                          <m:ctrlPr>
                            <a:rPr lang="en-US" sz="1950" i="1">
                              <a:latin typeface="Cambria Math" panose="02040503050406030204" pitchFamily="18" charset="0"/>
                            </a:rPr>
                          </m:ctrlPr>
                        </m:fPr>
                        <m:num>
                          <m:r>
                            <a:rPr lang="en-US" sz="1950" i="1">
                              <a:latin typeface="Cambria Math" panose="02040503050406030204" pitchFamily="18" charset="0"/>
                            </a:rPr>
                            <m:t>𝜕</m:t>
                          </m:r>
                          <m:r>
                            <a:rPr lang="en-US" sz="1950" i="1">
                              <a:latin typeface="Cambria Math" panose="02040503050406030204" pitchFamily="18" charset="0"/>
                            </a:rPr>
                            <m:t>𝐿</m:t>
                          </m:r>
                          <m:d>
                            <m:dPr>
                              <m:ctrlPr>
                                <a:rPr lang="en-US" sz="1950" i="1">
                                  <a:latin typeface="Cambria Math" panose="02040503050406030204" pitchFamily="18" charset="0"/>
                                </a:rPr>
                              </m:ctrlPr>
                            </m:dPr>
                            <m:e>
                              <m:r>
                                <a:rPr lang="en-US" sz="1950" b="1" i="1">
                                  <a:latin typeface="Cambria Math" panose="02040503050406030204" pitchFamily="18" charset="0"/>
                                </a:rPr>
                                <m:t>𝒑</m:t>
                              </m:r>
                            </m:e>
                            <m:e>
                              <m:r>
                                <m:rPr>
                                  <m:sty m:val="p"/>
                                </m:rPr>
                                <a:rPr lang="en-US" sz="1950">
                                  <a:latin typeface="Cambria Math" panose="02040503050406030204" pitchFamily="18" charset="0"/>
                                </a:rPr>
                                <m:t>Θ</m:t>
                              </m:r>
                            </m:e>
                          </m:d>
                        </m:num>
                        <m:den>
                          <m:r>
                            <a:rPr lang="en-US" sz="1950" i="1">
                              <a:latin typeface="Cambria Math" panose="02040503050406030204" pitchFamily="18" charset="0"/>
                            </a:rPr>
                            <m:t>𝜕</m:t>
                          </m:r>
                          <m:sSub>
                            <m:sSubPr>
                              <m:ctrlPr>
                                <a:rPr lang="en-US" sz="1950" i="1">
                                  <a:latin typeface="Cambria Math" panose="02040503050406030204" pitchFamily="18" charset="0"/>
                                </a:rPr>
                              </m:ctrlPr>
                            </m:sSubPr>
                            <m:e>
                              <m:r>
                                <a:rPr lang="en-US" sz="1950" i="1">
                                  <a:latin typeface="Cambria Math" panose="02040503050406030204" pitchFamily="18" charset="0"/>
                                </a:rPr>
                                <m:t>𝑤</m:t>
                              </m:r>
                            </m:e>
                            <m:sub>
                              <m:r>
                                <a:rPr lang="en-US" sz="1950" i="1">
                                  <a:latin typeface="Cambria Math" panose="02040503050406030204" pitchFamily="18" charset="0"/>
                                </a:rPr>
                                <m:t>𝑗</m:t>
                              </m:r>
                            </m:sub>
                          </m:sSub>
                        </m:den>
                      </m:f>
                      <m:r>
                        <a:rPr lang="en-US" sz="1950" i="1">
                          <a:latin typeface="Cambria Math" panose="02040503050406030204" pitchFamily="18" charset="0"/>
                        </a:rPr>
                        <m:t>=−</m:t>
                      </m:r>
                      <m:nary>
                        <m:naryPr>
                          <m:chr m:val="∑"/>
                          <m:limLoc m:val="undOvr"/>
                          <m:ctrlPr>
                            <a:rPr lang="en-US" sz="1950" i="1">
                              <a:latin typeface="Cambria Math" panose="02040503050406030204" pitchFamily="18" charset="0"/>
                            </a:rPr>
                          </m:ctrlPr>
                        </m:naryPr>
                        <m:sub>
                          <m:r>
                            <a:rPr lang="en-US" sz="1950" i="1">
                              <a:latin typeface="Cambria Math" panose="02040503050406030204" pitchFamily="18" charset="0"/>
                            </a:rPr>
                            <m:t>𝑖</m:t>
                          </m:r>
                          <m:r>
                            <a:rPr lang="en-US" sz="1950" i="1">
                              <a:latin typeface="Cambria Math" panose="02040503050406030204" pitchFamily="18" charset="0"/>
                            </a:rPr>
                            <m:t>=1</m:t>
                          </m:r>
                        </m:sub>
                        <m:sup>
                          <m:d>
                            <m:dPr>
                              <m:begChr m:val="|"/>
                              <m:endChr m:val="|"/>
                              <m:ctrlPr>
                                <a:rPr lang="en-US" sz="1950" i="1">
                                  <a:latin typeface="Cambria Math" panose="02040503050406030204" pitchFamily="18" charset="0"/>
                                </a:rPr>
                              </m:ctrlPr>
                            </m:dPr>
                            <m:e>
                              <m:r>
                                <m:rPr>
                                  <m:sty m:val="p"/>
                                </m:rPr>
                                <a:rPr lang="en-US" sz="1950">
                                  <a:latin typeface="Cambria Math" panose="02040503050406030204" pitchFamily="18" charset="0"/>
                                </a:rPr>
                                <m:t>Ω</m:t>
                              </m:r>
                            </m:e>
                          </m:d>
                        </m:sup>
                        <m:e>
                          <m:sSub>
                            <m:sSubPr>
                              <m:ctrlPr>
                                <a:rPr lang="en-US" sz="1950" i="1">
                                  <a:latin typeface="Cambria Math" panose="02040503050406030204" pitchFamily="18" charset="0"/>
                                </a:rPr>
                              </m:ctrlPr>
                            </m:sSubPr>
                            <m:e>
                              <m:r>
                                <a:rPr lang="en-US" sz="1950" i="1">
                                  <a:latin typeface="Cambria Math" panose="02040503050406030204" pitchFamily="18" charset="0"/>
                                </a:rPr>
                                <m:t>𝑞</m:t>
                              </m:r>
                            </m:e>
                            <m:sub>
                              <m:r>
                                <a:rPr lang="en-US" sz="1950" i="1">
                                  <a:latin typeface="Cambria Math" panose="02040503050406030204" pitchFamily="18" charset="0"/>
                                </a:rPr>
                                <m:t>𝑖</m:t>
                              </m:r>
                            </m:sub>
                          </m:sSub>
                          <m:d>
                            <m:dPr>
                              <m:ctrlPr>
                                <a:rPr lang="en-US" sz="1950" i="1">
                                  <a:latin typeface="Cambria Math" panose="02040503050406030204" pitchFamily="18" charset="0"/>
                                </a:rPr>
                              </m:ctrlPr>
                            </m:dPr>
                            <m:e>
                              <m:sSub>
                                <m:sSubPr>
                                  <m:ctrlPr>
                                    <a:rPr lang="en-US" sz="1950" i="1">
                                      <a:latin typeface="Cambria Math" panose="02040503050406030204" pitchFamily="18" charset="0"/>
                                    </a:rPr>
                                  </m:ctrlPr>
                                </m:sSubPr>
                                <m:e>
                                  <m:r>
                                    <a:rPr lang="en-US" sz="1950" i="1">
                                      <a:latin typeface="Cambria Math" panose="02040503050406030204" pitchFamily="18" charset="0"/>
                                    </a:rPr>
                                    <m:t>𝛿</m:t>
                                  </m:r>
                                </m:e>
                                <m:sub>
                                  <m:r>
                                    <a:rPr lang="en-US" sz="1950" i="1">
                                      <a:latin typeface="Cambria Math" panose="02040503050406030204" pitchFamily="18" charset="0"/>
                                    </a:rPr>
                                    <m:t>𝑖𝑗</m:t>
                                  </m:r>
                                </m:sub>
                              </m:sSub>
                              <m:r>
                                <a:rPr lang="en-US" sz="1950" i="1">
                                  <a:latin typeface="Cambria Math" panose="02040503050406030204" pitchFamily="18" charset="0"/>
                                </a:rPr>
                                <m:t>−</m:t>
                              </m:r>
                              <m:sSub>
                                <m:sSubPr>
                                  <m:ctrlPr>
                                    <a:rPr lang="en-US" sz="1950" i="1">
                                      <a:latin typeface="Cambria Math" panose="02040503050406030204" pitchFamily="18" charset="0"/>
                                    </a:rPr>
                                  </m:ctrlPr>
                                </m:sSubPr>
                                <m:e>
                                  <m:r>
                                    <a:rPr lang="en-US" sz="1950" i="1">
                                      <a:latin typeface="Cambria Math" panose="02040503050406030204" pitchFamily="18" charset="0"/>
                                    </a:rPr>
                                    <m:t>𝑝</m:t>
                                  </m:r>
                                </m:e>
                                <m:sub>
                                  <m:r>
                                    <a:rPr lang="en-US" sz="1950" i="1">
                                      <a:latin typeface="Cambria Math" panose="02040503050406030204" pitchFamily="18" charset="0"/>
                                    </a:rPr>
                                    <m:t>𝑗</m:t>
                                  </m:r>
                                </m:sub>
                              </m:sSub>
                            </m:e>
                          </m:d>
                        </m:e>
                      </m:nary>
                    </m:oMath>
                  </m:oMathPara>
                </a14:m>
                <a:endParaRPr lang="en-US" sz="1950" dirty="0"/>
              </a:p>
              <a:p>
                <a:pPr marL="0" indent="0">
                  <a:buNone/>
                </a:pPr>
                <a:r>
                  <a:rPr lang="en-US" sz="1950" dirty="0"/>
                  <a:t>Where,</a:t>
                </a:r>
              </a:p>
              <a:p>
                <a:pPr marL="0" indent="0">
                  <a:buNone/>
                </a:pPr>
                <a14:m>
                  <m:oMathPara xmlns:m="http://schemas.openxmlformats.org/officeDocument/2006/math">
                    <m:oMathParaPr>
                      <m:jc m:val="centerGroup"/>
                    </m:oMathParaPr>
                    <m:oMath xmlns:m="http://schemas.openxmlformats.org/officeDocument/2006/math">
                      <m:sSub>
                        <m:sSubPr>
                          <m:ctrlPr>
                            <a:rPr lang="en-US" sz="1950" i="1">
                              <a:latin typeface="Cambria Math" panose="02040503050406030204" pitchFamily="18" charset="0"/>
                            </a:rPr>
                          </m:ctrlPr>
                        </m:sSubPr>
                        <m:e>
                          <m:r>
                            <a:rPr lang="en-US" sz="1950" i="1">
                              <a:latin typeface="Cambria Math" panose="02040503050406030204" pitchFamily="18" charset="0"/>
                            </a:rPr>
                            <m:t>𝛿</m:t>
                          </m:r>
                        </m:e>
                        <m:sub>
                          <m:r>
                            <a:rPr lang="en-US" sz="1950" i="1">
                              <a:latin typeface="Cambria Math" panose="02040503050406030204" pitchFamily="18" charset="0"/>
                            </a:rPr>
                            <m:t>𝑖𝑗</m:t>
                          </m:r>
                        </m:sub>
                      </m:sSub>
                      <m:r>
                        <a:rPr lang="en-US" sz="1950" i="1">
                          <a:latin typeface="Cambria Math" panose="02040503050406030204" pitchFamily="18" charset="0"/>
                        </a:rPr>
                        <m:t>=</m:t>
                      </m:r>
                      <m:d>
                        <m:dPr>
                          <m:begChr m:val="{"/>
                          <m:endChr m:val=""/>
                          <m:ctrlPr>
                            <a:rPr lang="en-US" sz="1950" i="1">
                              <a:latin typeface="Cambria Math" panose="02040503050406030204" pitchFamily="18" charset="0"/>
                            </a:rPr>
                          </m:ctrlPr>
                        </m:dPr>
                        <m:e>
                          <m:m>
                            <m:mPr>
                              <m:mcs>
                                <m:mc>
                                  <m:mcPr>
                                    <m:count m:val="1"/>
                                    <m:mcJc m:val="center"/>
                                  </m:mcPr>
                                </m:mc>
                              </m:mcs>
                              <m:ctrlPr>
                                <a:rPr lang="en-US" sz="1950" i="1">
                                  <a:latin typeface="Cambria Math" panose="02040503050406030204" pitchFamily="18" charset="0"/>
                                </a:rPr>
                              </m:ctrlPr>
                            </m:mPr>
                            <m:mr>
                              <m:e>
                                <m:r>
                                  <a:rPr lang="en-US" sz="1950" i="1">
                                    <a:latin typeface="Cambria Math" panose="02040503050406030204" pitchFamily="18" charset="0"/>
                                  </a:rPr>
                                  <m:t>1 </m:t>
                                </m:r>
                                <m:r>
                                  <m:rPr>
                                    <m:sty m:val="p"/>
                                  </m:rPr>
                                  <a:rPr lang="en-US" sz="1950">
                                    <a:latin typeface="Cambria Math" panose="02040503050406030204" pitchFamily="18" charset="0"/>
                                  </a:rPr>
                                  <m:t>if</m:t>
                                </m:r>
                                <m:r>
                                  <a:rPr lang="en-US" sz="1950" i="1">
                                    <a:latin typeface="Cambria Math" panose="02040503050406030204" pitchFamily="18" charset="0"/>
                                  </a:rPr>
                                  <m:t> </m:t>
                                </m:r>
                                <m:r>
                                  <a:rPr lang="en-US" sz="1950" i="1">
                                    <a:latin typeface="Cambria Math" panose="02040503050406030204" pitchFamily="18" charset="0"/>
                                  </a:rPr>
                                  <m:t>𝑖</m:t>
                                </m:r>
                                <m:r>
                                  <a:rPr lang="en-US" sz="1950" i="1">
                                    <a:latin typeface="Cambria Math" panose="02040503050406030204" pitchFamily="18" charset="0"/>
                                  </a:rPr>
                                  <m:t>=</m:t>
                                </m:r>
                                <m:r>
                                  <a:rPr lang="en-US" sz="1950" i="1">
                                    <a:latin typeface="Cambria Math" panose="02040503050406030204" pitchFamily="18" charset="0"/>
                                  </a:rPr>
                                  <m:t>𝑗</m:t>
                                </m:r>
                              </m:e>
                            </m:mr>
                            <m:mr>
                              <m:e>
                                <m:r>
                                  <a:rPr lang="en-US" sz="1950" i="1">
                                    <a:latin typeface="Cambria Math" panose="02040503050406030204" pitchFamily="18" charset="0"/>
                                  </a:rPr>
                                  <m:t>0 </m:t>
                                </m:r>
                                <m:r>
                                  <m:rPr>
                                    <m:sty m:val="p"/>
                                  </m:rPr>
                                  <a:rPr lang="en-US" sz="1950">
                                    <a:latin typeface="Cambria Math" panose="02040503050406030204" pitchFamily="18" charset="0"/>
                                  </a:rPr>
                                  <m:t>if</m:t>
                                </m:r>
                                <m:r>
                                  <a:rPr lang="en-US" sz="1950" i="1">
                                    <a:latin typeface="Cambria Math" panose="02040503050406030204" pitchFamily="18" charset="0"/>
                                  </a:rPr>
                                  <m:t> </m:t>
                                </m:r>
                                <m:r>
                                  <a:rPr lang="en-US" sz="1950" i="1">
                                    <a:latin typeface="Cambria Math" panose="02040503050406030204" pitchFamily="18" charset="0"/>
                                  </a:rPr>
                                  <m:t>𝑖</m:t>
                                </m:r>
                                <m:r>
                                  <a:rPr lang="en-US" sz="1950" i="1">
                                    <a:latin typeface="Cambria Math" panose="02040503050406030204" pitchFamily="18" charset="0"/>
                                  </a:rPr>
                                  <m:t>≠</m:t>
                                </m:r>
                                <m:r>
                                  <a:rPr lang="en-US" sz="1950" i="1">
                                    <a:latin typeface="Cambria Math" panose="02040503050406030204" pitchFamily="18" charset="0"/>
                                  </a:rPr>
                                  <m:t>𝑗</m:t>
                                </m:r>
                              </m:e>
                            </m:mr>
                          </m:m>
                        </m:e>
                      </m:d>
                    </m:oMath>
                  </m:oMathPara>
                </a14:m>
                <a:endParaRPr lang="en-US" sz="1950" dirty="0"/>
              </a:p>
              <a:p>
                <a:pPr marL="0" indent="0">
                  <a:buNone/>
                </a:pPr>
                <a:endParaRPr lang="en-US" sz="195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1280" y="914399"/>
                <a:ext cx="12029440" cy="5176066"/>
              </a:xfrm>
              <a:blipFill>
                <a:blip r:embed="rId2"/>
                <a:stretch>
                  <a:fillRect l="-507" t="-589" r="-456"/>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20</a:t>
            </a:fld>
            <a:endParaRPr lang="en-US"/>
          </a:p>
        </p:txBody>
      </p:sp>
    </p:spTree>
    <p:extLst>
      <p:ext uri="{BB962C8B-B14F-4D97-AF65-F5344CB8AC3E}">
        <p14:creationId xmlns:p14="http://schemas.microsoft.com/office/powerpoint/2010/main" val="34242773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 Sequence generation and attention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1280" y="914399"/>
                <a:ext cx="12019280" cy="5176066"/>
              </a:xfrm>
            </p:spPr>
            <p:txBody>
              <a:bodyPr>
                <a:noAutofit/>
              </a:bodyPr>
              <a:lstStyle/>
              <a:p>
                <a:pPr marL="0" indent="0">
                  <a:buNone/>
                </a:pPr>
                <a:r>
                  <a:rPr lang="en-US" sz="1700" dirty="0"/>
                  <a:t>Proof,</a:t>
                </a:r>
              </a:p>
              <a:p>
                <a:pPr marL="0" indent="0">
                  <a:buNone/>
                </a:pPr>
                <a14:m>
                  <m:oMathPara xmlns:m="http://schemas.openxmlformats.org/officeDocument/2006/math">
                    <m:oMathParaPr>
                      <m:jc m:val="centerGroup"/>
                    </m:oMathParaPr>
                    <m:oMath xmlns:m="http://schemas.openxmlformats.org/officeDocument/2006/math">
                      <m:f>
                        <m:fPr>
                          <m:ctrlPr>
                            <a:rPr lang="en-US" sz="1700" i="1">
                              <a:latin typeface="Cambria Math" panose="02040503050406030204" pitchFamily="18" charset="0"/>
                            </a:rPr>
                          </m:ctrlPr>
                        </m:fPr>
                        <m:num>
                          <m:r>
                            <a:rPr lang="en-US" sz="1700" i="1">
                              <a:latin typeface="Cambria Math" panose="02040503050406030204" pitchFamily="18" charset="0"/>
                            </a:rPr>
                            <m:t>𝜕</m:t>
                          </m:r>
                          <m:r>
                            <a:rPr lang="en-US" sz="1700" i="1">
                              <a:latin typeface="Cambria Math" panose="02040503050406030204" pitchFamily="18" charset="0"/>
                            </a:rPr>
                            <m:t>𝐿</m:t>
                          </m:r>
                          <m:d>
                            <m:dPr>
                              <m:ctrlPr>
                                <a:rPr lang="en-US" sz="1700" i="1">
                                  <a:latin typeface="Cambria Math" panose="02040503050406030204" pitchFamily="18" charset="0"/>
                                </a:rPr>
                              </m:ctrlPr>
                            </m:dPr>
                            <m:e>
                              <m:r>
                                <a:rPr lang="en-US" sz="1700" b="1" i="1">
                                  <a:latin typeface="Cambria Math" panose="02040503050406030204" pitchFamily="18" charset="0"/>
                                </a:rPr>
                                <m:t>𝒑</m:t>
                              </m:r>
                            </m:e>
                            <m:e>
                              <m:r>
                                <m:rPr>
                                  <m:sty m:val="p"/>
                                </m:rPr>
                                <a:rPr lang="en-US" sz="1700">
                                  <a:latin typeface="Cambria Math" panose="02040503050406030204" pitchFamily="18" charset="0"/>
                                </a:rPr>
                                <m:t>Θ</m:t>
                              </m:r>
                            </m:e>
                          </m:d>
                        </m:num>
                        <m:den>
                          <m:r>
                            <a:rPr lang="en-US" sz="1700" i="1">
                              <a:latin typeface="Cambria Math" panose="02040503050406030204" pitchFamily="18" charset="0"/>
                            </a:rPr>
                            <m:t>𝜕</m:t>
                          </m:r>
                          <m:sSub>
                            <m:sSubPr>
                              <m:ctrlPr>
                                <a:rPr lang="en-US" sz="1700" i="1">
                                  <a:latin typeface="Cambria Math" panose="02040503050406030204" pitchFamily="18" charset="0"/>
                                </a:rPr>
                              </m:ctrlPr>
                            </m:sSubPr>
                            <m:e>
                              <m:r>
                                <a:rPr lang="en-US" sz="1700" i="1">
                                  <a:latin typeface="Cambria Math" panose="02040503050406030204" pitchFamily="18" charset="0"/>
                                </a:rPr>
                                <m:t>𝑤</m:t>
                              </m:r>
                            </m:e>
                            <m:sub>
                              <m:r>
                                <a:rPr lang="en-US" sz="1700" i="1">
                                  <a:latin typeface="Cambria Math" panose="02040503050406030204" pitchFamily="18" charset="0"/>
                                </a:rPr>
                                <m:t>𝑗</m:t>
                              </m:r>
                            </m:sub>
                          </m:sSub>
                        </m:den>
                      </m:f>
                      <m:r>
                        <a:rPr lang="en-US" sz="1700" i="1">
                          <a:latin typeface="Cambria Math" panose="02040503050406030204" pitchFamily="18" charset="0"/>
                        </a:rPr>
                        <m:t>=−</m:t>
                      </m:r>
                      <m:nary>
                        <m:naryPr>
                          <m:chr m:val="∑"/>
                          <m:limLoc m:val="undOvr"/>
                          <m:ctrlPr>
                            <a:rPr lang="en-US" sz="1700" i="1">
                              <a:latin typeface="Cambria Math" panose="02040503050406030204" pitchFamily="18" charset="0"/>
                            </a:rPr>
                          </m:ctrlPr>
                        </m:naryPr>
                        <m:sub>
                          <m:r>
                            <a:rPr lang="en-US" sz="1700" i="1">
                              <a:latin typeface="Cambria Math" panose="02040503050406030204" pitchFamily="18" charset="0"/>
                            </a:rPr>
                            <m:t>𝑖</m:t>
                          </m:r>
                          <m:r>
                            <a:rPr lang="en-US" sz="1700" i="1">
                              <a:latin typeface="Cambria Math" panose="02040503050406030204" pitchFamily="18" charset="0"/>
                            </a:rPr>
                            <m:t>=1</m:t>
                          </m:r>
                        </m:sub>
                        <m:sup>
                          <m:d>
                            <m:dPr>
                              <m:begChr m:val="|"/>
                              <m:endChr m:val="|"/>
                              <m:ctrlPr>
                                <a:rPr lang="en-US" sz="1700" i="1">
                                  <a:latin typeface="Cambria Math" panose="02040503050406030204" pitchFamily="18" charset="0"/>
                                </a:rPr>
                              </m:ctrlPr>
                            </m:dPr>
                            <m:e>
                              <m:r>
                                <m:rPr>
                                  <m:sty m:val="p"/>
                                </m:rPr>
                                <a:rPr lang="en-US" sz="1700">
                                  <a:latin typeface="Cambria Math" panose="02040503050406030204" pitchFamily="18" charset="0"/>
                                </a:rPr>
                                <m:t>Ω</m:t>
                              </m:r>
                            </m:e>
                          </m:d>
                        </m:sup>
                        <m:e>
                          <m:sSub>
                            <m:sSubPr>
                              <m:ctrlPr>
                                <a:rPr lang="en-US" sz="1700" i="1">
                                  <a:latin typeface="Cambria Math" panose="02040503050406030204" pitchFamily="18" charset="0"/>
                                </a:rPr>
                              </m:ctrlPr>
                            </m:sSubPr>
                            <m:e>
                              <m:r>
                                <a:rPr lang="en-US" sz="1700" i="1">
                                  <a:latin typeface="Cambria Math" panose="02040503050406030204" pitchFamily="18" charset="0"/>
                                </a:rPr>
                                <m:t>𝑞</m:t>
                              </m:r>
                            </m:e>
                            <m:sub>
                              <m:r>
                                <a:rPr lang="en-US" sz="1700" i="1">
                                  <a:latin typeface="Cambria Math" panose="02040503050406030204" pitchFamily="18" charset="0"/>
                                </a:rPr>
                                <m:t>𝑖</m:t>
                              </m:r>
                            </m:sub>
                          </m:sSub>
                          <m:f>
                            <m:fPr>
                              <m:ctrlPr>
                                <a:rPr lang="en-US" sz="1700" i="1">
                                  <a:latin typeface="Cambria Math" panose="02040503050406030204" pitchFamily="18" charset="0"/>
                                </a:rPr>
                              </m:ctrlPr>
                            </m:fPr>
                            <m:num>
                              <m:r>
                                <a:rPr lang="en-US" sz="1700" i="1">
                                  <a:latin typeface="Cambria Math" panose="02040503050406030204" pitchFamily="18" charset="0"/>
                                </a:rPr>
                                <m:t>𝜕</m:t>
                              </m:r>
                              <m:r>
                                <m:rPr>
                                  <m:sty m:val="p"/>
                                </m:rPr>
                                <a:rPr lang="en-US" sz="1700">
                                  <a:latin typeface="Cambria Math" panose="02040503050406030204" pitchFamily="18" charset="0"/>
                                </a:rPr>
                                <m:t>log</m:t>
                              </m:r>
                              <m:d>
                                <m:dPr>
                                  <m:ctrlPr>
                                    <a:rPr lang="en-US" sz="1700" i="1">
                                      <a:latin typeface="Cambria Math" panose="02040503050406030204" pitchFamily="18" charset="0"/>
                                    </a:rPr>
                                  </m:ctrlPr>
                                </m:dPr>
                                <m:e>
                                  <m:sSub>
                                    <m:sSubPr>
                                      <m:ctrlPr>
                                        <a:rPr lang="en-US" sz="1700" i="1">
                                          <a:latin typeface="Cambria Math" panose="02040503050406030204" pitchFamily="18" charset="0"/>
                                        </a:rPr>
                                      </m:ctrlPr>
                                    </m:sSubPr>
                                    <m:e>
                                      <m:r>
                                        <a:rPr lang="en-US" sz="1700" i="1">
                                          <a:latin typeface="Cambria Math" panose="02040503050406030204" pitchFamily="18" charset="0"/>
                                        </a:rPr>
                                        <m:t>𝑝</m:t>
                                      </m:r>
                                    </m:e>
                                    <m:sub>
                                      <m:r>
                                        <a:rPr lang="en-US" sz="1700" i="1">
                                          <a:latin typeface="Cambria Math" panose="02040503050406030204" pitchFamily="18" charset="0"/>
                                        </a:rPr>
                                        <m:t>𝑖</m:t>
                                      </m:r>
                                    </m:sub>
                                  </m:sSub>
                                </m:e>
                              </m:d>
                            </m:num>
                            <m:den>
                              <m:r>
                                <a:rPr lang="en-US" sz="1700" i="1">
                                  <a:latin typeface="Cambria Math" panose="02040503050406030204" pitchFamily="18" charset="0"/>
                                </a:rPr>
                                <m:t>𝜕</m:t>
                              </m:r>
                              <m:sSub>
                                <m:sSubPr>
                                  <m:ctrlPr>
                                    <a:rPr lang="en-US" sz="1700" i="1">
                                      <a:latin typeface="Cambria Math" panose="02040503050406030204" pitchFamily="18" charset="0"/>
                                    </a:rPr>
                                  </m:ctrlPr>
                                </m:sSubPr>
                                <m:e>
                                  <m:r>
                                    <a:rPr lang="en-US" sz="1700" i="1">
                                      <a:latin typeface="Cambria Math" panose="02040503050406030204" pitchFamily="18" charset="0"/>
                                    </a:rPr>
                                    <m:t>𝑤</m:t>
                                  </m:r>
                                </m:e>
                                <m:sub>
                                  <m:r>
                                    <a:rPr lang="en-US" sz="1700" i="1">
                                      <a:latin typeface="Cambria Math" panose="02040503050406030204" pitchFamily="18" charset="0"/>
                                    </a:rPr>
                                    <m:t>𝑗</m:t>
                                  </m:r>
                                </m:sub>
                              </m:sSub>
                            </m:den>
                          </m:f>
                        </m:e>
                      </m:nary>
                      <m:r>
                        <a:rPr lang="en-US" sz="1700" i="1">
                          <a:latin typeface="Cambria Math" panose="02040503050406030204" pitchFamily="18" charset="0"/>
                        </a:rPr>
                        <m:t>=−</m:t>
                      </m:r>
                      <m:nary>
                        <m:naryPr>
                          <m:chr m:val="∑"/>
                          <m:limLoc m:val="undOvr"/>
                          <m:ctrlPr>
                            <a:rPr lang="en-US" sz="1700" i="1">
                              <a:latin typeface="Cambria Math" panose="02040503050406030204" pitchFamily="18" charset="0"/>
                            </a:rPr>
                          </m:ctrlPr>
                        </m:naryPr>
                        <m:sub>
                          <m:r>
                            <a:rPr lang="en-US" sz="1700" i="1">
                              <a:latin typeface="Cambria Math" panose="02040503050406030204" pitchFamily="18" charset="0"/>
                            </a:rPr>
                            <m:t>𝑖</m:t>
                          </m:r>
                          <m:r>
                            <a:rPr lang="en-US" sz="1700" i="1">
                              <a:latin typeface="Cambria Math" panose="02040503050406030204" pitchFamily="18" charset="0"/>
                            </a:rPr>
                            <m:t>=1</m:t>
                          </m:r>
                        </m:sub>
                        <m:sup>
                          <m:d>
                            <m:dPr>
                              <m:begChr m:val="|"/>
                              <m:endChr m:val="|"/>
                              <m:ctrlPr>
                                <a:rPr lang="en-US" sz="1700" i="1">
                                  <a:latin typeface="Cambria Math" panose="02040503050406030204" pitchFamily="18" charset="0"/>
                                </a:rPr>
                              </m:ctrlPr>
                            </m:dPr>
                            <m:e>
                              <m:r>
                                <m:rPr>
                                  <m:sty m:val="p"/>
                                </m:rPr>
                                <a:rPr lang="en-US" sz="1700">
                                  <a:latin typeface="Cambria Math" panose="02040503050406030204" pitchFamily="18" charset="0"/>
                                </a:rPr>
                                <m:t>Ω</m:t>
                              </m:r>
                            </m:e>
                          </m:d>
                        </m:sup>
                        <m:e>
                          <m:sSub>
                            <m:sSubPr>
                              <m:ctrlPr>
                                <a:rPr lang="en-US" sz="1700" i="1">
                                  <a:latin typeface="Cambria Math" panose="02040503050406030204" pitchFamily="18" charset="0"/>
                                </a:rPr>
                              </m:ctrlPr>
                            </m:sSubPr>
                            <m:e>
                              <m:r>
                                <a:rPr lang="en-US" sz="1700" i="1">
                                  <a:latin typeface="Cambria Math" panose="02040503050406030204" pitchFamily="18" charset="0"/>
                                </a:rPr>
                                <m:t>𝑞</m:t>
                              </m:r>
                            </m:e>
                            <m:sub>
                              <m:r>
                                <a:rPr lang="en-US" sz="1700" i="1">
                                  <a:latin typeface="Cambria Math" panose="02040503050406030204" pitchFamily="18" charset="0"/>
                                </a:rPr>
                                <m:t>𝑖</m:t>
                              </m:r>
                            </m:sub>
                          </m:sSub>
                          <m:f>
                            <m:fPr>
                              <m:ctrlPr>
                                <a:rPr lang="en-US" sz="1700" i="1">
                                  <a:latin typeface="Cambria Math" panose="02040503050406030204" pitchFamily="18" charset="0"/>
                                </a:rPr>
                              </m:ctrlPr>
                            </m:fPr>
                            <m:num>
                              <m:r>
                                <a:rPr lang="en-US" sz="1700" i="1">
                                  <a:latin typeface="Cambria Math" panose="02040503050406030204" pitchFamily="18" charset="0"/>
                                </a:rPr>
                                <m:t>𝑑</m:t>
                              </m:r>
                              <m:r>
                                <m:rPr>
                                  <m:sty m:val="p"/>
                                </m:rPr>
                                <a:rPr lang="en-US" sz="1700">
                                  <a:latin typeface="Cambria Math" panose="02040503050406030204" pitchFamily="18" charset="0"/>
                                </a:rPr>
                                <m:t>log</m:t>
                              </m:r>
                              <m:d>
                                <m:dPr>
                                  <m:ctrlPr>
                                    <a:rPr lang="en-US" sz="1700" i="1">
                                      <a:latin typeface="Cambria Math" panose="02040503050406030204" pitchFamily="18" charset="0"/>
                                    </a:rPr>
                                  </m:ctrlPr>
                                </m:dPr>
                                <m:e>
                                  <m:sSub>
                                    <m:sSubPr>
                                      <m:ctrlPr>
                                        <a:rPr lang="en-US" sz="1700" i="1">
                                          <a:latin typeface="Cambria Math" panose="02040503050406030204" pitchFamily="18" charset="0"/>
                                        </a:rPr>
                                      </m:ctrlPr>
                                    </m:sSubPr>
                                    <m:e>
                                      <m:r>
                                        <a:rPr lang="en-US" sz="1700" i="1">
                                          <a:latin typeface="Cambria Math" panose="02040503050406030204" pitchFamily="18" charset="0"/>
                                        </a:rPr>
                                        <m:t>𝑝</m:t>
                                      </m:r>
                                    </m:e>
                                    <m:sub>
                                      <m:r>
                                        <a:rPr lang="en-US" sz="1700" i="1">
                                          <a:latin typeface="Cambria Math" panose="02040503050406030204" pitchFamily="18" charset="0"/>
                                        </a:rPr>
                                        <m:t>𝑖</m:t>
                                      </m:r>
                                    </m:sub>
                                  </m:sSub>
                                </m:e>
                              </m:d>
                            </m:num>
                            <m:den>
                              <m:r>
                                <a:rPr lang="en-US" sz="1700" i="1">
                                  <a:latin typeface="Cambria Math" panose="02040503050406030204" pitchFamily="18" charset="0"/>
                                </a:rPr>
                                <m:t>𝑑</m:t>
                              </m:r>
                              <m:sSub>
                                <m:sSubPr>
                                  <m:ctrlPr>
                                    <a:rPr lang="en-US" sz="1700" i="1">
                                      <a:latin typeface="Cambria Math" panose="02040503050406030204" pitchFamily="18" charset="0"/>
                                    </a:rPr>
                                  </m:ctrlPr>
                                </m:sSubPr>
                                <m:e>
                                  <m:r>
                                    <a:rPr lang="en-US" sz="1700" i="1">
                                      <a:latin typeface="Cambria Math" panose="02040503050406030204" pitchFamily="18" charset="0"/>
                                    </a:rPr>
                                    <m:t>𝑝</m:t>
                                  </m:r>
                                </m:e>
                                <m:sub>
                                  <m:r>
                                    <a:rPr lang="en-US" sz="1700" i="1">
                                      <a:latin typeface="Cambria Math" panose="02040503050406030204" pitchFamily="18" charset="0"/>
                                    </a:rPr>
                                    <m:t>𝑖</m:t>
                                  </m:r>
                                </m:sub>
                              </m:sSub>
                            </m:den>
                          </m:f>
                          <m:f>
                            <m:fPr>
                              <m:ctrlPr>
                                <a:rPr lang="en-US" sz="1700" i="1">
                                  <a:latin typeface="Cambria Math" panose="02040503050406030204" pitchFamily="18" charset="0"/>
                                </a:rPr>
                              </m:ctrlPr>
                            </m:fPr>
                            <m:num>
                              <m:r>
                                <a:rPr lang="en-US" sz="1700" i="1">
                                  <a:latin typeface="Cambria Math" panose="02040503050406030204" pitchFamily="18" charset="0"/>
                                </a:rPr>
                                <m:t>𝜕</m:t>
                              </m:r>
                              <m:sSub>
                                <m:sSubPr>
                                  <m:ctrlPr>
                                    <a:rPr lang="en-US" sz="1700" i="1">
                                      <a:latin typeface="Cambria Math" panose="02040503050406030204" pitchFamily="18" charset="0"/>
                                    </a:rPr>
                                  </m:ctrlPr>
                                </m:sSubPr>
                                <m:e>
                                  <m:r>
                                    <a:rPr lang="en-US" sz="1700" i="1">
                                      <a:latin typeface="Cambria Math" panose="02040503050406030204" pitchFamily="18" charset="0"/>
                                    </a:rPr>
                                    <m:t>𝑝</m:t>
                                  </m:r>
                                </m:e>
                                <m:sub>
                                  <m:r>
                                    <a:rPr lang="en-US" sz="1700" i="1">
                                      <a:latin typeface="Cambria Math" panose="02040503050406030204" pitchFamily="18" charset="0"/>
                                    </a:rPr>
                                    <m:t>𝑖</m:t>
                                  </m:r>
                                </m:sub>
                              </m:sSub>
                            </m:num>
                            <m:den>
                              <m:r>
                                <a:rPr lang="en-US" sz="1700" i="1">
                                  <a:latin typeface="Cambria Math" panose="02040503050406030204" pitchFamily="18" charset="0"/>
                                </a:rPr>
                                <m:t>𝜕</m:t>
                              </m:r>
                              <m:sSub>
                                <m:sSubPr>
                                  <m:ctrlPr>
                                    <a:rPr lang="en-US" sz="1700" i="1">
                                      <a:latin typeface="Cambria Math" panose="02040503050406030204" pitchFamily="18" charset="0"/>
                                    </a:rPr>
                                  </m:ctrlPr>
                                </m:sSubPr>
                                <m:e>
                                  <m:r>
                                    <a:rPr lang="en-US" sz="1700" i="1">
                                      <a:latin typeface="Cambria Math" panose="02040503050406030204" pitchFamily="18" charset="0"/>
                                    </a:rPr>
                                    <m:t>𝑤</m:t>
                                  </m:r>
                                </m:e>
                                <m:sub>
                                  <m:r>
                                    <a:rPr lang="en-US" sz="1700" i="1">
                                      <a:latin typeface="Cambria Math" panose="02040503050406030204" pitchFamily="18" charset="0"/>
                                    </a:rPr>
                                    <m:t>𝑗</m:t>
                                  </m:r>
                                </m:sub>
                              </m:sSub>
                            </m:den>
                          </m:f>
                        </m:e>
                      </m:nary>
                      <m:r>
                        <a:rPr lang="en-US" sz="1700" i="1">
                          <a:latin typeface="Cambria Math" panose="02040503050406030204" pitchFamily="18" charset="0"/>
                        </a:rPr>
                        <m:t>=−</m:t>
                      </m:r>
                      <m:nary>
                        <m:naryPr>
                          <m:chr m:val="∑"/>
                          <m:limLoc m:val="undOvr"/>
                          <m:ctrlPr>
                            <a:rPr lang="en-US" sz="1700" i="1">
                              <a:latin typeface="Cambria Math" panose="02040503050406030204" pitchFamily="18" charset="0"/>
                            </a:rPr>
                          </m:ctrlPr>
                        </m:naryPr>
                        <m:sub>
                          <m:r>
                            <a:rPr lang="en-US" sz="1700" i="1">
                              <a:latin typeface="Cambria Math" panose="02040503050406030204" pitchFamily="18" charset="0"/>
                            </a:rPr>
                            <m:t>𝑖</m:t>
                          </m:r>
                          <m:r>
                            <a:rPr lang="en-US" sz="1700" i="1">
                              <a:latin typeface="Cambria Math" panose="02040503050406030204" pitchFamily="18" charset="0"/>
                            </a:rPr>
                            <m:t>=1</m:t>
                          </m:r>
                        </m:sub>
                        <m:sup>
                          <m:d>
                            <m:dPr>
                              <m:begChr m:val="|"/>
                              <m:endChr m:val="|"/>
                              <m:ctrlPr>
                                <a:rPr lang="en-US" sz="1700" i="1">
                                  <a:latin typeface="Cambria Math" panose="02040503050406030204" pitchFamily="18" charset="0"/>
                                </a:rPr>
                              </m:ctrlPr>
                            </m:dPr>
                            <m:e>
                              <m:r>
                                <m:rPr>
                                  <m:sty m:val="p"/>
                                </m:rPr>
                                <a:rPr lang="en-US" sz="1700">
                                  <a:latin typeface="Cambria Math" panose="02040503050406030204" pitchFamily="18" charset="0"/>
                                </a:rPr>
                                <m:t>Ω</m:t>
                              </m:r>
                            </m:e>
                          </m:d>
                        </m:sup>
                        <m:e>
                          <m:sSub>
                            <m:sSubPr>
                              <m:ctrlPr>
                                <a:rPr lang="en-US" sz="1700" i="1">
                                  <a:latin typeface="Cambria Math" panose="02040503050406030204" pitchFamily="18" charset="0"/>
                                </a:rPr>
                              </m:ctrlPr>
                            </m:sSubPr>
                            <m:e>
                              <m:r>
                                <a:rPr lang="en-US" sz="1700" i="1">
                                  <a:latin typeface="Cambria Math" panose="02040503050406030204" pitchFamily="18" charset="0"/>
                                </a:rPr>
                                <m:t>𝑞</m:t>
                              </m:r>
                            </m:e>
                            <m:sub>
                              <m:r>
                                <a:rPr lang="en-US" sz="1700" i="1">
                                  <a:latin typeface="Cambria Math" panose="02040503050406030204" pitchFamily="18" charset="0"/>
                                </a:rPr>
                                <m:t>𝑖</m:t>
                              </m:r>
                            </m:sub>
                          </m:sSub>
                          <m:f>
                            <m:fPr>
                              <m:ctrlPr>
                                <a:rPr lang="en-US" sz="1700" i="1">
                                  <a:latin typeface="Cambria Math" panose="02040503050406030204" pitchFamily="18" charset="0"/>
                                </a:rPr>
                              </m:ctrlPr>
                            </m:fPr>
                            <m:num>
                              <m:r>
                                <a:rPr lang="en-US" sz="1700" i="1">
                                  <a:latin typeface="Cambria Math" panose="02040503050406030204" pitchFamily="18" charset="0"/>
                                </a:rPr>
                                <m:t>1</m:t>
                              </m:r>
                            </m:num>
                            <m:den>
                              <m:sSub>
                                <m:sSubPr>
                                  <m:ctrlPr>
                                    <a:rPr lang="en-US" sz="1700" i="1">
                                      <a:latin typeface="Cambria Math" panose="02040503050406030204" pitchFamily="18" charset="0"/>
                                    </a:rPr>
                                  </m:ctrlPr>
                                </m:sSubPr>
                                <m:e>
                                  <m:r>
                                    <a:rPr lang="en-US" sz="1700" i="1">
                                      <a:latin typeface="Cambria Math" panose="02040503050406030204" pitchFamily="18" charset="0"/>
                                    </a:rPr>
                                    <m:t>𝑝</m:t>
                                  </m:r>
                                </m:e>
                                <m:sub>
                                  <m:r>
                                    <a:rPr lang="en-US" sz="1700" i="1">
                                      <a:latin typeface="Cambria Math" panose="02040503050406030204" pitchFamily="18" charset="0"/>
                                    </a:rPr>
                                    <m:t>𝑖</m:t>
                                  </m:r>
                                </m:sub>
                              </m:sSub>
                            </m:den>
                          </m:f>
                          <m:f>
                            <m:fPr>
                              <m:ctrlPr>
                                <a:rPr lang="en-US" sz="1700" i="1">
                                  <a:latin typeface="Cambria Math" panose="02040503050406030204" pitchFamily="18" charset="0"/>
                                </a:rPr>
                              </m:ctrlPr>
                            </m:fPr>
                            <m:num>
                              <m:r>
                                <a:rPr lang="en-US" sz="1700" i="1">
                                  <a:latin typeface="Cambria Math" panose="02040503050406030204" pitchFamily="18" charset="0"/>
                                </a:rPr>
                                <m:t>𝜕</m:t>
                              </m:r>
                              <m:sSub>
                                <m:sSubPr>
                                  <m:ctrlPr>
                                    <a:rPr lang="en-US" sz="1700" i="1">
                                      <a:latin typeface="Cambria Math" panose="02040503050406030204" pitchFamily="18" charset="0"/>
                                    </a:rPr>
                                  </m:ctrlPr>
                                </m:sSubPr>
                                <m:e>
                                  <m:r>
                                    <a:rPr lang="en-US" sz="1700" i="1">
                                      <a:latin typeface="Cambria Math" panose="02040503050406030204" pitchFamily="18" charset="0"/>
                                    </a:rPr>
                                    <m:t>𝑝</m:t>
                                  </m:r>
                                </m:e>
                                <m:sub>
                                  <m:r>
                                    <a:rPr lang="en-US" sz="1700" i="1">
                                      <a:latin typeface="Cambria Math" panose="02040503050406030204" pitchFamily="18" charset="0"/>
                                    </a:rPr>
                                    <m:t>𝑖</m:t>
                                  </m:r>
                                </m:sub>
                              </m:sSub>
                            </m:num>
                            <m:den>
                              <m:r>
                                <a:rPr lang="en-US" sz="1700" i="1">
                                  <a:latin typeface="Cambria Math" panose="02040503050406030204" pitchFamily="18" charset="0"/>
                                </a:rPr>
                                <m:t>𝜕</m:t>
                              </m:r>
                              <m:sSub>
                                <m:sSubPr>
                                  <m:ctrlPr>
                                    <a:rPr lang="en-US" sz="1700" i="1">
                                      <a:latin typeface="Cambria Math" panose="02040503050406030204" pitchFamily="18" charset="0"/>
                                    </a:rPr>
                                  </m:ctrlPr>
                                </m:sSubPr>
                                <m:e>
                                  <m:r>
                                    <a:rPr lang="en-US" sz="1700" i="1">
                                      <a:latin typeface="Cambria Math" panose="02040503050406030204" pitchFamily="18" charset="0"/>
                                    </a:rPr>
                                    <m:t>𝑤</m:t>
                                  </m:r>
                                </m:e>
                                <m:sub>
                                  <m:r>
                                    <a:rPr lang="en-US" sz="1700" i="1">
                                      <a:latin typeface="Cambria Math" panose="02040503050406030204" pitchFamily="18" charset="0"/>
                                    </a:rPr>
                                    <m:t>𝑗</m:t>
                                  </m:r>
                                </m:sub>
                              </m:sSub>
                            </m:den>
                          </m:f>
                        </m:e>
                      </m:nary>
                    </m:oMath>
                  </m:oMathPara>
                </a14:m>
                <a:endParaRPr lang="en-US" sz="1700" dirty="0"/>
              </a:p>
              <a:p>
                <a:pPr marL="0" indent="0">
                  <a:buNone/>
                </a:pPr>
                <a:r>
                  <a:rPr lang="en-US" sz="1700" dirty="0"/>
                  <a:t>Due to:</a:t>
                </a:r>
              </a:p>
              <a:p>
                <a:pPr marL="0" indent="0">
                  <a:buNone/>
                </a:pPr>
                <a14:m>
                  <m:oMathPara xmlns:m="http://schemas.openxmlformats.org/officeDocument/2006/math">
                    <m:oMathParaPr>
                      <m:jc m:val="centerGroup"/>
                    </m:oMathParaPr>
                    <m:oMath xmlns:m="http://schemas.openxmlformats.org/officeDocument/2006/math">
                      <m:f>
                        <m:fPr>
                          <m:ctrlPr>
                            <a:rPr lang="en-US" sz="1700" i="1">
                              <a:latin typeface="Cambria Math" panose="02040503050406030204" pitchFamily="18" charset="0"/>
                            </a:rPr>
                          </m:ctrlPr>
                        </m:fPr>
                        <m:num>
                          <m:r>
                            <a:rPr lang="en-US" sz="1700" i="1">
                              <a:latin typeface="Cambria Math" panose="02040503050406030204" pitchFamily="18" charset="0"/>
                            </a:rPr>
                            <m:t>𝜕</m:t>
                          </m:r>
                          <m:sSub>
                            <m:sSubPr>
                              <m:ctrlPr>
                                <a:rPr lang="en-US" sz="1700" i="1">
                                  <a:latin typeface="Cambria Math" panose="02040503050406030204" pitchFamily="18" charset="0"/>
                                </a:rPr>
                              </m:ctrlPr>
                            </m:sSubPr>
                            <m:e>
                              <m:r>
                                <a:rPr lang="en-US" sz="1700" i="1">
                                  <a:latin typeface="Cambria Math" panose="02040503050406030204" pitchFamily="18" charset="0"/>
                                </a:rPr>
                                <m:t>𝑝</m:t>
                              </m:r>
                            </m:e>
                            <m:sub>
                              <m:r>
                                <a:rPr lang="en-US" sz="1700" i="1">
                                  <a:latin typeface="Cambria Math" panose="02040503050406030204" pitchFamily="18" charset="0"/>
                                </a:rPr>
                                <m:t>𝑖</m:t>
                              </m:r>
                            </m:sub>
                          </m:sSub>
                        </m:num>
                        <m:den>
                          <m:r>
                            <a:rPr lang="en-US" sz="1700" i="1">
                              <a:latin typeface="Cambria Math" panose="02040503050406030204" pitchFamily="18" charset="0"/>
                            </a:rPr>
                            <m:t>𝜕</m:t>
                          </m:r>
                          <m:sSub>
                            <m:sSubPr>
                              <m:ctrlPr>
                                <a:rPr lang="en-US" sz="1700" i="1">
                                  <a:latin typeface="Cambria Math" panose="02040503050406030204" pitchFamily="18" charset="0"/>
                                </a:rPr>
                              </m:ctrlPr>
                            </m:sSubPr>
                            <m:e>
                              <m:r>
                                <a:rPr lang="en-US" sz="1700" i="1">
                                  <a:latin typeface="Cambria Math" panose="02040503050406030204" pitchFamily="18" charset="0"/>
                                </a:rPr>
                                <m:t>𝑤</m:t>
                              </m:r>
                            </m:e>
                            <m:sub>
                              <m:r>
                                <a:rPr lang="en-US" sz="1700" i="1">
                                  <a:latin typeface="Cambria Math" panose="02040503050406030204" pitchFamily="18" charset="0"/>
                                </a:rPr>
                                <m:t>𝑗</m:t>
                              </m:r>
                            </m:sub>
                          </m:sSub>
                        </m:den>
                      </m:f>
                      <m:r>
                        <a:rPr lang="en-US" sz="1700" i="1">
                          <a:latin typeface="Cambria Math" panose="02040503050406030204" pitchFamily="18" charset="0"/>
                        </a:rPr>
                        <m:t>=</m:t>
                      </m:r>
                      <m:f>
                        <m:fPr>
                          <m:ctrlPr>
                            <a:rPr lang="en-US" sz="1700" i="1">
                              <a:latin typeface="Cambria Math" panose="02040503050406030204" pitchFamily="18" charset="0"/>
                            </a:rPr>
                          </m:ctrlPr>
                        </m:fPr>
                        <m:num>
                          <m:r>
                            <a:rPr lang="en-US" sz="1700" i="1">
                              <a:latin typeface="Cambria Math" panose="02040503050406030204" pitchFamily="18" charset="0"/>
                            </a:rPr>
                            <m:t>𝜕</m:t>
                          </m:r>
                        </m:num>
                        <m:den>
                          <m:r>
                            <a:rPr lang="en-US" sz="1700" i="1">
                              <a:latin typeface="Cambria Math" panose="02040503050406030204" pitchFamily="18" charset="0"/>
                            </a:rPr>
                            <m:t>𝜕</m:t>
                          </m:r>
                          <m:sSub>
                            <m:sSubPr>
                              <m:ctrlPr>
                                <a:rPr lang="en-US" sz="1700" i="1">
                                  <a:latin typeface="Cambria Math" panose="02040503050406030204" pitchFamily="18" charset="0"/>
                                </a:rPr>
                              </m:ctrlPr>
                            </m:sSubPr>
                            <m:e>
                              <m:r>
                                <a:rPr lang="en-US" sz="1700" i="1">
                                  <a:latin typeface="Cambria Math" panose="02040503050406030204" pitchFamily="18" charset="0"/>
                                </a:rPr>
                                <m:t>𝑤</m:t>
                              </m:r>
                            </m:e>
                            <m:sub>
                              <m:r>
                                <a:rPr lang="en-US" sz="1700" i="1">
                                  <a:latin typeface="Cambria Math" panose="02040503050406030204" pitchFamily="18" charset="0"/>
                                </a:rPr>
                                <m:t>𝑗</m:t>
                              </m:r>
                            </m:sub>
                          </m:sSub>
                        </m:den>
                      </m:f>
                      <m:d>
                        <m:dPr>
                          <m:ctrlPr>
                            <a:rPr lang="en-US" sz="1700" i="1">
                              <a:latin typeface="Cambria Math" panose="02040503050406030204" pitchFamily="18" charset="0"/>
                            </a:rPr>
                          </m:ctrlPr>
                        </m:dPr>
                        <m:e>
                          <m:f>
                            <m:fPr>
                              <m:ctrlPr>
                                <a:rPr lang="en-US" sz="1700" i="1">
                                  <a:latin typeface="Cambria Math" panose="02040503050406030204" pitchFamily="18" charset="0"/>
                                </a:rPr>
                              </m:ctrlPr>
                            </m:fPr>
                            <m:num>
                              <m:r>
                                <m:rPr>
                                  <m:sty m:val="p"/>
                                </m:rPr>
                                <a:rPr lang="en-US" sz="1700">
                                  <a:latin typeface="Cambria Math" panose="02040503050406030204" pitchFamily="18" charset="0"/>
                                </a:rPr>
                                <m:t>exp</m:t>
                              </m:r>
                              <m:d>
                                <m:dPr>
                                  <m:ctrlPr>
                                    <a:rPr lang="en-US" sz="1700" i="1">
                                      <a:latin typeface="Cambria Math" panose="02040503050406030204" pitchFamily="18" charset="0"/>
                                    </a:rPr>
                                  </m:ctrlPr>
                                </m:dPr>
                                <m:e>
                                  <m:sSub>
                                    <m:sSubPr>
                                      <m:ctrlPr>
                                        <a:rPr lang="en-US" sz="1700" i="1">
                                          <a:latin typeface="Cambria Math" panose="02040503050406030204" pitchFamily="18" charset="0"/>
                                        </a:rPr>
                                      </m:ctrlPr>
                                    </m:sSubPr>
                                    <m:e>
                                      <m:r>
                                        <a:rPr lang="en-US" sz="1700" i="1">
                                          <a:latin typeface="Cambria Math" panose="02040503050406030204" pitchFamily="18" charset="0"/>
                                        </a:rPr>
                                        <m:t>𝑤</m:t>
                                      </m:r>
                                    </m:e>
                                    <m:sub>
                                      <m:r>
                                        <a:rPr lang="en-US" sz="1700" i="1">
                                          <a:latin typeface="Cambria Math" panose="02040503050406030204" pitchFamily="18" charset="0"/>
                                        </a:rPr>
                                        <m:t>𝑖</m:t>
                                      </m:r>
                                    </m:sub>
                                  </m:sSub>
                                </m:e>
                              </m:d>
                            </m:num>
                            <m:den>
                              <m:nary>
                                <m:naryPr>
                                  <m:chr m:val="∑"/>
                                  <m:limLoc m:val="undOvr"/>
                                  <m:ctrlPr>
                                    <a:rPr lang="en-US" sz="1700" i="1">
                                      <a:latin typeface="Cambria Math" panose="02040503050406030204" pitchFamily="18" charset="0"/>
                                    </a:rPr>
                                  </m:ctrlPr>
                                </m:naryPr>
                                <m:sub>
                                  <m:r>
                                    <a:rPr lang="en-US" sz="1700" i="1">
                                      <a:latin typeface="Cambria Math" panose="02040503050406030204" pitchFamily="18" charset="0"/>
                                    </a:rPr>
                                    <m:t>𝑙</m:t>
                                  </m:r>
                                  <m:r>
                                    <a:rPr lang="en-US" sz="1700" i="1">
                                      <a:latin typeface="Cambria Math" panose="02040503050406030204" pitchFamily="18" charset="0"/>
                                    </a:rPr>
                                    <m:t>=1</m:t>
                                  </m:r>
                                </m:sub>
                                <m:sup>
                                  <m:d>
                                    <m:dPr>
                                      <m:begChr m:val="|"/>
                                      <m:endChr m:val="|"/>
                                      <m:ctrlPr>
                                        <a:rPr lang="en-US" sz="1700" i="1">
                                          <a:latin typeface="Cambria Math" panose="02040503050406030204" pitchFamily="18" charset="0"/>
                                        </a:rPr>
                                      </m:ctrlPr>
                                    </m:dPr>
                                    <m:e>
                                      <m:r>
                                        <m:rPr>
                                          <m:sty m:val="p"/>
                                        </m:rPr>
                                        <a:rPr lang="en-US" sz="1700">
                                          <a:latin typeface="Cambria Math" panose="02040503050406030204" pitchFamily="18" charset="0"/>
                                        </a:rPr>
                                        <m:t>Ω</m:t>
                                      </m:r>
                                    </m:e>
                                  </m:d>
                                </m:sup>
                                <m:e>
                                  <m:r>
                                    <m:rPr>
                                      <m:sty m:val="p"/>
                                    </m:rPr>
                                    <a:rPr lang="en-US" sz="1700">
                                      <a:latin typeface="Cambria Math" panose="02040503050406030204" pitchFamily="18" charset="0"/>
                                    </a:rPr>
                                    <m:t>exp</m:t>
                                  </m:r>
                                  <m:d>
                                    <m:dPr>
                                      <m:ctrlPr>
                                        <a:rPr lang="en-US" sz="1700" i="1">
                                          <a:latin typeface="Cambria Math" panose="02040503050406030204" pitchFamily="18" charset="0"/>
                                        </a:rPr>
                                      </m:ctrlPr>
                                    </m:dPr>
                                    <m:e>
                                      <m:sSub>
                                        <m:sSubPr>
                                          <m:ctrlPr>
                                            <a:rPr lang="en-US" sz="1700" i="1">
                                              <a:latin typeface="Cambria Math" panose="02040503050406030204" pitchFamily="18" charset="0"/>
                                            </a:rPr>
                                          </m:ctrlPr>
                                        </m:sSubPr>
                                        <m:e>
                                          <m:r>
                                            <a:rPr lang="en-US" sz="1700" i="1">
                                              <a:latin typeface="Cambria Math" panose="02040503050406030204" pitchFamily="18" charset="0"/>
                                            </a:rPr>
                                            <m:t>𝑤</m:t>
                                          </m:r>
                                        </m:e>
                                        <m:sub>
                                          <m:r>
                                            <a:rPr lang="en-US" sz="1700" i="1">
                                              <a:latin typeface="Cambria Math" panose="02040503050406030204" pitchFamily="18" charset="0"/>
                                            </a:rPr>
                                            <m:t>𝑙</m:t>
                                          </m:r>
                                        </m:sub>
                                      </m:sSub>
                                    </m:e>
                                  </m:d>
                                </m:e>
                              </m:nary>
                            </m:den>
                          </m:f>
                        </m:e>
                      </m:d>
                      <m:r>
                        <a:rPr lang="en-US" sz="1700" i="1">
                          <a:latin typeface="Cambria Math" panose="02040503050406030204" pitchFamily="18" charset="0"/>
                        </a:rPr>
                        <m:t>=</m:t>
                      </m:r>
                      <m:sSub>
                        <m:sSubPr>
                          <m:ctrlPr>
                            <a:rPr lang="en-US" sz="1700" i="1">
                              <a:latin typeface="Cambria Math" panose="02040503050406030204" pitchFamily="18" charset="0"/>
                            </a:rPr>
                          </m:ctrlPr>
                        </m:sSubPr>
                        <m:e>
                          <m:r>
                            <a:rPr lang="en-US" sz="1700" i="1">
                              <a:latin typeface="Cambria Math" panose="02040503050406030204" pitchFamily="18" charset="0"/>
                            </a:rPr>
                            <m:t>𝑝</m:t>
                          </m:r>
                        </m:e>
                        <m:sub>
                          <m:r>
                            <a:rPr lang="en-US" sz="1700" i="1">
                              <a:latin typeface="Cambria Math" panose="02040503050406030204" pitchFamily="18" charset="0"/>
                            </a:rPr>
                            <m:t>𝑖</m:t>
                          </m:r>
                        </m:sub>
                      </m:sSub>
                      <m:d>
                        <m:dPr>
                          <m:ctrlPr>
                            <a:rPr lang="en-US" sz="1700" i="1">
                              <a:latin typeface="Cambria Math" panose="02040503050406030204" pitchFamily="18" charset="0"/>
                            </a:rPr>
                          </m:ctrlPr>
                        </m:dPr>
                        <m:e>
                          <m:sSub>
                            <m:sSubPr>
                              <m:ctrlPr>
                                <a:rPr lang="en-US" sz="1700" i="1">
                                  <a:latin typeface="Cambria Math" panose="02040503050406030204" pitchFamily="18" charset="0"/>
                                </a:rPr>
                              </m:ctrlPr>
                            </m:sSubPr>
                            <m:e>
                              <m:r>
                                <a:rPr lang="en-US" sz="1700" i="1">
                                  <a:latin typeface="Cambria Math" panose="02040503050406030204" pitchFamily="18" charset="0"/>
                                </a:rPr>
                                <m:t>𝛿</m:t>
                              </m:r>
                            </m:e>
                            <m:sub>
                              <m:r>
                                <a:rPr lang="en-US" sz="1700" i="1">
                                  <a:latin typeface="Cambria Math" panose="02040503050406030204" pitchFamily="18" charset="0"/>
                                </a:rPr>
                                <m:t>𝑖𝑗</m:t>
                              </m:r>
                            </m:sub>
                          </m:sSub>
                          <m:r>
                            <a:rPr lang="en-US" sz="1700" i="1">
                              <a:latin typeface="Cambria Math" panose="02040503050406030204" pitchFamily="18" charset="0"/>
                            </a:rPr>
                            <m:t>−</m:t>
                          </m:r>
                          <m:sSub>
                            <m:sSubPr>
                              <m:ctrlPr>
                                <a:rPr lang="en-US" sz="1700" i="1">
                                  <a:latin typeface="Cambria Math" panose="02040503050406030204" pitchFamily="18" charset="0"/>
                                </a:rPr>
                              </m:ctrlPr>
                            </m:sSubPr>
                            <m:e>
                              <m:r>
                                <a:rPr lang="en-US" sz="1700" i="1">
                                  <a:latin typeface="Cambria Math" panose="02040503050406030204" pitchFamily="18" charset="0"/>
                                </a:rPr>
                                <m:t>𝑝</m:t>
                              </m:r>
                            </m:e>
                            <m:sub>
                              <m:r>
                                <a:rPr lang="en-US" sz="1700" i="1">
                                  <a:latin typeface="Cambria Math" panose="02040503050406030204" pitchFamily="18" charset="0"/>
                                </a:rPr>
                                <m:t>𝑗</m:t>
                              </m:r>
                            </m:sub>
                          </m:sSub>
                        </m:e>
                      </m:d>
                    </m:oMath>
                  </m:oMathPara>
                </a14:m>
                <a:endParaRPr lang="en-US" sz="1700" dirty="0"/>
              </a:p>
              <a:p>
                <a:pPr marL="0" indent="0">
                  <a:buNone/>
                </a:pPr>
                <a:r>
                  <a:rPr lang="en-US" sz="1700" dirty="0"/>
                  <a:t>We obtain:</a:t>
                </a:r>
              </a:p>
              <a:p>
                <a:pPr marL="0" indent="0">
                  <a:buNone/>
                </a:pPr>
                <a14:m>
                  <m:oMathPara xmlns:m="http://schemas.openxmlformats.org/officeDocument/2006/math">
                    <m:oMathParaPr>
                      <m:jc m:val="centerGroup"/>
                    </m:oMathParaPr>
                    <m:oMath xmlns:m="http://schemas.openxmlformats.org/officeDocument/2006/math">
                      <m:f>
                        <m:fPr>
                          <m:ctrlPr>
                            <a:rPr lang="en-US" sz="1700" i="1">
                              <a:latin typeface="Cambria Math" panose="02040503050406030204" pitchFamily="18" charset="0"/>
                            </a:rPr>
                          </m:ctrlPr>
                        </m:fPr>
                        <m:num>
                          <m:r>
                            <a:rPr lang="en-US" sz="1700" i="1">
                              <a:latin typeface="Cambria Math" panose="02040503050406030204" pitchFamily="18" charset="0"/>
                            </a:rPr>
                            <m:t>𝜕</m:t>
                          </m:r>
                          <m:r>
                            <a:rPr lang="en-US" sz="1700" i="1">
                              <a:latin typeface="Cambria Math" panose="02040503050406030204" pitchFamily="18" charset="0"/>
                            </a:rPr>
                            <m:t>𝐿</m:t>
                          </m:r>
                          <m:d>
                            <m:dPr>
                              <m:ctrlPr>
                                <a:rPr lang="en-US" sz="1700" i="1">
                                  <a:latin typeface="Cambria Math" panose="02040503050406030204" pitchFamily="18" charset="0"/>
                                </a:rPr>
                              </m:ctrlPr>
                            </m:dPr>
                            <m:e>
                              <m:r>
                                <a:rPr lang="en-US" sz="1700" b="1" i="1">
                                  <a:latin typeface="Cambria Math" panose="02040503050406030204" pitchFamily="18" charset="0"/>
                                </a:rPr>
                                <m:t>𝒑</m:t>
                              </m:r>
                            </m:e>
                            <m:e>
                              <m:r>
                                <m:rPr>
                                  <m:sty m:val="p"/>
                                </m:rPr>
                                <a:rPr lang="en-US" sz="1700">
                                  <a:latin typeface="Cambria Math" panose="02040503050406030204" pitchFamily="18" charset="0"/>
                                </a:rPr>
                                <m:t>Θ</m:t>
                              </m:r>
                            </m:e>
                          </m:d>
                        </m:num>
                        <m:den>
                          <m:r>
                            <a:rPr lang="en-US" sz="1700" i="1">
                              <a:latin typeface="Cambria Math" panose="02040503050406030204" pitchFamily="18" charset="0"/>
                            </a:rPr>
                            <m:t>𝜕</m:t>
                          </m:r>
                          <m:sSub>
                            <m:sSubPr>
                              <m:ctrlPr>
                                <a:rPr lang="en-US" sz="1700" i="1">
                                  <a:latin typeface="Cambria Math" panose="02040503050406030204" pitchFamily="18" charset="0"/>
                                </a:rPr>
                              </m:ctrlPr>
                            </m:sSubPr>
                            <m:e>
                              <m:r>
                                <a:rPr lang="en-US" sz="1700" i="1">
                                  <a:latin typeface="Cambria Math" panose="02040503050406030204" pitchFamily="18" charset="0"/>
                                </a:rPr>
                                <m:t>𝑤</m:t>
                              </m:r>
                            </m:e>
                            <m:sub>
                              <m:r>
                                <a:rPr lang="en-US" sz="1700" i="1">
                                  <a:latin typeface="Cambria Math" panose="02040503050406030204" pitchFamily="18" charset="0"/>
                                </a:rPr>
                                <m:t>𝑗</m:t>
                              </m:r>
                            </m:sub>
                          </m:sSub>
                        </m:den>
                      </m:f>
                      <m:r>
                        <a:rPr lang="en-US" sz="1700" i="1">
                          <a:latin typeface="Cambria Math" panose="02040503050406030204" pitchFamily="18" charset="0"/>
                        </a:rPr>
                        <m:t>=−</m:t>
                      </m:r>
                      <m:nary>
                        <m:naryPr>
                          <m:chr m:val="∑"/>
                          <m:limLoc m:val="undOvr"/>
                          <m:ctrlPr>
                            <a:rPr lang="en-US" sz="1700" i="1">
                              <a:latin typeface="Cambria Math" panose="02040503050406030204" pitchFamily="18" charset="0"/>
                            </a:rPr>
                          </m:ctrlPr>
                        </m:naryPr>
                        <m:sub>
                          <m:r>
                            <a:rPr lang="en-US" sz="1700" i="1">
                              <a:latin typeface="Cambria Math" panose="02040503050406030204" pitchFamily="18" charset="0"/>
                            </a:rPr>
                            <m:t>𝑖</m:t>
                          </m:r>
                          <m:r>
                            <a:rPr lang="en-US" sz="1700" i="1">
                              <a:latin typeface="Cambria Math" panose="02040503050406030204" pitchFamily="18" charset="0"/>
                            </a:rPr>
                            <m:t>=1</m:t>
                          </m:r>
                        </m:sub>
                        <m:sup>
                          <m:d>
                            <m:dPr>
                              <m:begChr m:val="|"/>
                              <m:endChr m:val="|"/>
                              <m:ctrlPr>
                                <a:rPr lang="en-US" sz="1700" i="1">
                                  <a:latin typeface="Cambria Math" panose="02040503050406030204" pitchFamily="18" charset="0"/>
                                </a:rPr>
                              </m:ctrlPr>
                            </m:dPr>
                            <m:e>
                              <m:r>
                                <m:rPr>
                                  <m:sty m:val="p"/>
                                </m:rPr>
                                <a:rPr lang="en-US" sz="1700">
                                  <a:latin typeface="Cambria Math" panose="02040503050406030204" pitchFamily="18" charset="0"/>
                                </a:rPr>
                                <m:t>Ω</m:t>
                              </m:r>
                            </m:e>
                          </m:d>
                        </m:sup>
                        <m:e>
                          <m:sSub>
                            <m:sSubPr>
                              <m:ctrlPr>
                                <a:rPr lang="en-US" sz="1700" i="1">
                                  <a:latin typeface="Cambria Math" panose="02040503050406030204" pitchFamily="18" charset="0"/>
                                </a:rPr>
                              </m:ctrlPr>
                            </m:sSubPr>
                            <m:e>
                              <m:r>
                                <a:rPr lang="en-US" sz="1700" i="1">
                                  <a:latin typeface="Cambria Math" panose="02040503050406030204" pitchFamily="18" charset="0"/>
                                </a:rPr>
                                <m:t>𝑞</m:t>
                              </m:r>
                            </m:e>
                            <m:sub>
                              <m:r>
                                <a:rPr lang="en-US" sz="1700" i="1">
                                  <a:latin typeface="Cambria Math" panose="02040503050406030204" pitchFamily="18" charset="0"/>
                                </a:rPr>
                                <m:t>𝑖</m:t>
                              </m:r>
                            </m:sub>
                          </m:sSub>
                          <m:d>
                            <m:dPr>
                              <m:ctrlPr>
                                <a:rPr lang="en-US" sz="1700" i="1">
                                  <a:latin typeface="Cambria Math" panose="02040503050406030204" pitchFamily="18" charset="0"/>
                                </a:rPr>
                              </m:ctrlPr>
                            </m:dPr>
                            <m:e>
                              <m:sSub>
                                <m:sSubPr>
                                  <m:ctrlPr>
                                    <a:rPr lang="en-US" sz="1700" i="1">
                                      <a:latin typeface="Cambria Math" panose="02040503050406030204" pitchFamily="18" charset="0"/>
                                    </a:rPr>
                                  </m:ctrlPr>
                                </m:sSubPr>
                                <m:e>
                                  <m:r>
                                    <a:rPr lang="en-US" sz="1700" i="1">
                                      <a:latin typeface="Cambria Math" panose="02040503050406030204" pitchFamily="18" charset="0"/>
                                    </a:rPr>
                                    <m:t>𝛿</m:t>
                                  </m:r>
                                </m:e>
                                <m:sub>
                                  <m:r>
                                    <a:rPr lang="en-US" sz="1700" i="1">
                                      <a:latin typeface="Cambria Math" panose="02040503050406030204" pitchFamily="18" charset="0"/>
                                    </a:rPr>
                                    <m:t>𝑖𝑗</m:t>
                                  </m:r>
                                </m:sub>
                              </m:sSub>
                              <m:r>
                                <a:rPr lang="en-US" sz="1700" i="1">
                                  <a:latin typeface="Cambria Math" panose="02040503050406030204" pitchFamily="18" charset="0"/>
                                </a:rPr>
                                <m:t>−</m:t>
                              </m:r>
                              <m:sSub>
                                <m:sSubPr>
                                  <m:ctrlPr>
                                    <a:rPr lang="en-US" sz="1700" i="1">
                                      <a:latin typeface="Cambria Math" panose="02040503050406030204" pitchFamily="18" charset="0"/>
                                    </a:rPr>
                                  </m:ctrlPr>
                                </m:sSubPr>
                                <m:e>
                                  <m:r>
                                    <a:rPr lang="en-US" sz="1700" i="1">
                                      <a:latin typeface="Cambria Math" panose="02040503050406030204" pitchFamily="18" charset="0"/>
                                    </a:rPr>
                                    <m:t>𝑝</m:t>
                                  </m:r>
                                </m:e>
                                <m:sub>
                                  <m:r>
                                    <a:rPr lang="en-US" sz="1700" i="1">
                                      <a:latin typeface="Cambria Math" panose="02040503050406030204" pitchFamily="18" charset="0"/>
                                    </a:rPr>
                                    <m:t>𝑗</m:t>
                                  </m:r>
                                </m:sub>
                              </m:sSub>
                            </m:e>
                          </m:d>
                        </m:e>
                      </m:nary>
                      <m:r>
                        <a:rPr lang="en-US" sz="1700" i="1">
                          <a:latin typeface="Cambria Math" panose="02040503050406030204" pitchFamily="18" charset="0"/>
                        </a:rPr>
                        <m:t>∎</m:t>
                      </m:r>
                    </m:oMath>
                  </m:oMathPara>
                </a14:m>
                <a:endParaRPr lang="en-US" sz="1700" dirty="0"/>
              </a:p>
              <a:p>
                <a:pPr marL="0" indent="0">
                  <a:buNone/>
                </a:pPr>
                <a:r>
                  <a:rPr lang="en-US" sz="1700" dirty="0"/>
                  <a:t>So that gradient of </a:t>
                </a:r>
                <a:r>
                  <a:rPr lang="en-US" sz="1700" i="1" dirty="0"/>
                  <a:t>L</a:t>
                </a:r>
                <a:r>
                  <a:rPr lang="en-US" sz="1700" dirty="0"/>
                  <a:t>(</a:t>
                </a:r>
                <a:r>
                  <a:rPr lang="en-US" sz="1700" b="1" i="1" dirty="0"/>
                  <a:t>p</a:t>
                </a:r>
                <a:r>
                  <a:rPr lang="en-US" sz="1700" dirty="0"/>
                  <a:t> | Θ) with regard to </a:t>
                </a:r>
                <a:r>
                  <a:rPr lang="en-US" sz="1700" b="1" i="1" dirty="0"/>
                  <a:t>w</a:t>
                </a:r>
                <a:r>
                  <a:rPr lang="en-US" sz="1700" dirty="0"/>
                  <a:t> is:</a:t>
                </a:r>
              </a:p>
              <a:p>
                <a:pPr marL="0" indent="0">
                  <a:buNone/>
                </a:pPr>
                <a14:m>
                  <m:oMathPara xmlns:m="http://schemas.openxmlformats.org/officeDocument/2006/math">
                    <m:oMathParaPr>
                      <m:jc m:val="centerGroup"/>
                    </m:oMathParaPr>
                    <m:oMath xmlns:m="http://schemas.openxmlformats.org/officeDocument/2006/math">
                      <m:f>
                        <m:fPr>
                          <m:ctrlPr>
                            <a:rPr lang="en-US" sz="1700" i="1">
                              <a:latin typeface="Cambria Math" panose="02040503050406030204" pitchFamily="18" charset="0"/>
                            </a:rPr>
                          </m:ctrlPr>
                        </m:fPr>
                        <m:num>
                          <m:r>
                            <a:rPr lang="en-US" sz="1700" i="1">
                              <a:latin typeface="Cambria Math" panose="02040503050406030204" pitchFamily="18" charset="0"/>
                            </a:rPr>
                            <m:t>𝑑𝐿</m:t>
                          </m:r>
                          <m:d>
                            <m:dPr>
                              <m:ctrlPr>
                                <a:rPr lang="en-US" sz="1700" i="1">
                                  <a:latin typeface="Cambria Math" panose="02040503050406030204" pitchFamily="18" charset="0"/>
                                </a:rPr>
                              </m:ctrlPr>
                            </m:dPr>
                            <m:e>
                              <m:r>
                                <a:rPr lang="en-US" sz="1700" b="1" i="1">
                                  <a:latin typeface="Cambria Math" panose="02040503050406030204" pitchFamily="18" charset="0"/>
                                </a:rPr>
                                <m:t>𝒑</m:t>
                              </m:r>
                            </m:e>
                            <m:e>
                              <m:r>
                                <m:rPr>
                                  <m:sty m:val="p"/>
                                </m:rPr>
                                <a:rPr lang="en-US" sz="1700">
                                  <a:latin typeface="Cambria Math" panose="02040503050406030204" pitchFamily="18" charset="0"/>
                                </a:rPr>
                                <m:t>Θ</m:t>
                              </m:r>
                            </m:e>
                          </m:d>
                        </m:num>
                        <m:den>
                          <m:r>
                            <a:rPr lang="en-US" sz="1700" i="1">
                              <a:latin typeface="Cambria Math" panose="02040503050406030204" pitchFamily="18" charset="0"/>
                            </a:rPr>
                            <m:t>𝑑</m:t>
                          </m:r>
                          <m:r>
                            <a:rPr lang="en-US" sz="1700" b="1" i="1">
                              <a:latin typeface="Cambria Math" panose="02040503050406030204" pitchFamily="18" charset="0"/>
                            </a:rPr>
                            <m:t>𝒘</m:t>
                          </m:r>
                        </m:den>
                      </m:f>
                      <m:r>
                        <a:rPr lang="en-US" sz="1700" i="1">
                          <a:latin typeface="Cambria Math" panose="02040503050406030204" pitchFamily="18" charset="0"/>
                        </a:rPr>
                        <m:t>=</m:t>
                      </m:r>
                      <m:sSup>
                        <m:sSupPr>
                          <m:ctrlPr>
                            <a:rPr lang="en-US" sz="1700" i="1">
                              <a:latin typeface="Cambria Math" panose="02040503050406030204" pitchFamily="18" charset="0"/>
                            </a:rPr>
                          </m:ctrlPr>
                        </m:sSupPr>
                        <m:e>
                          <m:d>
                            <m:dPr>
                              <m:ctrlPr>
                                <a:rPr lang="en-US" sz="1700" i="1">
                                  <a:latin typeface="Cambria Math" panose="02040503050406030204" pitchFamily="18" charset="0"/>
                                </a:rPr>
                              </m:ctrlPr>
                            </m:dPr>
                            <m:e>
                              <m:f>
                                <m:fPr>
                                  <m:ctrlPr>
                                    <a:rPr lang="en-US" sz="1700" i="1">
                                      <a:latin typeface="Cambria Math" panose="02040503050406030204" pitchFamily="18" charset="0"/>
                                    </a:rPr>
                                  </m:ctrlPr>
                                </m:fPr>
                                <m:num>
                                  <m:r>
                                    <a:rPr lang="en-US" sz="1700" i="1">
                                      <a:latin typeface="Cambria Math" panose="02040503050406030204" pitchFamily="18" charset="0"/>
                                    </a:rPr>
                                    <m:t>𝜕</m:t>
                                  </m:r>
                                  <m:r>
                                    <a:rPr lang="en-US" sz="1700" i="1">
                                      <a:latin typeface="Cambria Math" panose="02040503050406030204" pitchFamily="18" charset="0"/>
                                    </a:rPr>
                                    <m:t>𝐿</m:t>
                                  </m:r>
                                  <m:d>
                                    <m:dPr>
                                      <m:ctrlPr>
                                        <a:rPr lang="en-US" sz="1700" i="1">
                                          <a:latin typeface="Cambria Math" panose="02040503050406030204" pitchFamily="18" charset="0"/>
                                        </a:rPr>
                                      </m:ctrlPr>
                                    </m:dPr>
                                    <m:e>
                                      <m:r>
                                        <a:rPr lang="en-US" sz="1700" b="1" i="1">
                                          <a:latin typeface="Cambria Math" panose="02040503050406030204" pitchFamily="18" charset="0"/>
                                        </a:rPr>
                                        <m:t>𝒑</m:t>
                                      </m:r>
                                    </m:e>
                                    <m:e>
                                      <m:r>
                                        <m:rPr>
                                          <m:sty m:val="p"/>
                                        </m:rPr>
                                        <a:rPr lang="en-US" sz="1700">
                                          <a:latin typeface="Cambria Math" panose="02040503050406030204" pitchFamily="18" charset="0"/>
                                        </a:rPr>
                                        <m:t>Θ</m:t>
                                      </m:r>
                                    </m:e>
                                  </m:d>
                                </m:num>
                                <m:den>
                                  <m:r>
                                    <a:rPr lang="en-US" sz="1700" i="1">
                                      <a:latin typeface="Cambria Math" panose="02040503050406030204" pitchFamily="18" charset="0"/>
                                    </a:rPr>
                                    <m:t>𝜕</m:t>
                                  </m:r>
                                  <m:sSub>
                                    <m:sSubPr>
                                      <m:ctrlPr>
                                        <a:rPr lang="en-US" sz="1700" i="1">
                                          <a:latin typeface="Cambria Math" panose="02040503050406030204" pitchFamily="18" charset="0"/>
                                        </a:rPr>
                                      </m:ctrlPr>
                                    </m:sSubPr>
                                    <m:e>
                                      <m:r>
                                        <a:rPr lang="en-US" sz="1700" i="1">
                                          <a:latin typeface="Cambria Math" panose="02040503050406030204" pitchFamily="18" charset="0"/>
                                        </a:rPr>
                                        <m:t>𝑤</m:t>
                                      </m:r>
                                    </m:e>
                                    <m:sub>
                                      <m:r>
                                        <a:rPr lang="en-US" sz="1700" i="1">
                                          <a:latin typeface="Cambria Math" panose="02040503050406030204" pitchFamily="18" charset="0"/>
                                        </a:rPr>
                                        <m:t>1</m:t>
                                      </m:r>
                                    </m:sub>
                                  </m:sSub>
                                </m:den>
                              </m:f>
                              <m:r>
                                <a:rPr lang="en-US" sz="1700" i="1">
                                  <a:latin typeface="Cambria Math" panose="02040503050406030204" pitchFamily="18" charset="0"/>
                                </a:rPr>
                                <m:t>,</m:t>
                              </m:r>
                              <m:f>
                                <m:fPr>
                                  <m:ctrlPr>
                                    <a:rPr lang="en-US" sz="1700" i="1">
                                      <a:latin typeface="Cambria Math" panose="02040503050406030204" pitchFamily="18" charset="0"/>
                                    </a:rPr>
                                  </m:ctrlPr>
                                </m:fPr>
                                <m:num>
                                  <m:r>
                                    <a:rPr lang="en-US" sz="1700" i="1">
                                      <a:latin typeface="Cambria Math" panose="02040503050406030204" pitchFamily="18" charset="0"/>
                                    </a:rPr>
                                    <m:t>𝜕</m:t>
                                  </m:r>
                                  <m:r>
                                    <a:rPr lang="en-US" sz="1700" i="1">
                                      <a:latin typeface="Cambria Math" panose="02040503050406030204" pitchFamily="18" charset="0"/>
                                    </a:rPr>
                                    <m:t>𝐿</m:t>
                                  </m:r>
                                  <m:d>
                                    <m:dPr>
                                      <m:ctrlPr>
                                        <a:rPr lang="en-US" sz="1700" i="1">
                                          <a:latin typeface="Cambria Math" panose="02040503050406030204" pitchFamily="18" charset="0"/>
                                        </a:rPr>
                                      </m:ctrlPr>
                                    </m:dPr>
                                    <m:e>
                                      <m:r>
                                        <a:rPr lang="en-US" sz="1700" b="1" i="1">
                                          <a:latin typeface="Cambria Math" panose="02040503050406030204" pitchFamily="18" charset="0"/>
                                        </a:rPr>
                                        <m:t>𝒑</m:t>
                                      </m:r>
                                    </m:e>
                                    <m:e>
                                      <m:r>
                                        <m:rPr>
                                          <m:sty m:val="p"/>
                                        </m:rPr>
                                        <a:rPr lang="en-US" sz="1700">
                                          <a:latin typeface="Cambria Math" panose="02040503050406030204" pitchFamily="18" charset="0"/>
                                        </a:rPr>
                                        <m:t>Θ</m:t>
                                      </m:r>
                                    </m:e>
                                  </m:d>
                                </m:num>
                                <m:den>
                                  <m:r>
                                    <a:rPr lang="en-US" sz="1700" i="1">
                                      <a:latin typeface="Cambria Math" panose="02040503050406030204" pitchFamily="18" charset="0"/>
                                    </a:rPr>
                                    <m:t>𝜕</m:t>
                                  </m:r>
                                  <m:sSub>
                                    <m:sSubPr>
                                      <m:ctrlPr>
                                        <a:rPr lang="en-US" sz="1700" i="1">
                                          <a:latin typeface="Cambria Math" panose="02040503050406030204" pitchFamily="18" charset="0"/>
                                        </a:rPr>
                                      </m:ctrlPr>
                                    </m:sSubPr>
                                    <m:e>
                                      <m:r>
                                        <a:rPr lang="en-US" sz="1700" i="1">
                                          <a:latin typeface="Cambria Math" panose="02040503050406030204" pitchFamily="18" charset="0"/>
                                        </a:rPr>
                                        <m:t>𝑤</m:t>
                                      </m:r>
                                    </m:e>
                                    <m:sub>
                                      <m:r>
                                        <a:rPr lang="en-US" sz="1700" i="1">
                                          <a:latin typeface="Cambria Math" panose="02040503050406030204" pitchFamily="18" charset="0"/>
                                        </a:rPr>
                                        <m:t>2</m:t>
                                      </m:r>
                                    </m:sub>
                                  </m:sSub>
                                </m:den>
                              </m:f>
                              <m:r>
                                <a:rPr lang="en-US" sz="1700" i="1">
                                  <a:latin typeface="Cambria Math" panose="02040503050406030204" pitchFamily="18" charset="0"/>
                                </a:rPr>
                                <m:t>,…,</m:t>
                              </m:r>
                              <m:f>
                                <m:fPr>
                                  <m:ctrlPr>
                                    <a:rPr lang="en-US" sz="1700" i="1">
                                      <a:latin typeface="Cambria Math" panose="02040503050406030204" pitchFamily="18" charset="0"/>
                                    </a:rPr>
                                  </m:ctrlPr>
                                </m:fPr>
                                <m:num>
                                  <m:r>
                                    <a:rPr lang="en-US" sz="1700" i="1">
                                      <a:latin typeface="Cambria Math" panose="02040503050406030204" pitchFamily="18" charset="0"/>
                                    </a:rPr>
                                    <m:t>𝜕</m:t>
                                  </m:r>
                                  <m:r>
                                    <a:rPr lang="en-US" sz="1700" i="1">
                                      <a:latin typeface="Cambria Math" panose="02040503050406030204" pitchFamily="18" charset="0"/>
                                    </a:rPr>
                                    <m:t>𝐿</m:t>
                                  </m:r>
                                  <m:d>
                                    <m:dPr>
                                      <m:ctrlPr>
                                        <a:rPr lang="en-US" sz="1700" i="1">
                                          <a:latin typeface="Cambria Math" panose="02040503050406030204" pitchFamily="18" charset="0"/>
                                        </a:rPr>
                                      </m:ctrlPr>
                                    </m:dPr>
                                    <m:e>
                                      <m:r>
                                        <a:rPr lang="en-US" sz="1700" b="1" i="1">
                                          <a:latin typeface="Cambria Math" panose="02040503050406030204" pitchFamily="18" charset="0"/>
                                        </a:rPr>
                                        <m:t>𝒑</m:t>
                                      </m:r>
                                    </m:e>
                                    <m:e>
                                      <m:r>
                                        <m:rPr>
                                          <m:sty m:val="p"/>
                                        </m:rPr>
                                        <a:rPr lang="en-US" sz="1700">
                                          <a:latin typeface="Cambria Math" panose="02040503050406030204" pitchFamily="18" charset="0"/>
                                        </a:rPr>
                                        <m:t>Θ</m:t>
                                      </m:r>
                                    </m:e>
                                  </m:d>
                                </m:num>
                                <m:den>
                                  <m:r>
                                    <a:rPr lang="en-US" sz="1700" i="1">
                                      <a:latin typeface="Cambria Math" panose="02040503050406030204" pitchFamily="18" charset="0"/>
                                    </a:rPr>
                                    <m:t>𝜕</m:t>
                                  </m:r>
                                  <m:sSub>
                                    <m:sSubPr>
                                      <m:ctrlPr>
                                        <a:rPr lang="en-US" sz="1700" i="1">
                                          <a:latin typeface="Cambria Math" panose="02040503050406030204" pitchFamily="18" charset="0"/>
                                        </a:rPr>
                                      </m:ctrlPr>
                                    </m:sSubPr>
                                    <m:e>
                                      <m:r>
                                        <a:rPr lang="en-US" sz="1700" i="1">
                                          <a:latin typeface="Cambria Math" panose="02040503050406030204" pitchFamily="18" charset="0"/>
                                        </a:rPr>
                                        <m:t>𝑤</m:t>
                                      </m:r>
                                    </m:e>
                                    <m:sub>
                                      <m:d>
                                        <m:dPr>
                                          <m:begChr m:val="|"/>
                                          <m:endChr m:val="|"/>
                                          <m:ctrlPr>
                                            <a:rPr lang="en-US" sz="1700" i="1">
                                              <a:latin typeface="Cambria Math" panose="02040503050406030204" pitchFamily="18" charset="0"/>
                                            </a:rPr>
                                          </m:ctrlPr>
                                        </m:dPr>
                                        <m:e>
                                          <m:r>
                                            <m:rPr>
                                              <m:sty m:val="p"/>
                                            </m:rPr>
                                            <a:rPr lang="en-US" sz="1700">
                                              <a:latin typeface="Cambria Math" panose="02040503050406030204" pitchFamily="18" charset="0"/>
                                            </a:rPr>
                                            <m:t>Ω</m:t>
                                          </m:r>
                                        </m:e>
                                      </m:d>
                                    </m:sub>
                                  </m:sSub>
                                </m:den>
                              </m:f>
                            </m:e>
                          </m:d>
                        </m:e>
                        <m:sup>
                          <m:r>
                            <a:rPr lang="en-US" sz="1700" i="1">
                              <a:latin typeface="Cambria Math" panose="02040503050406030204" pitchFamily="18" charset="0"/>
                            </a:rPr>
                            <m:t>𝑇</m:t>
                          </m:r>
                        </m:sup>
                      </m:sSup>
                    </m:oMath>
                  </m:oMathPara>
                </a14:m>
                <a:endParaRPr lang="en-US" sz="1700" dirty="0"/>
              </a:p>
              <a:p>
                <a:pPr marL="0" indent="0">
                  <a:buNone/>
                </a:pPr>
                <a:r>
                  <a:rPr lang="en-US" sz="1700" dirty="0"/>
                  <a:t>Therefore, parameter Θ is updated according to SGD associated with backpropagation algorithm:</a:t>
                </a:r>
              </a:p>
              <a:p>
                <a:pPr marL="0" indent="0">
                  <a:buNone/>
                </a:pPr>
                <a14:m>
                  <m:oMathPara xmlns:m="http://schemas.openxmlformats.org/officeDocument/2006/math">
                    <m:oMathParaPr>
                      <m:jc m:val="centerGroup"/>
                    </m:oMathParaPr>
                    <m:oMath xmlns:m="http://schemas.openxmlformats.org/officeDocument/2006/math">
                      <m:r>
                        <m:rPr>
                          <m:sty m:val="p"/>
                        </m:rPr>
                        <a:rPr lang="en-US" sz="1700">
                          <a:latin typeface="Cambria Math" panose="02040503050406030204" pitchFamily="18" charset="0"/>
                        </a:rPr>
                        <m:t>Θ</m:t>
                      </m:r>
                      <m:r>
                        <a:rPr lang="en-US" sz="1700" i="1">
                          <a:latin typeface="Cambria Math" panose="02040503050406030204" pitchFamily="18" charset="0"/>
                        </a:rPr>
                        <m:t>=</m:t>
                      </m:r>
                      <m:r>
                        <m:rPr>
                          <m:sty m:val="p"/>
                        </m:rPr>
                        <a:rPr lang="en-US" sz="1700">
                          <a:latin typeface="Cambria Math" panose="02040503050406030204" pitchFamily="18" charset="0"/>
                        </a:rPr>
                        <m:t>Θ</m:t>
                      </m:r>
                      <m:r>
                        <a:rPr lang="en-US" sz="1700" i="1">
                          <a:latin typeface="Cambria Math" panose="02040503050406030204" pitchFamily="18" charset="0"/>
                        </a:rPr>
                        <m:t>−</m:t>
                      </m:r>
                      <m:r>
                        <a:rPr lang="en-US" sz="1700" i="1">
                          <a:latin typeface="Cambria Math" panose="02040503050406030204" pitchFamily="18" charset="0"/>
                        </a:rPr>
                        <m:t>𝛾</m:t>
                      </m:r>
                      <m:f>
                        <m:fPr>
                          <m:ctrlPr>
                            <a:rPr lang="en-US" sz="1700" i="1">
                              <a:latin typeface="Cambria Math" panose="02040503050406030204" pitchFamily="18" charset="0"/>
                            </a:rPr>
                          </m:ctrlPr>
                        </m:fPr>
                        <m:num>
                          <m:r>
                            <a:rPr lang="en-US" sz="1700" i="1">
                              <a:latin typeface="Cambria Math" panose="02040503050406030204" pitchFamily="18" charset="0"/>
                            </a:rPr>
                            <m:t>𝑑𝐿</m:t>
                          </m:r>
                          <m:d>
                            <m:dPr>
                              <m:ctrlPr>
                                <a:rPr lang="en-US" sz="1700" i="1">
                                  <a:latin typeface="Cambria Math" panose="02040503050406030204" pitchFamily="18" charset="0"/>
                                </a:rPr>
                              </m:ctrlPr>
                            </m:dPr>
                            <m:e>
                              <m:r>
                                <a:rPr lang="en-US" sz="1700" b="1" i="1">
                                  <a:latin typeface="Cambria Math" panose="02040503050406030204" pitchFamily="18" charset="0"/>
                                </a:rPr>
                                <m:t>𝒑</m:t>
                              </m:r>
                            </m:e>
                            <m:e>
                              <m:r>
                                <m:rPr>
                                  <m:sty m:val="p"/>
                                </m:rPr>
                                <a:rPr lang="en-US" sz="1700">
                                  <a:latin typeface="Cambria Math" panose="02040503050406030204" pitchFamily="18" charset="0"/>
                                </a:rPr>
                                <m:t>Θ</m:t>
                              </m:r>
                            </m:e>
                          </m:d>
                        </m:num>
                        <m:den>
                          <m:r>
                            <a:rPr lang="en-US" sz="1700" i="1">
                              <a:latin typeface="Cambria Math" panose="02040503050406030204" pitchFamily="18" charset="0"/>
                            </a:rPr>
                            <m:t>𝑑</m:t>
                          </m:r>
                          <m:r>
                            <a:rPr lang="en-US" sz="1700" b="1" i="1">
                              <a:latin typeface="Cambria Math" panose="02040503050406030204" pitchFamily="18" charset="0"/>
                            </a:rPr>
                            <m:t>𝒘</m:t>
                          </m:r>
                        </m:den>
                      </m:f>
                    </m:oMath>
                  </m:oMathPara>
                </a14:m>
                <a:endParaRPr lang="en-US" sz="1700" dirty="0"/>
              </a:p>
              <a:p>
                <a:pPr marL="0" indent="0">
                  <a:buNone/>
                </a:pPr>
                <a:r>
                  <a:rPr lang="en-US" sz="1700" dirty="0"/>
                  <a:t>Where </a:t>
                </a:r>
                <a:r>
                  <a:rPr lang="en-US" sz="1700" i="1" dirty="0"/>
                  <a:t>γ</a:t>
                </a:r>
                <a:r>
                  <a:rPr lang="en-US" sz="1700" dirty="0"/>
                  <a:t> (0 &lt; </a:t>
                </a:r>
                <a:r>
                  <a:rPr lang="en-US" sz="1700" i="1" dirty="0"/>
                  <a:t>γ</a:t>
                </a:r>
                <a:r>
                  <a:rPr lang="en-US" sz="1700" dirty="0"/>
                  <a:t> ≤ 1) is </a:t>
                </a:r>
                <a:r>
                  <a:rPr lang="en-US" sz="1700" i="1" dirty="0"/>
                  <a:t>learning rate</a:t>
                </a:r>
                <a:r>
                  <a:rPr lang="en-US" sz="1700" dirty="0"/>
                  <a:t>. Please pay attention that ordering of source tokens is set from the end token back to the beginning token so that null tokens specified by zero vectors are always in the opening of sequence.</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1280" y="914399"/>
                <a:ext cx="12019280" cy="5176066"/>
              </a:xfrm>
              <a:blipFill>
                <a:blip r:embed="rId2"/>
                <a:stretch>
                  <a:fillRect l="-304" t="-236" r="-355" b="-2591"/>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21</a:t>
            </a:fld>
            <a:endParaRPr lang="en-US"/>
          </a:p>
        </p:txBody>
      </p:sp>
    </p:spTree>
    <p:extLst>
      <p:ext uri="{BB962C8B-B14F-4D97-AF65-F5344CB8AC3E}">
        <p14:creationId xmlns:p14="http://schemas.microsoft.com/office/powerpoint/2010/main" val="31139768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 Sequence generation and attention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1120" y="914399"/>
                <a:ext cx="12039600" cy="5176066"/>
              </a:xfrm>
            </p:spPr>
            <p:txBody>
              <a:bodyPr>
                <a:noAutofit/>
              </a:bodyPr>
              <a:lstStyle/>
              <a:p>
                <a:pPr marL="0" indent="0">
                  <a:buNone/>
                </a:pPr>
                <a:r>
                  <a:rPr lang="en-US" sz="2050" dirty="0"/>
                  <a:t>When encoder-decoder model is developed, context vector </a:t>
                </a:r>
                <a:r>
                  <a:rPr lang="en-US" sz="2050" b="1" i="1" dirty="0"/>
                  <a:t>a</a:t>
                </a:r>
                <a:r>
                  <a:rPr lang="en-US" sz="2050" dirty="0"/>
                  <a:t> becomes a so-called </a:t>
                </a:r>
                <a:r>
                  <a:rPr lang="en-US" sz="2050" i="1" dirty="0"/>
                  <a:t>attention</a:t>
                </a:r>
                <a:r>
                  <a:rPr lang="en-US" sz="2050" dirty="0"/>
                  <a:t>. The main difference between context vector and attention vector is that attention vector is calculated dynamically (customized) for each decoder state. Moreover, that context vector has fixed length restricts its prospect. Anyhow, attention mechanism fosters target sequence to pay attention to source sequence. In general, attention of a decoder state (token) is weighted sum of all encoder states (tokens) with regard to such decoder state. Suppose encoder RNN is denoted as follows:</a:t>
                </a:r>
              </a:p>
              <a:p>
                <a:pPr marL="0" indent="0">
                  <a:buNone/>
                </a:pPr>
                <a14:m>
                  <m:oMathPara xmlns:m="http://schemas.openxmlformats.org/officeDocument/2006/math">
                    <m:oMathParaPr>
                      <m:jc m:val="centerGroup"/>
                    </m:oMathParaPr>
                    <m:oMath xmlns:m="http://schemas.openxmlformats.org/officeDocument/2006/math">
                      <m:sSubSup>
                        <m:sSubSupPr>
                          <m:ctrlPr>
                            <a:rPr lang="en-US" sz="2050" i="1">
                              <a:latin typeface="Cambria Math" panose="02040503050406030204" pitchFamily="18" charset="0"/>
                            </a:rPr>
                          </m:ctrlPr>
                        </m:sSubSupPr>
                        <m:e>
                          <m:r>
                            <a:rPr lang="en-US" sz="2050" b="1" i="1">
                              <a:latin typeface="Cambria Math" panose="02040503050406030204" pitchFamily="18" charset="0"/>
                            </a:rPr>
                            <m:t>𝒉</m:t>
                          </m:r>
                        </m:e>
                        <m:sub>
                          <m:r>
                            <a:rPr lang="en-US" sz="2050" i="1">
                              <a:latin typeface="Cambria Math" panose="02040503050406030204" pitchFamily="18" charset="0"/>
                            </a:rPr>
                            <m:t>𝑡</m:t>
                          </m:r>
                        </m:sub>
                        <m:sup>
                          <m:r>
                            <m:rPr>
                              <m:sty m:val="p"/>
                            </m:rPr>
                            <a:rPr lang="en-US" sz="2050">
                              <a:latin typeface="Cambria Math" panose="02040503050406030204" pitchFamily="18" charset="0"/>
                            </a:rPr>
                            <m:t>encoder</m:t>
                          </m:r>
                        </m:sup>
                      </m:sSubSup>
                      <m:r>
                        <m:rPr>
                          <m:aln/>
                        </m:rPr>
                        <a:rPr lang="en-US" sz="2050" i="1">
                          <a:latin typeface="Cambria Math" panose="02040503050406030204" pitchFamily="18" charset="0"/>
                        </a:rPr>
                        <m:t>=</m:t>
                      </m:r>
                      <m:sSubSup>
                        <m:sSubSupPr>
                          <m:ctrlPr>
                            <a:rPr lang="en-US" sz="2050" i="1">
                              <a:latin typeface="Cambria Math" panose="02040503050406030204" pitchFamily="18" charset="0"/>
                            </a:rPr>
                          </m:ctrlPr>
                        </m:sSubSupPr>
                        <m:e>
                          <m:r>
                            <a:rPr lang="en-US" sz="2050" i="1">
                              <a:latin typeface="Cambria Math" panose="02040503050406030204" pitchFamily="18" charset="0"/>
                            </a:rPr>
                            <m:t>𝜎</m:t>
                          </m:r>
                        </m:e>
                        <m:sub>
                          <m:r>
                            <a:rPr lang="en-US" sz="2050" b="1" i="1">
                              <a:latin typeface="Cambria Math" panose="02040503050406030204" pitchFamily="18" charset="0"/>
                            </a:rPr>
                            <m:t>𝒉</m:t>
                          </m:r>
                        </m:sub>
                        <m:sup>
                          <m:r>
                            <m:rPr>
                              <m:sty m:val="p"/>
                            </m:rPr>
                            <a:rPr lang="en-US" sz="2050">
                              <a:latin typeface="Cambria Math" panose="02040503050406030204" pitchFamily="18" charset="0"/>
                            </a:rPr>
                            <m:t>encoder</m:t>
                          </m:r>
                        </m:sup>
                      </m:sSubSup>
                      <m:d>
                        <m:dPr>
                          <m:ctrlPr>
                            <a:rPr lang="en-US" sz="2050" i="1">
                              <a:latin typeface="Cambria Math" panose="02040503050406030204" pitchFamily="18" charset="0"/>
                            </a:rPr>
                          </m:ctrlPr>
                        </m:dPr>
                        <m:e>
                          <m:sSubSup>
                            <m:sSubSupPr>
                              <m:ctrlPr>
                                <a:rPr lang="en-US" sz="2050" i="1">
                                  <a:latin typeface="Cambria Math" panose="02040503050406030204" pitchFamily="18" charset="0"/>
                                </a:rPr>
                              </m:ctrlPr>
                            </m:sSubSupPr>
                            <m:e>
                              <m:r>
                                <a:rPr lang="en-US" sz="2050" b="1" i="1">
                                  <a:latin typeface="Cambria Math" panose="02040503050406030204" pitchFamily="18" charset="0"/>
                                </a:rPr>
                                <m:t>𝑾</m:t>
                              </m:r>
                            </m:e>
                            <m:sub>
                              <m:r>
                                <a:rPr lang="en-US" sz="2050" b="1" i="1">
                                  <a:latin typeface="Cambria Math" panose="02040503050406030204" pitchFamily="18" charset="0"/>
                                </a:rPr>
                                <m:t>𝒉</m:t>
                              </m:r>
                            </m:sub>
                            <m:sup>
                              <m:r>
                                <m:rPr>
                                  <m:sty m:val="p"/>
                                </m:rPr>
                                <a:rPr lang="en-US" sz="2050">
                                  <a:latin typeface="Cambria Math" panose="02040503050406030204" pitchFamily="18" charset="0"/>
                                </a:rPr>
                                <m:t>encoder</m:t>
                              </m:r>
                            </m:sup>
                          </m:sSubSup>
                          <m:sSub>
                            <m:sSubPr>
                              <m:ctrlPr>
                                <a:rPr lang="en-US" sz="2050" i="1">
                                  <a:latin typeface="Cambria Math" panose="02040503050406030204" pitchFamily="18" charset="0"/>
                                </a:rPr>
                              </m:ctrlPr>
                            </m:sSubPr>
                            <m:e>
                              <m:r>
                                <a:rPr lang="en-US" sz="2050" b="1" i="1">
                                  <a:latin typeface="Cambria Math" panose="02040503050406030204" pitchFamily="18" charset="0"/>
                                </a:rPr>
                                <m:t>𝒙</m:t>
                              </m:r>
                            </m:e>
                            <m:sub>
                              <m:r>
                                <a:rPr lang="en-US" sz="2050" i="1">
                                  <a:latin typeface="Cambria Math" panose="02040503050406030204" pitchFamily="18" charset="0"/>
                                </a:rPr>
                                <m:t>𝑡</m:t>
                              </m:r>
                            </m:sub>
                          </m:sSub>
                          <m:r>
                            <a:rPr lang="en-US" sz="2050" i="1">
                              <a:latin typeface="Cambria Math" panose="02040503050406030204" pitchFamily="18" charset="0"/>
                            </a:rPr>
                            <m:t>+</m:t>
                          </m:r>
                          <m:sSubSup>
                            <m:sSubSupPr>
                              <m:ctrlPr>
                                <a:rPr lang="en-US" sz="2050" i="1">
                                  <a:latin typeface="Cambria Math" panose="02040503050406030204" pitchFamily="18" charset="0"/>
                                </a:rPr>
                              </m:ctrlPr>
                            </m:sSubSupPr>
                            <m:e>
                              <m:r>
                                <a:rPr lang="en-US" sz="2050" b="1" i="1">
                                  <a:latin typeface="Cambria Math" panose="02040503050406030204" pitchFamily="18" charset="0"/>
                                </a:rPr>
                                <m:t>𝑼</m:t>
                              </m:r>
                            </m:e>
                            <m:sub>
                              <m:r>
                                <a:rPr lang="en-US" sz="2050" b="1" i="1">
                                  <a:latin typeface="Cambria Math" panose="02040503050406030204" pitchFamily="18" charset="0"/>
                                </a:rPr>
                                <m:t>𝒉</m:t>
                              </m:r>
                            </m:sub>
                            <m:sup>
                              <m:r>
                                <m:rPr>
                                  <m:sty m:val="p"/>
                                </m:rPr>
                                <a:rPr lang="en-US" sz="2050">
                                  <a:latin typeface="Cambria Math" panose="02040503050406030204" pitchFamily="18" charset="0"/>
                                </a:rPr>
                                <m:t>encoder</m:t>
                              </m:r>
                            </m:sup>
                          </m:sSubSup>
                          <m:sSubSup>
                            <m:sSubSupPr>
                              <m:ctrlPr>
                                <a:rPr lang="en-US" sz="2050" i="1">
                                  <a:latin typeface="Cambria Math" panose="02040503050406030204" pitchFamily="18" charset="0"/>
                                </a:rPr>
                              </m:ctrlPr>
                            </m:sSubSupPr>
                            <m:e>
                              <m:r>
                                <a:rPr lang="en-US" sz="2050" b="1" i="1">
                                  <a:latin typeface="Cambria Math" panose="02040503050406030204" pitchFamily="18" charset="0"/>
                                </a:rPr>
                                <m:t>𝒉</m:t>
                              </m:r>
                            </m:e>
                            <m:sub>
                              <m:r>
                                <a:rPr lang="en-US" sz="2050" i="1">
                                  <a:latin typeface="Cambria Math" panose="02040503050406030204" pitchFamily="18" charset="0"/>
                                </a:rPr>
                                <m:t>𝑡</m:t>
                              </m:r>
                              <m:r>
                                <a:rPr lang="en-US" sz="2050" i="1">
                                  <a:latin typeface="Cambria Math" panose="02040503050406030204" pitchFamily="18" charset="0"/>
                                </a:rPr>
                                <m:t>−1</m:t>
                              </m:r>
                            </m:sub>
                            <m:sup>
                              <m:r>
                                <m:rPr>
                                  <m:sty m:val="p"/>
                                </m:rPr>
                                <a:rPr lang="en-US" sz="2050">
                                  <a:latin typeface="Cambria Math" panose="02040503050406030204" pitchFamily="18" charset="0"/>
                                </a:rPr>
                                <m:t>encoder</m:t>
                              </m:r>
                            </m:sup>
                          </m:sSubSup>
                          <m:r>
                            <a:rPr lang="en-US" sz="2050" i="1">
                              <a:latin typeface="Cambria Math" panose="02040503050406030204" pitchFamily="18" charset="0"/>
                            </a:rPr>
                            <m:t>+</m:t>
                          </m:r>
                          <m:sSubSup>
                            <m:sSubSupPr>
                              <m:ctrlPr>
                                <a:rPr lang="en-US" sz="2050" i="1">
                                  <a:latin typeface="Cambria Math" panose="02040503050406030204" pitchFamily="18" charset="0"/>
                                </a:rPr>
                              </m:ctrlPr>
                            </m:sSubSupPr>
                            <m:e>
                              <m:r>
                                <a:rPr lang="en-US" sz="2050" b="1" i="1">
                                  <a:latin typeface="Cambria Math" panose="02040503050406030204" pitchFamily="18" charset="0"/>
                                </a:rPr>
                                <m:t>𝒃</m:t>
                              </m:r>
                            </m:e>
                            <m:sub>
                              <m:r>
                                <a:rPr lang="en-US" sz="2050" b="1" i="1">
                                  <a:latin typeface="Cambria Math" panose="02040503050406030204" pitchFamily="18" charset="0"/>
                                </a:rPr>
                                <m:t>𝒉</m:t>
                              </m:r>
                            </m:sub>
                            <m:sup>
                              <m:r>
                                <m:rPr>
                                  <m:sty m:val="p"/>
                                </m:rPr>
                                <a:rPr lang="en-US" sz="2050">
                                  <a:latin typeface="Cambria Math" panose="02040503050406030204" pitchFamily="18" charset="0"/>
                                </a:rPr>
                                <m:t>encoder</m:t>
                              </m:r>
                            </m:sup>
                          </m:sSubSup>
                        </m:e>
                      </m:d>
                    </m:oMath>
                    <m:oMath xmlns:m="http://schemas.openxmlformats.org/officeDocument/2006/math">
                      <m:sSubSup>
                        <m:sSubSupPr>
                          <m:ctrlPr>
                            <a:rPr lang="en-US" sz="2050" i="1">
                              <a:latin typeface="Cambria Math" panose="02040503050406030204" pitchFamily="18" charset="0"/>
                            </a:rPr>
                          </m:ctrlPr>
                        </m:sSubSupPr>
                        <m:e>
                          <m:r>
                            <a:rPr lang="en-US" sz="2050" b="1" i="1">
                              <a:latin typeface="Cambria Math" panose="02040503050406030204" pitchFamily="18" charset="0"/>
                            </a:rPr>
                            <m:t>𝒐</m:t>
                          </m:r>
                        </m:e>
                        <m:sub>
                          <m:r>
                            <a:rPr lang="en-US" sz="2050" i="1">
                              <a:latin typeface="Cambria Math" panose="02040503050406030204" pitchFamily="18" charset="0"/>
                            </a:rPr>
                            <m:t>𝑡</m:t>
                          </m:r>
                        </m:sub>
                        <m:sup>
                          <m:r>
                            <m:rPr>
                              <m:sty m:val="p"/>
                            </m:rPr>
                            <a:rPr lang="en-US" sz="2050">
                              <a:latin typeface="Cambria Math" panose="02040503050406030204" pitchFamily="18" charset="0"/>
                            </a:rPr>
                            <m:t>encoder</m:t>
                          </m:r>
                        </m:sup>
                      </m:sSubSup>
                      <m:r>
                        <m:rPr>
                          <m:aln/>
                        </m:rPr>
                        <a:rPr lang="en-US" sz="2050" i="1">
                          <a:latin typeface="Cambria Math" panose="02040503050406030204" pitchFamily="18" charset="0"/>
                        </a:rPr>
                        <m:t>=</m:t>
                      </m:r>
                      <m:sSubSup>
                        <m:sSubSupPr>
                          <m:ctrlPr>
                            <a:rPr lang="en-US" sz="2050" i="1">
                              <a:latin typeface="Cambria Math" panose="02040503050406030204" pitchFamily="18" charset="0"/>
                            </a:rPr>
                          </m:ctrlPr>
                        </m:sSubSupPr>
                        <m:e>
                          <m:r>
                            <a:rPr lang="en-US" sz="2050" i="1">
                              <a:latin typeface="Cambria Math" panose="02040503050406030204" pitchFamily="18" charset="0"/>
                            </a:rPr>
                            <m:t>𝜎</m:t>
                          </m:r>
                        </m:e>
                        <m:sub>
                          <m:r>
                            <a:rPr lang="en-US" sz="2050" b="1" i="1">
                              <a:latin typeface="Cambria Math" panose="02040503050406030204" pitchFamily="18" charset="0"/>
                            </a:rPr>
                            <m:t>𝒐</m:t>
                          </m:r>
                        </m:sub>
                        <m:sup>
                          <m:r>
                            <m:rPr>
                              <m:sty m:val="p"/>
                            </m:rPr>
                            <a:rPr lang="en-US" sz="2050">
                              <a:latin typeface="Cambria Math" panose="02040503050406030204" pitchFamily="18" charset="0"/>
                            </a:rPr>
                            <m:t>encoder</m:t>
                          </m:r>
                        </m:sup>
                      </m:sSubSup>
                      <m:d>
                        <m:dPr>
                          <m:ctrlPr>
                            <a:rPr lang="en-US" sz="2050" i="1">
                              <a:latin typeface="Cambria Math" panose="02040503050406030204" pitchFamily="18" charset="0"/>
                            </a:rPr>
                          </m:ctrlPr>
                        </m:dPr>
                        <m:e>
                          <m:sSubSup>
                            <m:sSubSupPr>
                              <m:ctrlPr>
                                <a:rPr lang="en-US" sz="2050" i="1">
                                  <a:latin typeface="Cambria Math" panose="02040503050406030204" pitchFamily="18" charset="0"/>
                                </a:rPr>
                              </m:ctrlPr>
                            </m:sSubSupPr>
                            <m:e>
                              <m:r>
                                <a:rPr lang="en-US" sz="2050" b="1" i="1">
                                  <a:latin typeface="Cambria Math" panose="02040503050406030204" pitchFamily="18" charset="0"/>
                                </a:rPr>
                                <m:t>𝑾</m:t>
                              </m:r>
                            </m:e>
                            <m:sub>
                              <m:r>
                                <a:rPr lang="en-US" sz="2050" b="1" i="1">
                                  <a:latin typeface="Cambria Math" panose="02040503050406030204" pitchFamily="18" charset="0"/>
                                </a:rPr>
                                <m:t>𝒐</m:t>
                              </m:r>
                            </m:sub>
                            <m:sup>
                              <m:r>
                                <m:rPr>
                                  <m:sty m:val="p"/>
                                </m:rPr>
                                <a:rPr lang="en-US" sz="2050">
                                  <a:latin typeface="Cambria Math" panose="02040503050406030204" pitchFamily="18" charset="0"/>
                                </a:rPr>
                                <m:t>encoder</m:t>
                              </m:r>
                            </m:sup>
                          </m:sSubSup>
                          <m:sSubSup>
                            <m:sSubSupPr>
                              <m:ctrlPr>
                                <a:rPr lang="en-US" sz="2050" i="1">
                                  <a:latin typeface="Cambria Math" panose="02040503050406030204" pitchFamily="18" charset="0"/>
                                </a:rPr>
                              </m:ctrlPr>
                            </m:sSubSupPr>
                            <m:e>
                              <m:r>
                                <a:rPr lang="en-US" sz="2050" b="1" i="1">
                                  <a:latin typeface="Cambria Math" panose="02040503050406030204" pitchFamily="18" charset="0"/>
                                </a:rPr>
                                <m:t>𝒉</m:t>
                              </m:r>
                            </m:e>
                            <m:sub>
                              <m:r>
                                <a:rPr lang="en-US" sz="2050" i="1">
                                  <a:latin typeface="Cambria Math" panose="02040503050406030204" pitchFamily="18" charset="0"/>
                                </a:rPr>
                                <m:t>𝑡</m:t>
                              </m:r>
                            </m:sub>
                            <m:sup>
                              <m:r>
                                <m:rPr>
                                  <m:sty m:val="p"/>
                                </m:rPr>
                                <a:rPr lang="en-US" sz="2050">
                                  <a:latin typeface="Cambria Math" panose="02040503050406030204" pitchFamily="18" charset="0"/>
                                </a:rPr>
                                <m:t>encoder</m:t>
                              </m:r>
                            </m:sup>
                          </m:sSubSup>
                          <m:r>
                            <a:rPr lang="en-US" sz="2050" i="1">
                              <a:latin typeface="Cambria Math" panose="02040503050406030204" pitchFamily="18" charset="0"/>
                            </a:rPr>
                            <m:t>+</m:t>
                          </m:r>
                          <m:sSubSup>
                            <m:sSubSupPr>
                              <m:ctrlPr>
                                <a:rPr lang="en-US" sz="2050" i="1">
                                  <a:latin typeface="Cambria Math" panose="02040503050406030204" pitchFamily="18" charset="0"/>
                                </a:rPr>
                              </m:ctrlPr>
                            </m:sSubSupPr>
                            <m:e>
                              <m:r>
                                <a:rPr lang="en-US" sz="2050" b="1" i="1">
                                  <a:latin typeface="Cambria Math" panose="02040503050406030204" pitchFamily="18" charset="0"/>
                                </a:rPr>
                                <m:t>𝒃</m:t>
                              </m:r>
                            </m:e>
                            <m:sub>
                              <m:r>
                                <a:rPr lang="en-US" sz="2050" b="1" i="1">
                                  <a:latin typeface="Cambria Math" panose="02040503050406030204" pitchFamily="18" charset="0"/>
                                </a:rPr>
                                <m:t>𝒐</m:t>
                              </m:r>
                            </m:sub>
                            <m:sup>
                              <m:r>
                                <m:rPr>
                                  <m:sty m:val="p"/>
                                </m:rPr>
                                <a:rPr lang="en-US" sz="2050">
                                  <a:latin typeface="Cambria Math" panose="02040503050406030204" pitchFamily="18" charset="0"/>
                                </a:rPr>
                                <m:t>encoder</m:t>
                              </m:r>
                            </m:sup>
                          </m:sSubSup>
                        </m:e>
                      </m:d>
                    </m:oMath>
                  </m:oMathPara>
                </a14:m>
                <a:endParaRPr lang="en-US" sz="2050" dirty="0"/>
              </a:p>
              <a:p>
                <a:pPr marL="0" indent="0">
                  <a:buNone/>
                </a:pPr>
                <a:r>
                  <a:rPr lang="en-US" sz="2050" dirty="0"/>
                  <a:t>For convenience, let </a:t>
                </a:r>
                <a:r>
                  <a:rPr lang="en-US" sz="2050" b="1" i="1" dirty="0"/>
                  <a:t>s</a:t>
                </a:r>
                <a:r>
                  <a:rPr lang="en-US" sz="2050" baseline="-25000" dirty="0"/>
                  <a:t>1</a:t>
                </a:r>
                <a:r>
                  <a:rPr lang="en-US" sz="2050" dirty="0"/>
                  <a:t>, </a:t>
                </a:r>
                <a:r>
                  <a:rPr lang="en-US" sz="2050" b="1" i="1" dirty="0"/>
                  <a:t>s</a:t>
                </a:r>
                <a:r>
                  <a:rPr lang="en-US" sz="2050" baseline="-25000" dirty="0"/>
                  <a:t>2</a:t>
                </a:r>
                <a:r>
                  <a:rPr lang="en-US" sz="2050" dirty="0"/>
                  <a:t>,…, </a:t>
                </a:r>
                <a:r>
                  <a:rPr lang="en-US" sz="2050" b="1" i="1" dirty="0" err="1"/>
                  <a:t>s</a:t>
                </a:r>
                <a:r>
                  <a:rPr lang="en-US" sz="2050" i="1" baseline="-25000" dirty="0" err="1"/>
                  <a:t>m</a:t>
                </a:r>
                <a:r>
                  <a:rPr lang="en-US" sz="2050" dirty="0"/>
                  <a:t> denote </a:t>
                </a:r>
                <a:r>
                  <a:rPr lang="en-US" sz="2050" i="1" dirty="0"/>
                  <a:t>m</a:t>
                </a:r>
                <a:r>
                  <a:rPr lang="en-US" sz="2050" dirty="0"/>
                  <a:t> outputs of encoder such that:</a:t>
                </a:r>
              </a:p>
              <a:p>
                <a:pPr marL="0" indent="0">
                  <a:buNone/>
                </a:pPr>
                <a14:m>
                  <m:oMathPara xmlns:m="http://schemas.openxmlformats.org/officeDocument/2006/math">
                    <m:oMathParaPr>
                      <m:jc m:val="centerGroup"/>
                    </m:oMathParaPr>
                    <m:oMath xmlns:m="http://schemas.openxmlformats.org/officeDocument/2006/math">
                      <m:m>
                        <m:mPr>
                          <m:mcs>
                            <m:mc>
                              <m:mcPr>
                                <m:count m:val="1"/>
                                <m:mcJc m:val="center"/>
                              </m:mcPr>
                            </m:mc>
                          </m:mcs>
                          <m:ctrlPr>
                            <a:rPr lang="en-US" sz="2050" i="1">
                              <a:latin typeface="Cambria Math" panose="02040503050406030204" pitchFamily="18" charset="0"/>
                            </a:rPr>
                          </m:ctrlPr>
                        </m:mPr>
                        <m:mr>
                          <m:e>
                            <m:sSub>
                              <m:sSubPr>
                                <m:ctrlPr>
                                  <a:rPr lang="en-US" sz="2050" i="1">
                                    <a:latin typeface="Cambria Math" panose="02040503050406030204" pitchFamily="18" charset="0"/>
                                  </a:rPr>
                                </m:ctrlPr>
                              </m:sSubPr>
                              <m:e>
                                <m:r>
                                  <a:rPr lang="en-US" sz="2050" b="1" i="1">
                                    <a:latin typeface="Cambria Math" panose="02040503050406030204" pitchFamily="18" charset="0"/>
                                  </a:rPr>
                                  <m:t>𝒔</m:t>
                                </m:r>
                              </m:e>
                              <m:sub>
                                <m:r>
                                  <a:rPr lang="en-US" sz="2050" i="1">
                                    <a:latin typeface="Cambria Math" panose="02040503050406030204" pitchFamily="18" charset="0"/>
                                  </a:rPr>
                                  <m:t>1</m:t>
                                </m:r>
                              </m:sub>
                            </m:sSub>
                            <m:r>
                              <a:rPr lang="en-US" sz="2050" i="1">
                                <a:latin typeface="Cambria Math" panose="02040503050406030204" pitchFamily="18" charset="0"/>
                              </a:rPr>
                              <m:t>=</m:t>
                            </m:r>
                            <m:sSubSup>
                              <m:sSubSupPr>
                                <m:ctrlPr>
                                  <a:rPr lang="en-US" sz="2050" i="1">
                                    <a:latin typeface="Cambria Math" panose="02040503050406030204" pitchFamily="18" charset="0"/>
                                  </a:rPr>
                                </m:ctrlPr>
                              </m:sSubSupPr>
                              <m:e>
                                <m:r>
                                  <a:rPr lang="en-US" sz="2050" b="1" i="1">
                                    <a:latin typeface="Cambria Math" panose="02040503050406030204" pitchFamily="18" charset="0"/>
                                  </a:rPr>
                                  <m:t>𝒐</m:t>
                                </m:r>
                              </m:e>
                              <m:sub>
                                <m:r>
                                  <a:rPr lang="en-US" sz="2050" i="1">
                                    <a:latin typeface="Cambria Math" panose="02040503050406030204" pitchFamily="18" charset="0"/>
                                  </a:rPr>
                                  <m:t>1</m:t>
                                </m:r>
                              </m:sub>
                              <m:sup>
                                <m:r>
                                  <m:rPr>
                                    <m:sty m:val="p"/>
                                  </m:rPr>
                                  <a:rPr lang="en-US" sz="2050">
                                    <a:latin typeface="Cambria Math" panose="02040503050406030204" pitchFamily="18" charset="0"/>
                                  </a:rPr>
                                  <m:t>encoder</m:t>
                                </m:r>
                              </m:sup>
                            </m:sSubSup>
                          </m:e>
                        </m:mr>
                        <m:mr>
                          <m:e>
                            <m:sSub>
                              <m:sSubPr>
                                <m:ctrlPr>
                                  <a:rPr lang="en-US" sz="2050" i="1">
                                    <a:latin typeface="Cambria Math" panose="02040503050406030204" pitchFamily="18" charset="0"/>
                                  </a:rPr>
                                </m:ctrlPr>
                              </m:sSubPr>
                              <m:e>
                                <m:r>
                                  <a:rPr lang="en-US" sz="2050" b="1" i="1">
                                    <a:latin typeface="Cambria Math" panose="02040503050406030204" pitchFamily="18" charset="0"/>
                                  </a:rPr>
                                  <m:t>𝒔</m:t>
                                </m:r>
                              </m:e>
                              <m:sub>
                                <m:r>
                                  <a:rPr lang="en-US" sz="2050" i="1">
                                    <a:latin typeface="Cambria Math" panose="02040503050406030204" pitchFamily="18" charset="0"/>
                                  </a:rPr>
                                  <m:t>2</m:t>
                                </m:r>
                              </m:sub>
                            </m:sSub>
                            <m:r>
                              <a:rPr lang="en-US" sz="2050" i="1">
                                <a:latin typeface="Cambria Math" panose="02040503050406030204" pitchFamily="18" charset="0"/>
                              </a:rPr>
                              <m:t>=</m:t>
                            </m:r>
                            <m:sSubSup>
                              <m:sSubSupPr>
                                <m:ctrlPr>
                                  <a:rPr lang="en-US" sz="2050" i="1">
                                    <a:latin typeface="Cambria Math" panose="02040503050406030204" pitchFamily="18" charset="0"/>
                                  </a:rPr>
                                </m:ctrlPr>
                              </m:sSubSupPr>
                              <m:e>
                                <m:r>
                                  <a:rPr lang="en-US" sz="2050" b="1" i="1">
                                    <a:latin typeface="Cambria Math" panose="02040503050406030204" pitchFamily="18" charset="0"/>
                                  </a:rPr>
                                  <m:t>𝒐</m:t>
                                </m:r>
                              </m:e>
                              <m:sub>
                                <m:r>
                                  <a:rPr lang="en-US" sz="2050" i="1">
                                    <a:latin typeface="Cambria Math" panose="02040503050406030204" pitchFamily="18" charset="0"/>
                                  </a:rPr>
                                  <m:t>2</m:t>
                                </m:r>
                              </m:sub>
                              <m:sup>
                                <m:r>
                                  <m:rPr>
                                    <m:sty m:val="p"/>
                                  </m:rPr>
                                  <a:rPr lang="en-US" sz="2050">
                                    <a:latin typeface="Cambria Math" panose="02040503050406030204" pitchFamily="18" charset="0"/>
                                  </a:rPr>
                                  <m:t>encoder</m:t>
                                </m:r>
                              </m:sup>
                            </m:sSubSup>
                          </m:e>
                        </m:mr>
                        <m:mr>
                          <m:e>
                            <m:r>
                              <a:rPr lang="en-US" sz="2050" i="1">
                                <a:latin typeface="Cambria Math" panose="02040503050406030204" pitchFamily="18" charset="0"/>
                              </a:rPr>
                              <m:t>⋮</m:t>
                            </m:r>
                          </m:e>
                        </m:mr>
                        <m:mr>
                          <m:e>
                            <m:sSub>
                              <m:sSubPr>
                                <m:ctrlPr>
                                  <a:rPr lang="en-US" sz="2050" i="1">
                                    <a:latin typeface="Cambria Math" panose="02040503050406030204" pitchFamily="18" charset="0"/>
                                  </a:rPr>
                                </m:ctrlPr>
                              </m:sSubPr>
                              <m:e>
                                <m:r>
                                  <a:rPr lang="en-US" sz="2050" b="1" i="1">
                                    <a:latin typeface="Cambria Math" panose="02040503050406030204" pitchFamily="18" charset="0"/>
                                  </a:rPr>
                                  <m:t>𝒔</m:t>
                                </m:r>
                              </m:e>
                              <m:sub>
                                <m:r>
                                  <a:rPr lang="en-US" sz="2050" i="1">
                                    <a:latin typeface="Cambria Math" panose="02040503050406030204" pitchFamily="18" charset="0"/>
                                  </a:rPr>
                                  <m:t>𝑚</m:t>
                                </m:r>
                              </m:sub>
                            </m:sSub>
                            <m:r>
                              <a:rPr lang="en-US" sz="2050" i="1">
                                <a:latin typeface="Cambria Math" panose="02040503050406030204" pitchFamily="18" charset="0"/>
                              </a:rPr>
                              <m:t>=</m:t>
                            </m:r>
                            <m:sSubSup>
                              <m:sSubSupPr>
                                <m:ctrlPr>
                                  <a:rPr lang="en-US" sz="2050" i="1">
                                    <a:latin typeface="Cambria Math" panose="02040503050406030204" pitchFamily="18" charset="0"/>
                                  </a:rPr>
                                </m:ctrlPr>
                              </m:sSubSupPr>
                              <m:e>
                                <m:r>
                                  <a:rPr lang="en-US" sz="2050" b="1" i="1">
                                    <a:latin typeface="Cambria Math" panose="02040503050406030204" pitchFamily="18" charset="0"/>
                                  </a:rPr>
                                  <m:t>𝒐</m:t>
                                </m:r>
                              </m:e>
                              <m:sub>
                                <m:r>
                                  <a:rPr lang="en-US" sz="2050" i="1">
                                    <a:latin typeface="Cambria Math" panose="02040503050406030204" pitchFamily="18" charset="0"/>
                                  </a:rPr>
                                  <m:t>𝑚</m:t>
                                </m:r>
                              </m:sub>
                              <m:sup>
                                <m:r>
                                  <m:rPr>
                                    <m:sty m:val="p"/>
                                  </m:rPr>
                                  <a:rPr lang="en-US" sz="2050">
                                    <a:latin typeface="Cambria Math" panose="02040503050406030204" pitchFamily="18" charset="0"/>
                                  </a:rPr>
                                  <m:t>encoder</m:t>
                                </m:r>
                              </m:sup>
                            </m:sSubSup>
                          </m:e>
                        </m:mr>
                      </m:m>
                    </m:oMath>
                  </m:oMathPara>
                </a14:m>
                <a:endParaRPr lang="en-US" sz="2050" dirty="0" smtClean="0"/>
              </a:p>
              <a:p>
                <a:pPr marL="0" indent="0">
                  <a:buNone/>
                </a:pPr>
                <a:r>
                  <a:rPr lang="en-US" sz="2050" dirty="0"/>
                  <a:t>Let score(</a:t>
                </a:r>
                <a:r>
                  <a:rPr lang="en-US" sz="2050" b="1" i="1" dirty="0" err="1"/>
                  <a:t>s</a:t>
                </a:r>
                <a:r>
                  <a:rPr lang="en-US" sz="2050" i="1" baseline="-25000" dirty="0" err="1"/>
                  <a:t>i</a:t>
                </a:r>
                <a:r>
                  <a:rPr lang="en-US" sz="2050" dirty="0"/>
                  <a:t>, </a:t>
                </a:r>
                <a:r>
                  <a:rPr lang="en-US" sz="2050" b="1" i="1" dirty="0" err="1"/>
                  <a:t>h</a:t>
                </a:r>
                <a:r>
                  <a:rPr lang="en-US" sz="2050" i="1" baseline="-25000" dirty="0" err="1"/>
                  <a:t>t</a:t>
                </a:r>
                <a:r>
                  <a:rPr lang="en-US" sz="2050" dirty="0"/>
                  <a:t>) be score of encoder output </a:t>
                </a:r>
                <a:r>
                  <a:rPr lang="en-US" sz="2050" b="1" i="1" dirty="0" err="1"/>
                  <a:t>s</a:t>
                </a:r>
                <a:r>
                  <a:rPr lang="en-US" sz="2050" i="1" baseline="-25000" dirty="0" err="1"/>
                  <a:t>i</a:t>
                </a:r>
                <a:r>
                  <a:rPr lang="en-US" sz="2050" dirty="0"/>
                  <a:t> and decoder hidden </a:t>
                </a:r>
                <a:r>
                  <a:rPr lang="en-US" sz="2050" b="1" i="1" dirty="0" err="1"/>
                  <a:t>h</a:t>
                </a:r>
                <a:r>
                  <a:rPr lang="en-US" sz="2050" i="1" baseline="-25000" dirty="0" err="1"/>
                  <a:t>t</a:t>
                </a:r>
                <a:r>
                  <a:rPr lang="en-US" sz="2050" dirty="0"/>
                  <a:t> where score(</a:t>
                </a:r>
                <a:r>
                  <a:rPr lang="en-US" sz="2050" b="1" i="1" dirty="0" err="1"/>
                  <a:t>s</a:t>
                </a:r>
                <a:r>
                  <a:rPr lang="en-US" sz="2050" i="1" baseline="-25000" dirty="0" err="1"/>
                  <a:t>i</a:t>
                </a:r>
                <a:r>
                  <a:rPr lang="en-US" sz="2050" dirty="0"/>
                  <a:t>, </a:t>
                </a:r>
                <a:r>
                  <a:rPr lang="en-US" sz="2050" b="1" i="1" dirty="0" err="1"/>
                  <a:t>h</a:t>
                </a:r>
                <a:r>
                  <a:rPr lang="en-US" sz="2050" i="1" baseline="-25000" dirty="0" err="1"/>
                  <a:t>t</a:t>
                </a:r>
                <a:r>
                  <a:rPr lang="en-US" sz="2050" dirty="0"/>
                  <a:t>) measures how much the </a:t>
                </a:r>
                <a:r>
                  <a:rPr lang="en-US" sz="2050" i="1" dirty="0" err="1"/>
                  <a:t>i</a:t>
                </a:r>
                <a:r>
                  <a:rPr lang="en-US" sz="2050" baseline="30000" dirty="0" err="1"/>
                  <a:t>th</a:t>
                </a:r>
                <a:r>
                  <a:rPr lang="en-US" sz="2050" dirty="0"/>
                  <a:t> token of source sequence modeled by encoder is close to the </a:t>
                </a:r>
                <a:r>
                  <a:rPr lang="en-US" sz="2050" i="1" dirty="0" err="1"/>
                  <a:t>t</a:t>
                </a:r>
                <a:r>
                  <a:rPr lang="en-US" sz="2050" baseline="30000" dirty="0" err="1"/>
                  <a:t>th</a:t>
                </a:r>
                <a:r>
                  <a:rPr lang="en-US" sz="2050" dirty="0"/>
                  <a:t> token of target sequence modeled by decoder.</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1120" y="914399"/>
                <a:ext cx="12039600" cy="5176066"/>
              </a:xfrm>
              <a:blipFill>
                <a:blip r:embed="rId2"/>
                <a:stretch>
                  <a:fillRect l="-608" t="-824" r="-557"/>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22</a:t>
            </a:fld>
            <a:endParaRPr lang="en-US"/>
          </a:p>
        </p:txBody>
      </p:sp>
    </p:spTree>
    <p:extLst>
      <p:ext uri="{BB962C8B-B14F-4D97-AF65-F5344CB8AC3E}">
        <p14:creationId xmlns:p14="http://schemas.microsoft.com/office/powerpoint/2010/main" val="27779926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 Sequence generation and attention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1120" y="914399"/>
                <a:ext cx="12039600" cy="5176066"/>
              </a:xfrm>
            </p:spPr>
            <p:txBody>
              <a:bodyPr>
                <a:noAutofit/>
              </a:bodyPr>
              <a:lstStyle/>
              <a:p>
                <a:pPr marL="0" indent="0">
                  <a:buNone/>
                </a:pPr>
                <a:r>
                  <a:rPr lang="en-US" sz="2150" dirty="0"/>
                  <a:t>As usual, </a:t>
                </a:r>
                <a:r>
                  <a:rPr lang="en-US" sz="2150" dirty="0" smtClean="0"/>
                  <a:t>the score </a:t>
                </a:r>
                <a:r>
                  <a:rPr lang="en-US" sz="2150" dirty="0"/>
                  <a:t>of encoder output </a:t>
                </a:r>
                <a:r>
                  <a:rPr lang="en-US" sz="2150" b="1" i="1" dirty="0" err="1"/>
                  <a:t>s</a:t>
                </a:r>
                <a:r>
                  <a:rPr lang="en-US" sz="2150" i="1" baseline="-25000" dirty="0" err="1"/>
                  <a:t>i</a:t>
                </a:r>
                <a:r>
                  <a:rPr lang="en-US" sz="2150" dirty="0"/>
                  <a:t> and decoder hidden </a:t>
                </a:r>
                <a:r>
                  <a:rPr lang="en-US" sz="2150" b="1" i="1" dirty="0" err="1"/>
                  <a:t>h</a:t>
                </a:r>
                <a:r>
                  <a:rPr lang="en-US" sz="2150" i="1" baseline="-25000" dirty="0" err="1"/>
                  <a:t>t</a:t>
                </a:r>
                <a:r>
                  <a:rPr lang="en-US" sz="2150" dirty="0"/>
                  <a:t> </a:t>
                </a:r>
                <a:r>
                  <a:rPr lang="en-US" sz="2150" dirty="0" smtClean="0"/>
                  <a:t>denoted score(</a:t>
                </a:r>
                <a:r>
                  <a:rPr lang="en-US" sz="2150" b="1" i="1" dirty="0" err="1" smtClean="0"/>
                  <a:t>s</a:t>
                </a:r>
                <a:r>
                  <a:rPr lang="en-US" sz="2150" i="1" baseline="-25000" dirty="0" err="1" smtClean="0"/>
                  <a:t>i</a:t>
                </a:r>
                <a:r>
                  <a:rPr lang="en-US" sz="2150" dirty="0"/>
                  <a:t>, </a:t>
                </a:r>
                <a:r>
                  <a:rPr lang="en-US" sz="2150" b="1" i="1" dirty="0" err="1"/>
                  <a:t>h</a:t>
                </a:r>
                <a:r>
                  <a:rPr lang="en-US" sz="2150" i="1" baseline="-25000" dirty="0" err="1"/>
                  <a:t>t</a:t>
                </a:r>
                <a:r>
                  <a:rPr lang="en-US" sz="2150" dirty="0"/>
                  <a:t>) is defined as dot product of </a:t>
                </a:r>
                <a:r>
                  <a:rPr lang="en-US" sz="2150" b="1" i="1" dirty="0" err="1"/>
                  <a:t>s</a:t>
                </a:r>
                <a:r>
                  <a:rPr lang="en-US" sz="2150" i="1" baseline="-25000" dirty="0" err="1"/>
                  <a:t>i</a:t>
                </a:r>
                <a:r>
                  <a:rPr lang="en-US" sz="2150" dirty="0"/>
                  <a:t> and </a:t>
                </a:r>
                <a:r>
                  <a:rPr lang="en-US" sz="2150" b="1" i="1" dirty="0" err="1"/>
                  <a:t>h</a:t>
                </a:r>
                <a:r>
                  <a:rPr lang="en-US" sz="2150" i="1" baseline="-25000" dirty="0" err="1"/>
                  <a:t>t</a:t>
                </a:r>
                <a:r>
                  <a:rPr lang="en-US" sz="2150" dirty="0"/>
                  <a:t> (</a:t>
                </a:r>
                <a:r>
                  <a:rPr lang="en-US" sz="2150" dirty="0" err="1"/>
                  <a:t>Voita</a:t>
                </a:r>
                <a:r>
                  <a:rPr lang="en-US" sz="2150" dirty="0"/>
                  <a:t>, 2023).</a:t>
                </a:r>
              </a:p>
              <a:p>
                <a:pPr marL="0" indent="0">
                  <a:buNone/>
                </a:pPr>
                <a14:m>
                  <m:oMathPara xmlns:m="http://schemas.openxmlformats.org/officeDocument/2006/math">
                    <m:oMathParaPr>
                      <m:jc m:val="centerGroup"/>
                    </m:oMathParaPr>
                    <m:oMath xmlns:m="http://schemas.openxmlformats.org/officeDocument/2006/math">
                      <m:r>
                        <m:rPr>
                          <m:sty m:val="p"/>
                        </m:rPr>
                        <a:rPr lang="en-US" sz="2150">
                          <a:latin typeface="Cambria Math" panose="02040503050406030204" pitchFamily="18" charset="0"/>
                        </a:rPr>
                        <m:t>score</m:t>
                      </m:r>
                      <m:d>
                        <m:dPr>
                          <m:ctrlPr>
                            <a:rPr lang="en-US" sz="2150" i="1">
                              <a:latin typeface="Cambria Math" panose="02040503050406030204" pitchFamily="18" charset="0"/>
                            </a:rPr>
                          </m:ctrlPr>
                        </m:dPr>
                        <m:e>
                          <m:sSub>
                            <m:sSubPr>
                              <m:ctrlPr>
                                <a:rPr lang="en-US" sz="2150" i="1">
                                  <a:latin typeface="Cambria Math" panose="02040503050406030204" pitchFamily="18" charset="0"/>
                                </a:rPr>
                              </m:ctrlPr>
                            </m:sSubPr>
                            <m:e>
                              <m:r>
                                <a:rPr lang="en-US" sz="2150" b="1" i="1">
                                  <a:latin typeface="Cambria Math" panose="02040503050406030204" pitchFamily="18" charset="0"/>
                                </a:rPr>
                                <m:t>𝒔</m:t>
                              </m:r>
                            </m:e>
                            <m:sub>
                              <m:r>
                                <a:rPr lang="en-US" sz="2150" i="1">
                                  <a:latin typeface="Cambria Math" panose="02040503050406030204" pitchFamily="18" charset="0"/>
                                </a:rPr>
                                <m:t>𝑖</m:t>
                              </m:r>
                            </m:sub>
                          </m:sSub>
                          <m:r>
                            <a:rPr lang="en-US" sz="2150" i="1">
                              <a:latin typeface="Cambria Math" panose="02040503050406030204" pitchFamily="18" charset="0"/>
                            </a:rPr>
                            <m:t>,</m:t>
                          </m:r>
                          <m:sSub>
                            <m:sSubPr>
                              <m:ctrlPr>
                                <a:rPr lang="en-US" sz="2150" i="1">
                                  <a:latin typeface="Cambria Math" panose="02040503050406030204" pitchFamily="18" charset="0"/>
                                </a:rPr>
                              </m:ctrlPr>
                            </m:sSubPr>
                            <m:e>
                              <m:r>
                                <a:rPr lang="en-US" sz="2150" b="1" i="1">
                                  <a:latin typeface="Cambria Math" panose="02040503050406030204" pitchFamily="18" charset="0"/>
                                </a:rPr>
                                <m:t>𝒉</m:t>
                              </m:r>
                            </m:e>
                            <m:sub>
                              <m:r>
                                <a:rPr lang="en-US" sz="2150" i="1">
                                  <a:latin typeface="Cambria Math" panose="02040503050406030204" pitchFamily="18" charset="0"/>
                                </a:rPr>
                                <m:t>𝑡</m:t>
                              </m:r>
                            </m:sub>
                          </m:sSub>
                        </m:e>
                      </m:d>
                      <m:r>
                        <a:rPr lang="en-US" sz="2150" i="1">
                          <a:latin typeface="Cambria Math" panose="02040503050406030204" pitchFamily="18" charset="0"/>
                        </a:rPr>
                        <m:t>=</m:t>
                      </m:r>
                      <m:sSubSup>
                        <m:sSubSupPr>
                          <m:ctrlPr>
                            <a:rPr lang="en-US" sz="2150" i="1">
                              <a:latin typeface="Cambria Math" panose="02040503050406030204" pitchFamily="18" charset="0"/>
                            </a:rPr>
                          </m:ctrlPr>
                        </m:sSubSupPr>
                        <m:e>
                          <m:r>
                            <a:rPr lang="en-US" sz="2150" b="1" i="1">
                              <a:latin typeface="Cambria Math" panose="02040503050406030204" pitchFamily="18" charset="0"/>
                            </a:rPr>
                            <m:t>𝒔</m:t>
                          </m:r>
                        </m:e>
                        <m:sub>
                          <m:r>
                            <a:rPr lang="en-US" sz="2150" i="1">
                              <a:latin typeface="Cambria Math" panose="02040503050406030204" pitchFamily="18" charset="0"/>
                            </a:rPr>
                            <m:t>𝑖</m:t>
                          </m:r>
                        </m:sub>
                        <m:sup>
                          <m:r>
                            <a:rPr lang="en-US" sz="2150" i="1">
                              <a:latin typeface="Cambria Math" panose="02040503050406030204" pitchFamily="18" charset="0"/>
                            </a:rPr>
                            <m:t>𝑇</m:t>
                          </m:r>
                        </m:sup>
                      </m:sSubSup>
                      <m:sSub>
                        <m:sSubPr>
                          <m:ctrlPr>
                            <a:rPr lang="en-US" sz="2150" i="1">
                              <a:latin typeface="Cambria Math" panose="02040503050406030204" pitchFamily="18" charset="0"/>
                            </a:rPr>
                          </m:ctrlPr>
                        </m:sSubPr>
                        <m:e>
                          <m:r>
                            <a:rPr lang="en-US" sz="2150" b="1" i="1">
                              <a:latin typeface="Cambria Math" panose="02040503050406030204" pitchFamily="18" charset="0"/>
                            </a:rPr>
                            <m:t>𝒉</m:t>
                          </m:r>
                        </m:e>
                        <m:sub>
                          <m:r>
                            <a:rPr lang="en-US" sz="2150" i="1">
                              <a:latin typeface="Cambria Math" panose="02040503050406030204" pitchFamily="18" charset="0"/>
                            </a:rPr>
                            <m:t>𝑡</m:t>
                          </m:r>
                        </m:sub>
                      </m:sSub>
                    </m:oMath>
                  </m:oMathPara>
                </a14:m>
                <a:endParaRPr lang="en-US" sz="2150" dirty="0"/>
              </a:p>
              <a:p>
                <a:pPr marL="0" indent="0">
                  <a:buNone/>
                </a:pPr>
                <a:r>
                  <a:rPr lang="en-US" sz="2150" dirty="0"/>
                  <a:t>Where decoder hidden </a:t>
                </a:r>
                <a:r>
                  <a:rPr lang="en-US" sz="2150" b="1" i="1" dirty="0" err="1"/>
                  <a:t>h</a:t>
                </a:r>
                <a:r>
                  <a:rPr lang="en-US" sz="2150" i="1" baseline="-25000" dirty="0" err="1"/>
                  <a:t>t</a:t>
                </a:r>
                <a:r>
                  <a:rPr lang="en-US" sz="2150" dirty="0"/>
                  <a:t> is:</a:t>
                </a:r>
              </a:p>
              <a:p>
                <a:pPr marL="0" indent="0">
                  <a:buNone/>
                </a:pPr>
                <a14:m>
                  <m:oMathPara xmlns:m="http://schemas.openxmlformats.org/officeDocument/2006/math">
                    <m:oMathParaPr>
                      <m:jc m:val="centerGroup"/>
                    </m:oMathParaPr>
                    <m:oMath xmlns:m="http://schemas.openxmlformats.org/officeDocument/2006/math">
                      <m:sSub>
                        <m:sSubPr>
                          <m:ctrlPr>
                            <a:rPr lang="en-US" sz="2150" i="1">
                              <a:latin typeface="Cambria Math" panose="02040503050406030204" pitchFamily="18" charset="0"/>
                            </a:rPr>
                          </m:ctrlPr>
                        </m:sSubPr>
                        <m:e>
                          <m:r>
                            <a:rPr lang="en-US" sz="2150" b="1" i="1">
                              <a:latin typeface="Cambria Math" panose="02040503050406030204" pitchFamily="18" charset="0"/>
                            </a:rPr>
                            <m:t>𝒉</m:t>
                          </m:r>
                        </m:e>
                        <m:sub>
                          <m:r>
                            <a:rPr lang="en-US" sz="2150" i="1">
                              <a:latin typeface="Cambria Math" panose="02040503050406030204" pitchFamily="18" charset="0"/>
                            </a:rPr>
                            <m:t>𝑡</m:t>
                          </m:r>
                        </m:sub>
                      </m:sSub>
                      <m:r>
                        <a:rPr lang="en-US" sz="2150" i="1">
                          <a:latin typeface="Cambria Math" panose="02040503050406030204" pitchFamily="18" charset="0"/>
                        </a:rPr>
                        <m:t>=</m:t>
                      </m:r>
                      <m:sSub>
                        <m:sSubPr>
                          <m:ctrlPr>
                            <a:rPr lang="en-US" sz="2150" i="1">
                              <a:latin typeface="Cambria Math" panose="02040503050406030204" pitchFamily="18" charset="0"/>
                            </a:rPr>
                          </m:ctrlPr>
                        </m:sSubPr>
                        <m:e>
                          <m:r>
                            <a:rPr lang="en-US" sz="2150" i="1">
                              <a:latin typeface="Cambria Math" panose="02040503050406030204" pitchFamily="18" charset="0"/>
                            </a:rPr>
                            <m:t>𝜎</m:t>
                          </m:r>
                        </m:e>
                        <m:sub>
                          <m:r>
                            <a:rPr lang="en-US" sz="2150" b="1" i="1">
                              <a:latin typeface="Cambria Math" panose="02040503050406030204" pitchFamily="18" charset="0"/>
                            </a:rPr>
                            <m:t>𝒉</m:t>
                          </m:r>
                        </m:sub>
                      </m:sSub>
                      <m:d>
                        <m:dPr>
                          <m:ctrlPr>
                            <a:rPr lang="en-US" sz="2150" i="1">
                              <a:latin typeface="Cambria Math" panose="02040503050406030204" pitchFamily="18" charset="0"/>
                            </a:rPr>
                          </m:ctrlPr>
                        </m:dPr>
                        <m:e>
                          <m:sSub>
                            <m:sSubPr>
                              <m:ctrlPr>
                                <a:rPr lang="en-US" sz="2150" i="1">
                                  <a:latin typeface="Cambria Math" panose="02040503050406030204" pitchFamily="18" charset="0"/>
                                </a:rPr>
                              </m:ctrlPr>
                            </m:sSubPr>
                            <m:e>
                              <m:r>
                                <a:rPr lang="en-US" sz="2150" b="1" i="1">
                                  <a:latin typeface="Cambria Math" panose="02040503050406030204" pitchFamily="18" charset="0"/>
                                </a:rPr>
                                <m:t>𝑾</m:t>
                              </m:r>
                            </m:e>
                            <m:sub>
                              <m:r>
                                <a:rPr lang="en-US" sz="2150" b="1" i="1">
                                  <a:latin typeface="Cambria Math" panose="02040503050406030204" pitchFamily="18" charset="0"/>
                                </a:rPr>
                                <m:t>𝒉</m:t>
                              </m:r>
                            </m:sub>
                          </m:sSub>
                          <m:sSub>
                            <m:sSubPr>
                              <m:ctrlPr>
                                <a:rPr lang="en-US" sz="2150" i="1">
                                  <a:latin typeface="Cambria Math" panose="02040503050406030204" pitchFamily="18" charset="0"/>
                                </a:rPr>
                              </m:ctrlPr>
                            </m:sSubPr>
                            <m:e>
                              <m:r>
                                <a:rPr lang="en-US" sz="2150" b="1" i="1">
                                  <a:latin typeface="Cambria Math" panose="02040503050406030204" pitchFamily="18" charset="0"/>
                                </a:rPr>
                                <m:t>𝒚</m:t>
                              </m:r>
                            </m:e>
                            <m:sub>
                              <m:r>
                                <a:rPr lang="en-US" sz="2150" i="1">
                                  <a:latin typeface="Cambria Math" panose="02040503050406030204" pitchFamily="18" charset="0"/>
                                </a:rPr>
                                <m:t>𝑡</m:t>
                              </m:r>
                            </m:sub>
                          </m:sSub>
                          <m:r>
                            <a:rPr lang="en-US" sz="2150" i="1">
                              <a:latin typeface="Cambria Math" panose="02040503050406030204" pitchFamily="18" charset="0"/>
                            </a:rPr>
                            <m:t>+</m:t>
                          </m:r>
                          <m:sSub>
                            <m:sSubPr>
                              <m:ctrlPr>
                                <a:rPr lang="en-US" sz="2150" i="1">
                                  <a:latin typeface="Cambria Math" panose="02040503050406030204" pitchFamily="18" charset="0"/>
                                </a:rPr>
                              </m:ctrlPr>
                            </m:sSubPr>
                            <m:e>
                              <m:r>
                                <a:rPr lang="en-US" sz="2150" b="1" i="1">
                                  <a:latin typeface="Cambria Math" panose="02040503050406030204" pitchFamily="18" charset="0"/>
                                </a:rPr>
                                <m:t>𝑼</m:t>
                              </m:r>
                            </m:e>
                            <m:sub>
                              <m:r>
                                <a:rPr lang="en-US" sz="2150" b="1" i="1">
                                  <a:latin typeface="Cambria Math" panose="02040503050406030204" pitchFamily="18" charset="0"/>
                                </a:rPr>
                                <m:t>𝒉</m:t>
                              </m:r>
                            </m:sub>
                          </m:sSub>
                          <m:sSub>
                            <m:sSubPr>
                              <m:ctrlPr>
                                <a:rPr lang="en-US" sz="2150" i="1">
                                  <a:latin typeface="Cambria Math" panose="02040503050406030204" pitchFamily="18" charset="0"/>
                                </a:rPr>
                              </m:ctrlPr>
                            </m:sSubPr>
                            <m:e>
                              <m:r>
                                <a:rPr lang="en-US" sz="2150" b="1" i="1">
                                  <a:latin typeface="Cambria Math" panose="02040503050406030204" pitchFamily="18" charset="0"/>
                                </a:rPr>
                                <m:t>𝒉</m:t>
                              </m:r>
                            </m:e>
                            <m:sub>
                              <m:r>
                                <a:rPr lang="en-US" sz="2150" i="1">
                                  <a:latin typeface="Cambria Math" panose="02040503050406030204" pitchFamily="18" charset="0"/>
                                </a:rPr>
                                <m:t>𝑡</m:t>
                              </m:r>
                              <m:r>
                                <a:rPr lang="en-US" sz="2150" i="1">
                                  <a:latin typeface="Cambria Math" panose="02040503050406030204" pitchFamily="18" charset="0"/>
                                </a:rPr>
                                <m:t>−1</m:t>
                              </m:r>
                            </m:sub>
                          </m:sSub>
                          <m:r>
                            <a:rPr lang="en-US" sz="2150" i="1">
                              <a:latin typeface="Cambria Math" panose="02040503050406030204" pitchFamily="18" charset="0"/>
                            </a:rPr>
                            <m:t>+</m:t>
                          </m:r>
                          <m:sSub>
                            <m:sSubPr>
                              <m:ctrlPr>
                                <a:rPr lang="en-US" sz="2150" i="1">
                                  <a:latin typeface="Cambria Math" panose="02040503050406030204" pitchFamily="18" charset="0"/>
                                </a:rPr>
                              </m:ctrlPr>
                            </m:sSubPr>
                            <m:e>
                              <m:r>
                                <a:rPr lang="en-US" sz="2150" b="1" i="1">
                                  <a:latin typeface="Cambria Math" panose="02040503050406030204" pitchFamily="18" charset="0"/>
                                </a:rPr>
                                <m:t>𝒃</m:t>
                              </m:r>
                            </m:e>
                            <m:sub>
                              <m:r>
                                <a:rPr lang="en-US" sz="2150" b="1" i="1">
                                  <a:latin typeface="Cambria Math" panose="02040503050406030204" pitchFamily="18" charset="0"/>
                                </a:rPr>
                                <m:t>𝒉</m:t>
                              </m:r>
                            </m:sub>
                          </m:sSub>
                        </m:e>
                      </m:d>
                    </m:oMath>
                  </m:oMathPara>
                </a14:m>
                <a:endParaRPr lang="en-US" sz="2150" dirty="0"/>
              </a:p>
              <a:p>
                <a:pPr marL="0" indent="0">
                  <a:buNone/>
                </a:pPr>
                <a:r>
                  <a:rPr lang="en-US" sz="2150" dirty="0"/>
                  <a:t>Let weight(</a:t>
                </a:r>
                <a:r>
                  <a:rPr lang="en-US" sz="2150" b="1" i="1" dirty="0" err="1"/>
                  <a:t>s</a:t>
                </a:r>
                <a:r>
                  <a:rPr lang="en-US" sz="2150" i="1" baseline="-25000" dirty="0" err="1"/>
                  <a:t>i</a:t>
                </a:r>
                <a:r>
                  <a:rPr lang="en-US" sz="2150" dirty="0"/>
                  <a:t>, </a:t>
                </a:r>
                <a:r>
                  <a:rPr lang="en-US" sz="2150" b="1" i="1" dirty="0" err="1"/>
                  <a:t>h</a:t>
                </a:r>
                <a:r>
                  <a:rPr lang="en-US" sz="2150" i="1" baseline="-25000" dirty="0" err="1"/>
                  <a:t>t</a:t>
                </a:r>
                <a:r>
                  <a:rPr lang="en-US" sz="2150" dirty="0"/>
                  <a:t>) be weight of encoder output </a:t>
                </a:r>
                <a:r>
                  <a:rPr lang="en-US" sz="2150" b="1" i="1" dirty="0" err="1"/>
                  <a:t>s</a:t>
                </a:r>
                <a:r>
                  <a:rPr lang="en-US" sz="2150" i="1" baseline="-25000" dirty="0" err="1"/>
                  <a:t>i</a:t>
                </a:r>
                <a:r>
                  <a:rPr lang="en-US" sz="2150" dirty="0"/>
                  <a:t> and decoder hidden </a:t>
                </a:r>
                <a:r>
                  <a:rPr lang="en-US" sz="2150" b="1" i="1" dirty="0" err="1"/>
                  <a:t>h</a:t>
                </a:r>
                <a:r>
                  <a:rPr lang="en-US" sz="2150" i="1" baseline="-25000" dirty="0" err="1"/>
                  <a:t>t</a:t>
                </a:r>
                <a:r>
                  <a:rPr lang="en-US" sz="2150" dirty="0"/>
                  <a:t> over </a:t>
                </a:r>
                <a:r>
                  <a:rPr lang="en-US" sz="2150" i="1" dirty="0"/>
                  <a:t>m</a:t>
                </a:r>
                <a:r>
                  <a:rPr lang="en-US" sz="2150" dirty="0"/>
                  <a:t> states of encoder, which is calculated based on soft-max function (</a:t>
                </a:r>
                <a:r>
                  <a:rPr lang="en-US" sz="2150" dirty="0" err="1"/>
                  <a:t>Voita</a:t>
                </a:r>
                <a:r>
                  <a:rPr lang="en-US" sz="2150" dirty="0"/>
                  <a:t>, 2023):</a:t>
                </a:r>
              </a:p>
              <a:p>
                <a:pPr marL="0" indent="0">
                  <a:buNone/>
                </a:pPr>
                <a14:m>
                  <m:oMathPara xmlns:m="http://schemas.openxmlformats.org/officeDocument/2006/math">
                    <m:oMathParaPr>
                      <m:jc m:val="centerGroup"/>
                    </m:oMathParaPr>
                    <m:oMath xmlns:m="http://schemas.openxmlformats.org/officeDocument/2006/math">
                      <m:r>
                        <m:rPr>
                          <m:sty m:val="p"/>
                        </m:rPr>
                        <a:rPr lang="en-US" sz="2150">
                          <a:latin typeface="Cambria Math" panose="02040503050406030204" pitchFamily="18" charset="0"/>
                        </a:rPr>
                        <m:t>weight</m:t>
                      </m:r>
                      <m:d>
                        <m:dPr>
                          <m:ctrlPr>
                            <a:rPr lang="en-US" sz="2150" i="1">
                              <a:latin typeface="Cambria Math" panose="02040503050406030204" pitchFamily="18" charset="0"/>
                            </a:rPr>
                          </m:ctrlPr>
                        </m:dPr>
                        <m:e>
                          <m:sSub>
                            <m:sSubPr>
                              <m:ctrlPr>
                                <a:rPr lang="en-US" sz="2150" i="1">
                                  <a:latin typeface="Cambria Math" panose="02040503050406030204" pitchFamily="18" charset="0"/>
                                </a:rPr>
                              </m:ctrlPr>
                            </m:sSubPr>
                            <m:e>
                              <m:r>
                                <a:rPr lang="en-US" sz="2150" b="1" i="1">
                                  <a:latin typeface="Cambria Math" panose="02040503050406030204" pitchFamily="18" charset="0"/>
                                </a:rPr>
                                <m:t>𝒔</m:t>
                              </m:r>
                            </m:e>
                            <m:sub>
                              <m:r>
                                <a:rPr lang="en-US" sz="2150" i="1">
                                  <a:latin typeface="Cambria Math" panose="02040503050406030204" pitchFamily="18" charset="0"/>
                                </a:rPr>
                                <m:t>𝑖</m:t>
                              </m:r>
                            </m:sub>
                          </m:sSub>
                          <m:r>
                            <a:rPr lang="en-US" sz="2150" i="1">
                              <a:latin typeface="Cambria Math" panose="02040503050406030204" pitchFamily="18" charset="0"/>
                            </a:rPr>
                            <m:t>,</m:t>
                          </m:r>
                          <m:sSub>
                            <m:sSubPr>
                              <m:ctrlPr>
                                <a:rPr lang="en-US" sz="2150" i="1">
                                  <a:latin typeface="Cambria Math" panose="02040503050406030204" pitchFamily="18" charset="0"/>
                                </a:rPr>
                              </m:ctrlPr>
                            </m:sSubPr>
                            <m:e>
                              <m:r>
                                <a:rPr lang="en-US" sz="2150" b="1" i="1">
                                  <a:latin typeface="Cambria Math" panose="02040503050406030204" pitchFamily="18" charset="0"/>
                                </a:rPr>
                                <m:t>𝒉</m:t>
                              </m:r>
                            </m:e>
                            <m:sub>
                              <m:r>
                                <a:rPr lang="en-US" sz="2150" i="1">
                                  <a:latin typeface="Cambria Math" panose="02040503050406030204" pitchFamily="18" charset="0"/>
                                </a:rPr>
                                <m:t>𝑡</m:t>
                              </m:r>
                            </m:sub>
                          </m:sSub>
                        </m:e>
                      </m:d>
                      <m:r>
                        <a:rPr lang="en-US" sz="2150" i="1">
                          <a:latin typeface="Cambria Math" panose="02040503050406030204" pitchFamily="18" charset="0"/>
                        </a:rPr>
                        <m:t>=</m:t>
                      </m:r>
                      <m:f>
                        <m:fPr>
                          <m:ctrlPr>
                            <a:rPr lang="en-US" sz="2150" i="1">
                              <a:latin typeface="Cambria Math" panose="02040503050406030204" pitchFamily="18" charset="0"/>
                            </a:rPr>
                          </m:ctrlPr>
                        </m:fPr>
                        <m:num>
                          <m:r>
                            <m:rPr>
                              <m:sty m:val="p"/>
                            </m:rPr>
                            <a:rPr lang="en-US" sz="2150">
                              <a:latin typeface="Cambria Math" panose="02040503050406030204" pitchFamily="18" charset="0"/>
                            </a:rPr>
                            <m:t>exp</m:t>
                          </m:r>
                          <m:d>
                            <m:dPr>
                              <m:ctrlPr>
                                <a:rPr lang="en-US" sz="2150" i="1">
                                  <a:latin typeface="Cambria Math" panose="02040503050406030204" pitchFamily="18" charset="0"/>
                                </a:rPr>
                              </m:ctrlPr>
                            </m:dPr>
                            <m:e>
                              <m:r>
                                <m:rPr>
                                  <m:sty m:val="p"/>
                                </m:rPr>
                                <a:rPr lang="en-US" sz="2150">
                                  <a:latin typeface="Cambria Math" panose="02040503050406030204" pitchFamily="18" charset="0"/>
                                </a:rPr>
                                <m:t>score</m:t>
                              </m:r>
                              <m:d>
                                <m:dPr>
                                  <m:ctrlPr>
                                    <a:rPr lang="en-US" sz="2150" i="1">
                                      <a:latin typeface="Cambria Math" panose="02040503050406030204" pitchFamily="18" charset="0"/>
                                    </a:rPr>
                                  </m:ctrlPr>
                                </m:dPr>
                                <m:e>
                                  <m:sSub>
                                    <m:sSubPr>
                                      <m:ctrlPr>
                                        <a:rPr lang="en-US" sz="2150" i="1">
                                          <a:latin typeface="Cambria Math" panose="02040503050406030204" pitchFamily="18" charset="0"/>
                                        </a:rPr>
                                      </m:ctrlPr>
                                    </m:sSubPr>
                                    <m:e>
                                      <m:r>
                                        <a:rPr lang="en-US" sz="2150" b="1" i="1">
                                          <a:latin typeface="Cambria Math" panose="02040503050406030204" pitchFamily="18" charset="0"/>
                                        </a:rPr>
                                        <m:t>𝒔</m:t>
                                      </m:r>
                                    </m:e>
                                    <m:sub>
                                      <m:r>
                                        <a:rPr lang="en-US" sz="2150" i="1">
                                          <a:latin typeface="Cambria Math" panose="02040503050406030204" pitchFamily="18" charset="0"/>
                                        </a:rPr>
                                        <m:t>𝑖</m:t>
                                      </m:r>
                                    </m:sub>
                                  </m:sSub>
                                  <m:r>
                                    <a:rPr lang="en-US" sz="2150" i="1">
                                      <a:latin typeface="Cambria Math" panose="02040503050406030204" pitchFamily="18" charset="0"/>
                                    </a:rPr>
                                    <m:t>,</m:t>
                                  </m:r>
                                  <m:sSub>
                                    <m:sSubPr>
                                      <m:ctrlPr>
                                        <a:rPr lang="en-US" sz="2150" i="1">
                                          <a:latin typeface="Cambria Math" panose="02040503050406030204" pitchFamily="18" charset="0"/>
                                        </a:rPr>
                                      </m:ctrlPr>
                                    </m:sSubPr>
                                    <m:e>
                                      <m:r>
                                        <a:rPr lang="en-US" sz="2150" b="1" i="1">
                                          <a:latin typeface="Cambria Math" panose="02040503050406030204" pitchFamily="18" charset="0"/>
                                        </a:rPr>
                                        <m:t>𝒉</m:t>
                                      </m:r>
                                    </m:e>
                                    <m:sub>
                                      <m:r>
                                        <a:rPr lang="en-US" sz="2150" i="1">
                                          <a:latin typeface="Cambria Math" panose="02040503050406030204" pitchFamily="18" charset="0"/>
                                        </a:rPr>
                                        <m:t>𝑡</m:t>
                                      </m:r>
                                    </m:sub>
                                  </m:sSub>
                                </m:e>
                              </m:d>
                            </m:e>
                          </m:d>
                        </m:num>
                        <m:den>
                          <m:nary>
                            <m:naryPr>
                              <m:chr m:val="∑"/>
                              <m:limLoc m:val="undOvr"/>
                              <m:ctrlPr>
                                <a:rPr lang="en-US" sz="2150" i="1">
                                  <a:latin typeface="Cambria Math" panose="02040503050406030204" pitchFamily="18" charset="0"/>
                                </a:rPr>
                              </m:ctrlPr>
                            </m:naryPr>
                            <m:sub>
                              <m:r>
                                <a:rPr lang="en-US" sz="2150" i="1">
                                  <a:latin typeface="Cambria Math" panose="02040503050406030204" pitchFamily="18" charset="0"/>
                                </a:rPr>
                                <m:t>𝑗</m:t>
                              </m:r>
                              <m:r>
                                <a:rPr lang="en-US" sz="2150" i="1">
                                  <a:latin typeface="Cambria Math" panose="02040503050406030204" pitchFamily="18" charset="0"/>
                                </a:rPr>
                                <m:t>=1</m:t>
                              </m:r>
                            </m:sub>
                            <m:sup>
                              <m:r>
                                <a:rPr lang="en-US" sz="2150" i="1">
                                  <a:latin typeface="Cambria Math" panose="02040503050406030204" pitchFamily="18" charset="0"/>
                                </a:rPr>
                                <m:t>𝑚</m:t>
                              </m:r>
                            </m:sup>
                            <m:e>
                              <m:r>
                                <m:rPr>
                                  <m:sty m:val="p"/>
                                </m:rPr>
                                <a:rPr lang="en-US" sz="2150">
                                  <a:latin typeface="Cambria Math" panose="02040503050406030204" pitchFamily="18" charset="0"/>
                                </a:rPr>
                                <m:t>exp</m:t>
                              </m:r>
                              <m:d>
                                <m:dPr>
                                  <m:ctrlPr>
                                    <a:rPr lang="en-US" sz="2150" i="1">
                                      <a:latin typeface="Cambria Math" panose="02040503050406030204" pitchFamily="18" charset="0"/>
                                    </a:rPr>
                                  </m:ctrlPr>
                                </m:dPr>
                                <m:e>
                                  <m:r>
                                    <m:rPr>
                                      <m:sty m:val="p"/>
                                    </m:rPr>
                                    <a:rPr lang="en-US" sz="2150">
                                      <a:latin typeface="Cambria Math" panose="02040503050406030204" pitchFamily="18" charset="0"/>
                                    </a:rPr>
                                    <m:t>score</m:t>
                                  </m:r>
                                  <m:d>
                                    <m:dPr>
                                      <m:ctrlPr>
                                        <a:rPr lang="en-US" sz="2150" i="1">
                                          <a:latin typeface="Cambria Math" panose="02040503050406030204" pitchFamily="18" charset="0"/>
                                        </a:rPr>
                                      </m:ctrlPr>
                                    </m:dPr>
                                    <m:e>
                                      <m:sSub>
                                        <m:sSubPr>
                                          <m:ctrlPr>
                                            <a:rPr lang="en-US" sz="2150" i="1">
                                              <a:latin typeface="Cambria Math" panose="02040503050406030204" pitchFamily="18" charset="0"/>
                                            </a:rPr>
                                          </m:ctrlPr>
                                        </m:sSubPr>
                                        <m:e>
                                          <m:r>
                                            <a:rPr lang="en-US" sz="2150" b="1" i="1">
                                              <a:latin typeface="Cambria Math" panose="02040503050406030204" pitchFamily="18" charset="0"/>
                                            </a:rPr>
                                            <m:t>𝒔</m:t>
                                          </m:r>
                                        </m:e>
                                        <m:sub>
                                          <m:r>
                                            <a:rPr lang="en-US" sz="2150" i="1">
                                              <a:latin typeface="Cambria Math" panose="02040503050406030204" pitchFamily="18" charset="0"/>
                                            </a:rPr>
                                            <m:t>𝑗</m:t>
                                          </m:r>
                                        </m:sub>
                                      </m:sSub>
                                      <m:r>
                                        <a:rPr lang="en-US" sz="2150" i="1">
                                          <a:latin typeface="Cambria Math" panose="02040503050406030204" pitchFamily="18" charset="0"/>
                                        </a:rPr>
                                        <m:t>,</m:t>
                                      </m:r>
                                      <m:sSub>
                                        <m:sSubPr>
                                          <m:ctrlPr>
                                            <a:rPr lang="en-US" sz="2150" i="1">
                                              <a:latin typeface="Cambria Math" panose="02040503050406030204" pitchFamily="18" charset="0"/>
                                            </a:rPr>
                                          </m:ctrlPr>
                                        </m:sSubPr>
                                        <m:e>
                                          <m:r>
                                            <a:rPr lang="en-US" sz="2150" b="1" i="1">
                                              <a:latin typeface="Cambria Math" panose="02040503050406030204" pitchFamily="18" charset="0"/>
                                            </a:rPr>
                                            <m:t>𝒉</m:t>
                                          </m:r>
                                        </m:e>
                                        <m:sub>
                                          <m:r>
                                            <a:rPr lang="en-US" sz="2150" i="1">
                                              <a:latin typeface="Cambria Math" panose="02040503050406030204" pitchFamily="18" charset="0"/>
                                            </a:rPr>
                                            <m:t>𝑡</m:t>
                                          </m:r>
                                        </m:sub>
                                      </m:sSub>
                                    </m:e>
                                  </m:d>
                                </m:e>
                              </m:d>
                            </m:e>
                          </m:nary>
                        </m:den>
                      </m:f>
                    </m:oMath>
                  </m:oMathPara>
                </a14:m>
                <a:endParaRPr lang="en-US" sz="2150" dirty="0"/>
              </a:p>
              <a:p>
                <a:pPr marL="0" indent="0">
                  <a:buNone/>
                </a:pPr>
                <a:r>
                  <a:rPr lang="en-US" sz="2150" dirty="0"/>
                  <a:t>As a result, let </a:t>
                </a:r>
                <a:r>
                  <a:rPr lang="en-US" sz="2150" b="1" i="1" dirty="0"/>
                  <a:t>a</a:t>
                </a:r>
                <a:r>
                  <a:rPr lang="en-US" sz="2150" i="1" baseline="-25000" dirty="0"/>
                  <a:t>t</a:t>
                </a:r>
                <a:r>
                  <a:rPr lang="en-US" sz="2150" dirty="0"/>
                  <a:t> be attention of source sequence </a:t>
                </a:r>
                <a:r>
                  <a:rPr lang="en-US" sz="2150" b="1" i="1" dirty="0"/>
                  <a:t>X</a:t>
                </a:r>
                <a:r>
                  <a:rPr lang="en-US" sz="2150" dirty="0"/>
                  <a:t> = (</a:t>
                </a:r>
                <a:r>
                  <a:rPr lang="en-US" sz="2150" b="1" i="1" dirty="0"/>
                  <a:t>x</a:t>
                </a:r>
                <a:r>
                  <a:rPr lang="en-US" sz="2150" baseline="-25000" dirty="0"/>
                  <a:t>1</a:t>
                </a:r>
                <a:r>
                  <a:rPr lang="en-US" sz="2150" dirty="0"/>
                  <a:t>, </a:t>
                </a:r>
                <a:r>
                  <a:rPr lang="en-US" sz="2150" b="1" i="1" dirty="0"/>
                  <a:t>x</a:t>
                </a:r>
                <a:r>
                  <a:rPr lang="en-US" sz="2150" baseline="-25000" dirty="0"/>
                  <a:t>2</a:t>
                </a:r>
                <a:r>
                  <a:rPr lang="en-US" sz="2150" dirty="0"/>
                  <a:t>,…, </a:t>
                </a:r>
                <a:r>
                  <a:rPr lang="en-US" sz="2150" b="1" i="1" dirty="0" err="1"/>
                  <a:t>x</a:t>
                </a:r>
                <a:r>
                  <a:rPr lang="en-US" sz="2150" i="1" baseline="-25000" dirty="0" err="1"/>
                  <a:t>n</a:t>
                </a:r>
                <a:r>
                  <a:rPr lang="en-US" sz="2150" dirty="0"/>
                  <a:t>)</a:t>
                </a:r>
                <a:r>
                  <a:rPr lang="en-US" sz="2150" i="1" baseline="30000" dirty="0"/>
                  <a:t>T</a:t>
                </a:r>
                <a:r>
                  <a:rPr lang="en-US" sz="2150" dirty="0"/>
                  <a:t> with regard to the </a:t>
                </a:r>
                <a:r>
                  <a:rPr lang="en-US" sz="2150" i="1" dirty="0" err="1"/>
                  <a:t>t</a:t>
                </a:r>
                <a:r>
                  <a:rPr lang="en-US" sz="2150" baseline="30000" dirty="0" err="1"/>
                  <a:t>th</a:t>
                </a:r>
                <a:r>
                  <a:rPr lang="en-US" sz="2150" dirty="0"/>
                  <a:t> token of target sequence </a:t>
                </a:r>
                <a:r>
                  <a:rPr lang="en-US" sz="2150" b="1" i="1" dirty="0"/>
                  <a:t>Y</a:t>
                </a:r>
                <a:r>
                  <a:rPr lang="en-US" sz="2150" dirty="0"/>
                  <a:t> = (</a:t>
                </a:r>
                <a:r>
                  <a:rPr lang="en-US" sz="2150" b="1" i="1" dirty="0"/>
                  <a:t>y</a:t>
                </a:r>
                <a:r>
                  <a:rPr lang="en-US" sz="2150" baseline="-25000" dirty="0"/>
                  <a:t>1</a:t>
                </a:r>
                <a:r>
                  <a:rPr lang="en-US" sz="2150" dirty="0"/>
                  <a:t>, </a:t>
                </a:r>
                <a:r>
                  <a:rPr lang="en-US" sz="2150" b="1" i="1" dirty="0"/>
                  <a:t>y</a:t>
                </a:r>
                <a:r>
                  <a:rPr lang="en-US" sz="2150" baseline="-25000" dirty="0"/>
                  <a:t>2</a:t>
                </a:r>
                <a:r>
                  <a:rPr lang="en-US" sz="2150" dirty="0"/>
                  <a:t>,…, </a:t>
                </a:r>
                <a:r>
                  <a:rPr lang="en-US" sz="2150" b="1" i="1" dirty="0" err="1"/>
                  <a:t>y</a:t>
                </a:r>
                <a:r>
                  <a:rPr lang="en-US" sz="2150" i="1" baseline="-25000" dirty="0" err="1"/>
                  <a:t>n</a:t>
                </a:r>
                <a:r>
                  <a:rPr lang="en-US" sz="2150" dirty="0"/>
                  <a:t>)</a:t>
                </a:r>
                <a:r>
                  <a:rPr lang="en-US" sz="2150" i="1" baseline="30000" dirty="0"/>
                  <a:t>T</a:t>
                </a:r>
                <a:r>
                  <a:rPr lang="en-US" sz="2150" dirty="0"/>
                  <a:t>, which is weighted sum of all encoder outputs with regard to such </a:t>
                </a:r>
                <a:r>
                  <a:rPr lang="en-US" sz="2150" i="1" dirty="0" err="1"/>
                  <a:t>t</a:t>
                </a:r>
                <a:r>
                  <a:rPr lang="en-US" sz="2150" baseline="30000" dirty="0" err="1"/>
                  <a:t>th</a:t>
                </a:r>
                <a:r>
                  <a:rPr lang="en-US" sz="2150" dirty="0"/>
                  <a:t> target token (</a:t>
                </a:r>
                <a:r>
                  <a:rPr lang="en-US" sz="2150" dirty="0" err="1"/>
                  <a:t>Voita</a:t>
                </a:r>
                <a:r>
                  <a:rPr lang="en-US" sz="2150" dirty="0"/>
                  <a:t>, 2023).</a:t>
                </a:r>
              </a:p>
              <a:p>
                <a:pPr marL="0" indent="0">
                  <a:buNone/>
                </a:pPr>
                <a14:m>
                  <m:oMathPara xmlns:m="http://schemas.openxmlformats.org/officeDocument/2006/math">
                    <m:oMathParaPr>
                      <m:jc m:val="centerGroup"/>
                    </m:oMathParaPr>
                    <m:oMath xmlns:m="http://schemas.openxmlformats.org/officeDocument/2006/math">
                      <m:sSub>
                        <m:sSubPr>
                          <m:ctrlPr>
                            <a:rPr lang="en-US" sz="2150" i="1">
                              <a:latin typeface="Cambria Math" panose="02040503050406030204" pitchFamily="18" charset="0"/>
                            </a:rPr>
                          </m:ctrlPr>
                        </m:sSubPr>
                        <m:e>
                          <m:r>
                            <a:rPr lang="en-US" sz="2150" b="1" i="1">
                              <a:latin typeface="Cambria Math" panose="02040503050406030204" pitchFamily="18" charset="0"/>
                            </a:rPr>
                            <m:t>𝒂</m:t>
                          </m:r>
                        </m:e>
                        <m:sub>
                          <m:r>
                            <a:rPr lang="en-US" sz="2150" i="1">
                              <a:latin typeface="Cambria Math" panose="02040503050406030204" pitchFamily="18" charset="0"/>
                            </a:rPr>
                            <m:t>𝑡</m:t>
                          </m:r>
                        </m:sub>
                      </m:sSub>
                      <m:r>
                        <a:rPr lang="en-US" sz="2150" i="1">
                          <a:latin typeface="Cambria Math" panose="02040503050406030204" pitchFamily="18" charset="0"/>
                        </a:rPr>
                        <m:t>=</m:t>
                      </m:r>
                      <m:nary>
                        <m:naryPr>
                          <m:chr m:val="∑"/>
                          <m:limLoc m:val="undOvr"/>
                          <m:ctrlPr>
                            <a:rPr lang="en-US" sz="2150" i="1">
                              <a:latin typeface="Cambria Math" panose="02040503050406030204" pitchFamily="18" charset="0"/>
                            </a:rPr>
                          </m:ctrlPr>
                        </m:naryPr>
                        <m:sub>
                          <m:r>
                            <a:rPr lang="en-US" sz="2150" i="1">
                              <a:latin typeface="Cambria Math" panose="02040503050406030204" pitchFamily="18" charset="0"/>
                            </a:rPr>
                            <m:t>𝑖</m:t>
                          </m:r>
                          <m:r>
                            <a:rPr lang="en-US" sz="2150" i="1">
                              <a:latin typeface="Cambria Math" panose="02040503050406030204" pitchFamily="18" charset="0"/>
                            </a:rPr>
                            <m:t>=1</m:t>
                          </m:r>
                        </m:sub>
                        <m:sup>
                          <m:r>
                            <a:rPr lang="en-US" sz="2150" i="1">
                              <a:latin typeface="Cambria Math" panose="02040503050406030204" pitchFamily="18" charset="0"/>
                            </a:rPr>
                            <m:t>𝑚</m:t>
                          </m:r>
                        </m:sup>
                        <m:e>
                          <m:r>
                            <m:rPr>
                              <m:sty m:val="p"/>
                            </m:rPr>
                            <a:rPr lang="en-US" sz="2150">
                              <a:latin typeface="Cambria Math" panose="02040503050406030204" pitchFamily="18" charset="0"/>
                            </a:rPr>
                            <m:t>weight</m:t>
                          </m:r>
                          <m:d>
                            <m:dPr>
                              <m:ctrlPr>
                                <a:rPr lang="en-US" sz="2150" i="1">
                                  <a:latin typeface="Cambria Math" panose="02040503050406030204" pitchFamily="18" charset="0"/>
                                </a:rPr>
                              </m:ctrlPr>
                            </m:dPr>
                            <m:e>
                              <m:sSub>
                                <m:sSubPr>
                                  <m:ctrlPr>
                                    <a:rPr lang="en-US" sz="2150" i="1">
                                      <a:latin typeface="Cambria Math" panose="02040503050406030204" pitchFamily="18" charset="0"/>
                                    </a:rPr>
                                  </m:ctrlPr>
                                </m:sSubPr>
                                <m:e>
                                  <m:r>
                                    <a:rPr lang="en-US" sz="2150" b="1" i="1">
                                      <a:latin typeface="Cambria Math" panose="02040503050406030204" pitchFamily="18" charset="0"/>
                                    </a:rPr>
                                    <m:t>𝒔</m:t>
                                  </m:r>
                                </m:e>
                                <m:sub>
                                  <m:r>
                                    <a:rPr lang="en-US" sz="2150" i="1">
                                      <a:latin typeface="Cambria Math" panose="02040503050406030204" pitchFamily="18" charset="0"/>
                                    </a:rPr>
                                    <m:t>𝑖</m:t>
                                  </m:r>
                                </m:sub>
                              </m:sSub>
                              <m:r>
                                <a:rPr lang="en-US" sz="2150" i="1">
                                  <a:latin typeface="Cambria Math" panose="02040503050406030204" pitchFamily="18" charset="0"/>
                                </a:rPr>
                                <m:t>,</m:t>
                              </m:r>
                              <m:sSub>
                                <m:sSubPr>
                                  <m:ctrlPr>
                                    <a:rPr lang="en-US" sz="2150" i="1">
                                      <a:latin typeface="Cambria Math" panose="02040503050406030204" pitchFamily="18" charset="0"/>
                                    </a:rPr>
                                  </m:ctrlPr>
                                </m:sSubPr>
                                <m:e>
                                  <m:r>
                                    <a:rPr lang="en-US" sz="2150" b="1" i="1">
                                      <a:latin typeface="Cambria Math" panose="02040503050406030204" pitchFamily="18" charset="0"/>
                                    </a:rPr>
                                    <m:t>𝒉</m:t>
                                  </m:r>
                                </m:e>
                                <m:sub>
                                  <m:r>
                                    <a:rPr lang="en-US" sz="2150" i="1">
                                      <a:latin typeface="Cambria Math" panose="02040503050406030204" pitchFamily="18" charset="0"/>
                                    </a:rPr>
                                    <m:t>𝑡</m:t>
                                  </m:r>
                                </m:sub>
                              </m:sSub>
                            </m:e>
                          </m:d>
                          <m:sSub>
                            <m:sSubPr>
                              <m:ctrlPr>
                                <a:rPr lang="en-US" sz="2150" i="1">
                                  <a:latin typeface="Cambria Math" panose="02040503050406030204" pitchFamily="18" charset="0"/>
                                </a:rPr>
                              </m:ctrlPr>
                            </m:sSubPr>
                            <m:e>
                              <m:r>
                                <a:rPr lang="en-US" sz="2150" b="1" i="1">
                                  <a:latin typeface="Cambria Math" panose="02040503050406030204" pitchFamily="18" charset="0"/>
                                </a:rPr>
                                <m:t>𝒔</m:t>
                              </m:r>
                            </m:e>
                            <m:sub>
                              <m:r>
                                <a:rPr lang="en-US" sz="2150" i="1">
                                  <a:latin typeface="Cambria Math" panose="02040503050406030204" pitchFamily="18" charset="0"/>
                                </a:rPr>
                                <m:t>𝑖</m:t>
                              </m:r>
                            </m:sub>
                          </m:sSub>
                        </m:e>
                      </m:nary>
                    </m:oMath>
                  </m:oMathPara>
                </a14:m>
                <a:endParaRPr lang="en-US" sz="215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1120" y="914399"/>
                <a:ext cx="12039600" cy="5176066"/>
              </a:xfrm>
              <a:blipFill>
                <a:blip r:embed="rId2"/>
                <a:stretch>
                  <a:fillRect l="-658" t="-707" r="-608"/>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23</a:t>
            </a:fld>
            <a:endParaRPr lang="en-US"/>
          </a:p>
        </p:txBody>
      </p:sp>
    </p:spTree>
    <p:extLst>
      <p:ext uri="{BB962C8B-B14F-4D97-AF65-F5344CB8AC3E}">
        <p14:creationId xmlns:p14="http://schemas.microsoft.com/office/powerpoint/2010/main" val="10277900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 Sequence generation and attention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1120" y="914399"/>
                <a:ext cx="12039600" cy="5176066"/>
              </a:xfrm>
            </p:spPr>
            <p:txBody>
              <a:bodyPr>
                <a:noAutofit/>
              </a:bodyPr>
              <a:lstStyle/>
              <a:p>
                <a:pPr marL="0" indent="0">
                  <a:buNone/>
                </a:pPr>
                <a:r>
                  <a:rPr lang="en-US" sz="2250" dirty="0"/>
                  <a:t>Obviously, </a:t>
                </a:r>
                <a:r>
                  <a:rPr lang="en-US" sz="2250" b="1" i="1" dirty="0"/>
                  <a:t>a</a:t>
                </a:r>
                <a:r>
                  <a:rPr lang="en-US" sz="2250" i="1" baseline="-25000" dirty="0"/>
                  <a:t>t</a:t>
                </a:r>
                <a:r>
                  <a:rPr lang="en-US" sz="2250" dirty="0"/>
                  <a:t> becomes one of inputs of the </a:t>
                </a:r>
                <a:r>
                  <a:rPr lang="en-US" sz="2250" i="1" dirty="0" err="1"/>
                  <a:t>t</a:t>
                </a:r>
                <a:r>
                  <a:rPr lang="en-US" sz="2250" baseline="30000" dirty="0" err="1"/>
                  <a:t>th</a:t>
                </a:r>
                <a:r>
                  <a:rPr lang="en-US" sz="2250" dirty="0"/>
                  <a:t> token of target sequence </a:t>
                </a:r>
                <a:r>
                  <a:rPr lang="en-US" sz="2250" b="1" i="1" dirty="0"/>
                  <a:t>Y</a:t>
                </a:r>
                <a:r>
                  <a:rPr lang="en-US" sz="2250" dirty="0"/>
                  <a:t> = (</a:t>
                </a:r>
                <a:r>
                  <a:rPr lang="en-US" sz="2250" b="1" i="1" dirty="0"/>
                  <a:t>y</a:t>
                </a:r>
                <a:r>
                  <a:rPr lang="en-US" sz="2250" baseline="-25000" dirty="0"/>
                  <a:t>1</a:t>
                </a:r>
                <a:r>
                  <a:rPr lang="en-US" sz="2250" dirty="0"/>
                  <a:t>, </a:t>
                </a:r>
                <a:r>
                  <a:rPr lang="en-US" sz="2250" b="1" i="1" dirty="0"/>
                  <a:t>y</a:t>
                </a:r>
                <a:r>
                  <a:rPr lang="en-US" sz="2250" baseline="-25000" dirty="0"/>
                  <a:t>2</a:t>
                </a:r>
                <a:r>
                  <a:rPr lang="en-US" sz="2250" dirty="0"/>
                  <a:t>,…, </a:t>
                </a:r>
                <a:r>
                  <a:rPr lang="en-US" sz="2250" b="1" i="1" dirty="0" err="1"/>
                  <a:t>y</a:t>
                </a:r>
                <a:r>
                  <a:rPr lang="en-US" sz="2250" i="1" baseline="-25000" dirty="0" err="1"/>
                  <a:t>n</a:t>
                </a:r>
                <a:r>
                  <a:rPr lang="en-US" sz="2250" dirty="0"/>
                  <a:t>)</a:t>
                </a:r>
                <a:r>
                  <a:rPr lang="en-US" sz="2250" i="1" baseline="30000" dirty="0"/>
                  <a:t>T</a:t>
                </a:r>
                <a:r>
                  <a:rPr lang="en-US" sz="2250" dirty="0"/>
                  <a:t> such that:</a:t>
                </a:r>
              </a:p>
              <a:p>
                <a:pPr marL="0" indent="0">
                  <a:buNone/>
                </a:pPr>
                <a14:m>
                  <m:oMathPara xmlns:m="http://schemas.openxmlformats.org/officeDocument/2006/math">
                    <m:oMathParaPr>
                      <m:jc m:val="centerGroup"/>
                    </m:oMathParaPr>
                    <m:oMath xmlns:m="http://schemas.openxmlformats.org/officeDocument/2006/math">
                      <m:sSub>
                        <m:sSubPr>
                          <m:ctrlPr>
                            <a:rPr lang="en-US" sz="2250" i="1">
                              <a:latin typeface="Cambria Math" panose="02040503050406030204" pitchFamily="18" charset="0"/>
                            </a:rPr>
                          </m:ctrlPr>
                        </m:sSubPr>
                        <m:e>
                          <m:r>
                            <a:rPr lang="en-US" sz="2250" b="1" i="1">
                              <a:latin typeface="Cambria Math" panose="02040503050406030204" pitchFamily="18" charset="0"/>
                            </a:rPr>
                            <m:t>𝒐</m:t>
                          </m:r>
                        </m:e>
                        <m:sub>
                          <m:r>
                            <a:rPr lang="en-US" sz="2250" i="1">
                              <a:latin typeface="Cambria Math" panose="02040503050406030204" pitchFamily="18" charset="0"/>
                            </a:rPr>
                            <m:t>𝑡</m:t>
                          </m:r>
                        </m:sub>
                      </m:sSub>
                      <m:r>
                        <a:rPr lang="en-US" sz="2250" i="1">
                          <a:latin typeface="Cambria Math" panose="02040503050406030204" pitchFamily="18" charset="0"/>
                        </a:rPr>
                        <m:t>=</m:t>
                      </m:r>
                      <m:sSub>
                        <m:sSubPr>
                          <m:ctrlPr>
                            <a:rPr lang="en-US" sz="2250" i="1">
                              <a:latin typeface="Cambria Math" panose="02040503050406030204" pitchFamily="18" charset="0"/>
                            </a:rPr>
                          </m:ctrlPr>
                        </m:sSubPr>
                        <m:e>
                          <m:r>
                            <a:rPr lang="en-US" sz="2250" i="1">
                              <a:latin typeface="Cambria Math" panose="02040503050406030204" pitchFamily="18" charset="0"/>
                            </a:rPr>
                            <m:t>𝜎</m:t>
                          </m:r>
                        </m:e>
                        <m:sub>
                          <m:r>
                            <a:rPr lang="en-US" sz="2250" b="1" i="1">
                              <a:latin typeface="Cambria Math" panose="02040503050406030204" pitchFamily="18" charset="0"/>
                            </a:rPr>
                            <m:t>𝒐</m:t>
                          </m:r>
                        </m:sub>
                      </m:sSub>
                      <m:d>
                        <m:dPr>
                          <m:ctrlPr>
                            <a:rPr lang="en-US" sz="2250" i="1">
                              <a:latin typeface="Cambria Math" panose="02040503050406030204" pitchFamily="18" charset="0"/>
                            </a:rPr>
                          </m:ctrlPr>
                        </m:dPr>
                        <m:e>
                          <m:sSub>
                            <m:sSubPr>
                              <m:ctrlPr>
                                <a:rPr lang="en-US" sz="2250" i="1">
                                  <a:latin typeface="Cambria Math" panose="02040503050406030204" pitchFamily="18" charset="0"/>
                                </a:rPr>
                              </m:ctrlPr>
                            </m:sSubPr>
                            <m:e>
                              <m:r>
                                <a:rPr lang="en-US" sz="2250" b="1" i="1">
                                  <a:latin typeface="Cambria Math" panose="02040503050406030204" pitchFamily="18" charset="0"/>
                                </a:rPr>
                                <m:t>𝑾</m:t>
                              </m:r>
                            </m:e>
                            <m:sub>
                              <m:r>
                                <a:rPr lang="en-US" sz="2250" b="1" i="1">
                                  <a:latin typeface="Cambria Math" panose="02040503050406030204" pitchFamily="18" charset="0"/>
                                </a:rPr>
                                <m:t>𝒐</m:t>
                              </m:r>
                            </m:sub>
                          </m:sSub>
                          <m:sSub>
                            <m:sSubPr>
                              <m:ctrlPr>
                                <a:rPr lang="en-US" sz="2250" i="1">
                                  <a:latin typeface="Cambria Math" panose="02040503050406030204" pitchFamily="18" charset="0"/>
                                </a:rPr>
                              </m:ctrlPr>
                            </m:sSubPr>
                            <m:e>
                              <m:r>
                                <a:rPr lang="en-US" sz="2250" b="1" i="1">
                                  <a:latin typeface="Cambria Math" panose="02040503050406030204" pitchFamily="18" charset="0"/>
                                </a:rPr>
                                <m:t>𝒉</m:t>
                              </m:r>
                            </m:e>
                            <m:sub>
                              <m:r>
                                <a:rPr lang="en-US" sz="2250" i="1">
                                  <a:latin typeface="Cambria Math" panose="02040503050406030204" pitchFamily="18" charset="0"/>
                                </a:rPr>
                                <m:t>𝑡</m:t>
                              </m:r>
                            </m:sub>
                          </m:sSub>
                          <m:r>
                            <a:rPr lang="en-US" sz="2250" i="1">
                              <a:latin typeface="Cambria Math" panose="02040503050406030204" pitchFamily="18" charset="0"/>
                            </a:rPr>
                            <m:t>+</m:t>
                          </m:r>
                          <m:sSub>
                            <m:sSubPr>
                              <m:ctrlPr>
                                <a:rPr lang="en-US" sz="2250" i="1">
                                  <a:latin typeface="Cambria Math" panose="02040503050406030204" pitchFamily="18" charset="0"/>
                                </a:rPr>
                              </m:ctrlPr>
                            </m:sSubPr>
                            <m:e>
                              <m:r>
                                <a:rPr lang="en-US" sz="2250" b="1" i="1">
                                  <a:latin typeface="Cambria Math" panose="02040503050406030204" pitchFamily="18" charset="0"/>
                                </a:rPr>
                                <m:t>𝑽</m:t>
                              </m:r>
                            </m:e>
                            <m:sub>
                              <m:r>
                                <a:rPr lang="en-US" sz="2250" b="1" i="1">
                                  <a:latin typeface="Cambria Math" panose="02040503050406030204" pitchFamily="18" charset="0"/>
                                </a:rPr>
                                <m:t>𝒐</m:t>
                              </m:r>
                            </m:sub>
                          </m:sSub>
                          <m:sSub>
                            <m:sSubPr>
                              <m:ctrlPr>
                                <a:rPr lang="en-US" sz="2250" i="1">
                                  <a:latin typeface="Cambria Math" panose="02040503050406030204" pitchFamily="18" charset="0"/>
                                </a:rPr>
                              </m:ctrlPr>
                            </m:sSubPr>
                            <m:e>
                              <m:r>
                                <a:rPr lang="en-US" sz="2250" b="1" i="1">
                                  <a:latin typeface="Cambria Math" panose="02040503050406030204" pitchFamily="18" charset="0"/>
                                </a:rPr>
                                <m:t>𝒂</m:t>
                              </m:r>
                            </m:e>
                            <m:sub>
                              <m:r>
                                <a:rPr lang="en-US" sz="2250" i="1">
                                  <a:latin typeface="Cambria Math" panose="02040503050406030204" pitchFamily="18" charset="0"/>
                                </a:rPr>
                                <m:t>𝑡</m:t>
                              </m:r>
                            </m:sub>
                          </m:sSub>
                          <m:r>
                            <a:rPr lang="en-US" sz="2250" i="1">
                              <a:latin typeface="Cambria Math" panose="02040503050406030204" pitchFamily="18" charset="0"/>
                            </a:rPr>
                            <m:t>+</m:t>
                          </m:r>
                          <m:sSub>
                            <m:sSubPr>
                              <m:ctrlPr>
                                <a:rPr lang="en-US" sz="2250" i="1">
                                  <a:latin typeface="Cambria Math" panose="02040503050406030204" pitchFamily="18" charset="0"/>
                                </a:rPr>
                              </m:ctrlPr>
                            </m:sSubPr>
                            <m:e>
                              <m:r>
                                <a:rPr lang="en-US" sz="2250" b="1" i="1">
                                  <a:latin typeface="Cambria Math" panose="02040503050406030204" pitchFamily="18" charset="0"/>
                                </a:rPr>
                                <m:t>𝒃</m:t>
                              </m:r>
                            </m:e>
                            <m:sub>
                              <m:r>
                                <a:rPr lang="en-US" sz="2250" b="1" i="1">
                                  <a:latin typeface="Cambria Math" panose="02040503050406030204" pitchFamily="18" charset="0"/>
                                </a:rPr>
                                <m:t>𝒐</m:t>
                              </m:r>
                            </m:sub>
                          </m:sSub>
                        </m:e>
                      </m:d>
                    </m:oMath>
                  </m:oMathPara>
                </a14:m>
                <a:endParaRPr lang="en-US" sz="2250" dirty="0"/>
              </a:p>
              <a:p>
                <a:pPr marL="0" indent="0">
                  <a:buNone/>
                </a:pPr>
                <a:r>
                  <a:rPr lang="en-US" sz="2250" dirty="0"/>
                  <a:t>Where </a:t>
                </a:r>
                <a:r>
                  <a:rPr lang="en-US" sz="2250" b="1" i="1" dirty="0"/>
                  <a:t>V</a:t>
                </a:r>
                <a:r>
                  <a:rPr lang="en-US" sz="2250" b="1" i="1" baseline="-25000" dirty="0"/>
                  <a:t>o</a:t>
                </a:r>
                <a:r>
                  <a:rPr lang="en-US" sz="2250" dirty="0"/>
                  <a:t> is weight matrix of attention </a:t>
                </a:r>
                <a:r>
                  <a:rPr lang="en-US" sz="2250" b="1" i="1" dirty="0"/>
                  <a:t>a</a:t>
                </a:r>
                <a:r>
                  <a:rPr lang="en-US" sz="2250" i="1" baseline="-25000" dirty="0"/>
                  <a:t>t</a:t>
                </a:r>
                <a:r>
                  <a:rPr lang="en-US" sz="2250" dirty="0"/>
                  <a:t>. In general, decoder RNN associated with the attention mechanism called Luong attention (</a:t>
                </a:r>
                <a:r>
                  <a:rPr lang="en-US" sz="2250" dirty="0" err="1"/>
                  <a:t>Voita</a:t>
                </a:r>
                <a:r>
                  <a:rPr lang="en-US" sz="2250" dirty="0"/>
                  <a:t>, 2023) is specified as follows:</a:t>
                </a:r>
              </a:p>
              <a:p>
                <a:pPr marL="0" indent="0">
                  <a:buNone/>
                </a:pPr>
                <a14:m>
                  <m:oMathPara xmlns:m="http://schemas.openxmlformats.org/officeDocument/2006/math">
                    <m:oMathParaPr>
                      <m:jc m:val="centerGroup"/>
                    </m:oMathParaPr>
                    <m:oMath xmlns:m="http://schemas.openxmlformats.org/officeDocument/2006/math">
                      <m:m>
                        <m:mPr>
                          <m:mcs>
                            <m:mc>
                              <m:mcPr>
                                <m:count m:val="1"/>
                                <m:mcJc m:val="center"/>
                              </m:mcPr>
                            </m:mc>
                          </m:mcs>
                          <m:ctrlPr>
                            <a:rPr lang="en-US" sz="2250" i="1">
                              <a:latin typeface="Cambria Math" panose="02040503050406030204" pitchFamily="18" charset="0"/>
                            </a:rPr>
                          </m:ctrlPr>
                        </m:mPr>
                        <m:mr>
                          <m:e>
                            <m:sSub>
                              <m:sSubPr>
                                <m:ctrlPr>
                                  <a:rPr lang="en-US" sz="2250" i="1">
                                    <a:latin typeface="Cambria Math" panose="02040503050406030204" pitchFamily="18" charset="0"/>
                                  </a:rPr>
                                </m:ctrlPr>
                              </m:sSubPr>
                              <m:e>
                                <m:r>
                                  <a:rPr lang="en-US" sz="2250" b="1" i="1">
                                    <a:latin typeface="Cambria Math" panose="02040503050406030204" pitchFamily="18" charset="0"/>
                                  </a:rPr>
                                  <m:t>𝒉</m:t>
                                </m:r>
                              </m:e>
                              <m:sub>
                                <m:r>
                                  <a:rPr lang="en-US" sz="2250" i="1">
                                    <a:latin typeface="Cambria Math" panose="02040503050406030204" pitchFamily="18" charset="0"/>
                                  </a:rPr>
                                  <m:t>𝑡</m:t>
                                </m:r>
                              </m:sub>
                            </m:sSub>
                            <m:r>
                              <a:rPr lang="en-US" sz="2250" i="1">
                                <a:latin typeface="Cambria Math" panose="02040503050406030204" pitchFamily="18" charset="0"/>
                              </a:rPr>
                              <m:t>=</m:t>
                            </m:r>
                            <m:sSub>
                              <m:sSubPr>
                                <m:ctrlPr>
                                  <a:rPr lang="en-US" sz="2250" i="1">
                                    <a:latin typeface="Cambria Math" panose="02040503050406030204" pitchFamily="18" charset="0"/>
                                  </a:rPr>
                                </m:ctrlPr>
                              </m:sSubPr>
                              <m:e>
                                <m:r>
                                  <a:rPr lang="en-US" sz="2250" i="1">
                                    <a:latin typeface="Cambria Math" panose="02040503050406030204" pitchFamily="18" charset="0"/>
                                  </a:rPr>
                                  <m:t>𝜎</m:t>
                                </m:r>
                              </m:e>
                              <m:sub>
                                <m:r>
                                  <a:rPr lang="en-US" sz="2250" b="1" i="1">
                                    <a:latin typeface="Cambria Math" panose="02040503050406030204" pitchFamily="18" charset="0"/>
                                  </a:rPr>
                                  <m:t>𝒉</m:t>
                                </m:r>
                              </m:sub>
                            </m:sSub>
                            <m:d>
                              <m:dPr>
                                <m:ctrlPr>
                                  <a:rPr lang="en-US" sz="2250" i="1">
                                    <a:latin typeface="Cambria Math" panose="02040503050406030204" pitchFamily="18" charset="0"/>
                                  </a:rPr>
                                </m:ctrlPr>
                              </m:dPr>
                              <m:e>
                                <m:sSub>
                                  <m:sSubPr>
                                    <m:ctrlPr>
                                      <a:rPr lang="en-US" sz="2250" i="1">
                                        <a:latin typeface="Cambria Math" panose="02040503050406030204" pitchFamily="18" charset="0"/>
                                      </a:rPr>
                                    </m:ctrlPr>
                                  </m:sSubPr>
                                  <m:e>
                                    <m:r>
                                      <a:rPr lang="en-US" sz="2250" b="1" i="1">
                                        <a:latin typeface="Cambria Math" panose="02040503050406030204" pitchFamily="18" charset="0"/>
                                      </a:rPr>
                                      <m:t>𝑾</m:t>
                                    </m:r>
                                  </m:e>
                                  <m:sub>
                                    <m:r>
                                      <a:rPr lang="en-US" sz="2250" b="1" i="1">
                                        <a:latin typeface="Cambria Math" panose="02040503050406030204" pitchFamily="18" charset="0"/>
                                      </a:rPr>
                                      <m:t>𝒉</m:t>
                                    </m:r>
                                  </m:sub>
                                </m:sSub>
                                <m:sSub>
                                  <m:sSubPr>
                                    <m:ctrlPr>
                                      <a:rPr lang="en-US" sz="2250" i="1">
                                        <a:latin typeface="Cambria Math" panose="02040503050406030204" pitchFamily="18" charset="0"/>
                                      </a:rPr>
                                    </m:ctrlPr>
                                  </m:sSubPr>
                                  <m:e>
                                    <m:r>
                                      <a:rPr lang="en-US" sz="2250" b="1" i="1">
                                        <a:latin typeface="Cambria Math" panose="02040503050406030204" pitchFamily="18" charset="0"/>
                                      </a:rPr>
                                      <m:t>𝒚</m:t>
                                    </m:r>
                                  </m:e>
                                  <m:sub>
                                    <m:r>
                                      <a:rPr lang="en-US" sz="2250" i="1">
                                        <a:latin typeface="Cambria Math" panose="02040503050406030204" pitchFamily="18" charset="0"/>
                                      </a:rPr>
                                      <m:t>𝑡</m:t>
                                    </m:r>
                                  </m:sub>
                                </m:sSub>
                                <m:r>
                                  <a:rPr lang="en-US" sz="2250" i="1">
                                    <a:latin typeface="Cambria Math" panose="02040503050406030204" pitchFamily="18" charset="0"/>
                                  </a:rPr>
                                  <m:t>+</m:t>
                                </m:r>
                                <m:sSub>
                                  <m:sSubPr>
                                    <m:ctrlPr>
                                      <a:rPr lang="en-US" sz="2250" i="1">
                                        <a:latin typeface="Cambria Math" panose="02040503050406030204" pitchFamily="18" charset="0"/>
                                      </a:rPr>
                                    </m:ctrlPr>
                                  </m:sSubPr>
                                  <m:e>
                                    <m:r>
                                      <a:rPr lang="en-US" sz="2250" b="1" i="1">
                                        <a:latin typeface="Cambria Math" panose="02040503050406030204" pitchFamily="18" charset="0"/>
                                      </a:rPr>
                                      <m:t>𝑼</m:t>
                                    </m:r>
                                  </m:e>
                                  <m:sub>
                                    <m:r>
                                      <a:rPr lang="en-US" sz="2250" b="1" i="1">
                                        <a:latin typeface="Cambria Math" panose="02040503050406030204" pitchFamily="18" charset="0"/>
                                      </a:rPr>
                                      <m:t>𝒉</m:t>
                                    </m:r>
                                  </m:sub>
                                </m:sSub>
                                <m:sSub>
                                  <m:sSubPr>
                                    <m:ctrlPr>
                                      <a:rPr lang="en-US" sz="2250" i="1">
                                        <a:latin typeface="Cambria Math" panose="02040503050406030204" pitchFamily="18" charset="0"/>
                                      </a:rPr>
                                    </m:ctrlPr>
                                  </m:sSubPr>
                                  <m:e>
                                    <m:r>
                                      <a:rPr lang="en-US" sz="2250" b="1" i="1">
                                        <a:latin typeface="Cambria Math" panose="02040503050406030204" pitchFamily="18" charset="0"/>
                                      </a:rPr>
                                      <m:t>𝒉</m:t>
                                    </m:r>
                                  </m:e>
                                  <m:sub>
                                    <m:r>
                                      <a:rPr lang="en-US" sz="2250" i="1">
                                        <a:latin typeface="Cambria Math" panose="02040503050406030204" pitchFamily="18" charset="0"/>
                                      </a:rPr>
                                      <m:t>𝑡</m:t>
                                    </m:r>
                                    <m:r>
                                      <a:rPr lang="en-US" sz="2250" i="1">
                                        <a:latin typeface="Cambria Math" panose="02040503050406030204" pitchFamily="18" charset="0"/>
                                      </a:rPr>
                                      <m:t>−1</m:t>
                                    </m:r>
                                  </m:sub>
                                </m:sSub>
                                <m:r>
                                  <a:rPr lang="en-US" sz="2250" i="1">
                                    <a:latin typeface="Cambria Math" panose="02040503050406030204" pitchFamily="18" charset="0"/>
                                  </a:rPr>
                                  <m:t>+</m:t>
                                </m:r>
                                <m:sSub>
                                  <m:sSubPr>
                                    <m:ctrlPr>
                                      <a:rPr lang="en-US" sz="2250" i="1">
                                        <a:latin typeface="Cambria Math" panose="02040503050406030204" pitchFamily="18" charset="0"/>
                                      </a:rPr>
                                    </m:ctrlPr>
                                  </m:sSubPr>
                                  <m:e>
                                    <m:r>
                                      <a:rPr lang="en-US" sz="2250" b="1" i="1">
                                        <a:latin typeface="Cambria Math" panose="02040503050406030204" pitchFamily="18" charset="0"/>
                                      </a:rPr>
                                      <m:t>𝒃</m:t>
                                    </m:r>
                                  </m:e>
                                  <m:sub>
                                    <m:r>
                                      <a:rPr lang="en-US" sz="2250" b="1" i="1">
                                        <a:latin typeface="Cambria Math" panose="02040503050406030204" pitchFamily="18" charset="0"/>
                                      </a:rPr>
                                      <m:t>𝒉</m:t>
                                    </m:r>
                                  </m:sub>
                                </m:sSub>
                              </m:e>
                            </m:d>
                          </m:e>
                        </m:mr>
                        <m:mr>
                          <m:e>
                            <m:sSub>
                              <m:sSubPr>
                                <m:ctrlPr>
                                  <a:rPr lang="en-US" sz="2250" i="1">
                                    <a:latin typeface="Cambria Math" panose="02040503050406030204" pitchFamily="18" charset="0"/>
                                  </a:rPr>
                                </m:ctrlPr>
                              </m:sSubPr>
                              <m:e>
                                <m:r>
                                  <a:rPr lang="en-US" sz="2250" b="1" i="1">
                                    <a:latin typeface="Cambria Math" panose="02040503050406030204" pitchFamily="18" charset="0"/>
                                  </a:rPr>
                                  <m:t>𝒂</m:t>
                                </m:r>
                              </m:e>
                              <m:sub>
                                <m:r>
                                  <a:rPr lang="en-US" sz="2250" i="1">
                                    <a:latin typeface="Cambria Math" panose="02040503050406030204" pitchFamily="18" charset="0"/>
                                  </a:rPr>
                                  <m:t>𝑡</m:t>
                                </m:r>
                              </m:sub>
                            </m:sSub>
                            <m:r>
                              <a:rPr lang="en-US" sz="2250" i="1">
                                <a:latin typeface="Cambria Math" panose="02040503050406030204" pitchFamily="18" charset="0"/>
                              </a:rPr>
                              <m:t>=</m:t>
                            </m:r>
                            <m:nary>
                              <m:naryPr>
                                <m:chr m:val="∑"/>
                                <m:limLoc m:val="undOvr"/>
                                <m:ctrlPr>
                                  <a:rPr lang="en-US" sz="2250" i="1">
                                    <a:latin typeface="Cambria Math" panose="02040503050406030204" pitchFamily="18" charset="0"/>
                                  </a:rPr>
                                </m:ctrlPr>
                              </m:naryPr>
                              <m:sub>
                                <m:r>
                                  <a:rPr lang="en-US" sz="2250" i="1">
                                    <a:latin typeface="Cambria Math" panose="02040503050406030204" pitchFamily="18" charset="0"/>
                                  </a:rPr>
                                  <m:t>𝑖</m:t>
                                </m:r>
                                <m:r>
                                  <a:rPr lang="en-US" sz="2250" i="1">
                                    <a:latin typeface="Cambria Math" panose="02040503050406030204" pitchFamily="18" charset="0"/>
                                  </a:rPr>
                                  <m:t>=1</m:t>
                                </m:r>
                              </m:sub>
                              <m:sup>
                                <m:r>
                                  <a:rPr lang="en-US" sz="2250" i="1">
                                    <a:latin typeface="Cambria Math" panose="02040503050406030204" pitchFamily="18" charset="0"/>
                                  </a:rPr>
                                  <m:t>𝑚</m:t>
                                </m:r>
                              </m:sup>
                              <m:e>
                                <m:r>
                                  <m:rPr>
                                    <m:sty m:val="p"/>
                                  </m:rPr>
                                  <a:rPr lang="en-US" sz="2250">
                                    <a:latin typeface="Cambria Math" panose="02040503050406030204" pitchFamily="18" charset="0"/>
                                  </a:rPr>
                                  <m:t>weight</m:t>
                                </m:r>
                                <m:d>
                                  <m:dPr>
                                    <m:ctrlPr>
                                      <a:rPr lang="en-US" sz="2250" i="1">
                                        <a:latin typeface="Cambria Math" panose="02040503050406030204" pitchFamily="18" charset="0"/>
                                      </a:rPr>
                                    </m:ctrlPr>
                                  </m:dPr>
                                  <m:e>
                                    <m:sSub>
                                      <m:sSubPr>
                                        <m:ctrlPr>
                                          <a:rPr lang="en-US" sz="2250" i="1">
                                            <a:latin typeface="Cambria Math" panose="02040503050406030204" pitchFamily="18" charset="0"/>
                                          </a:rPr>
                                        </m:ctrlPr>
                                      </m:sSubPr>
                                      <m:e>
                                        <m:r>
                                          <a:rPr lang="en-US" sz="2250" b="1" i="1">
                                            <a:latin typeface="Cambria Math" panose="02040503050406030204" pitchFamily="18" charset="0"/>
                                          </a:rPr>
                                          <m:t>𝒔</m:t>
                                        </m:r>
                                      </m:e>
                                      <m:sub>
                                        <m:r>
                                          <a:rPr lang="en-US" sz="2250" i="1">
                                            <a:latin typeface="Cambria Math" panose="02040503050406030204" pitchFamily="18" charset="0"/>
                                          </a:rPr>
                                          <m:t>𝑖</m:t>
                                        </m:r>
                                      </m:sub>
                                    </m:sSub>
                                    <m:r>
                                      <a:rPr lang="en-US" sz="2250" i="1">
                                        <a:latin typeface="Cambria Math" panose="02040503050406030204" pitchFamily="18" charset="0"/>
                                      </a:rPr>
                                      <m:t>,</m:t>
                                    </m:r>
                                    <m:sSub>
                                      <m:sSubPr>
                                        <m:ctrlPr>
                                          <a:rPr lang="en-US" sz="2250" i="1">
                                            <a:latin typeface="Cambria Math" panose="02040503050406030204" pitchFamily="18" charset="0"/>
                                          </a:rPr>
                                        </m:ctrlPr>
                                      </m:sSubPr>
                                      <m:e>
                                        <m:r>
                                          <a:rPr lang="en-US" sz="2250" b="1" i="1">
                                            <a:latin typeface="Cambria Math" panose="02040503050406030204" pitchFamily="18" charset="0"/>
                                          </a:rPr>
                                          <m:t>𝒉</m:t>
                                        </m:r>
                                      </m:e>
                                      <m:sub>
                                        <m:r>
                                          <a:rPr lang="en-US" sz="2250" i="1">
                                            <a:latin typeface="Cambria Math" panose="02040503050406030204" pitchFamily="18" charset="0"/>
                                          </a:rPr>
                                          <m:t>𝑡</m:t>
                                        </m:r>
                                      </m:sub>
                                    </m:sSub>
                                  </m:e>
                                </m:d>
                                <m:sSub>
                                  <m:sSubPr>
                                    <m:ctrlPr>
                                      <a:rPr lang="en-US" sz="2250" i="1">
                                        <a:latin typeface="Cambria Math" panose="02040503050406030204" pitchFamily="18" charset="0"/>
                                      </a:rPr>
                                    </m:ctrlPr>
                                  </m:sSubPr>
                                  <m:e>
                                    <m:r>
                                      <a:rPr lang="en-US" sz="2250" b="1" i="1">
                                        <a:latin typeface="Cambria Math" panose="02040503050406030204" pitchFamily="18" charset="0"/>
                                      </a:rPr>
                                      <m:t>𝒔</m:t>
                                    </m:r>
                                  </m:e>
                                  <m:sub>
                                    <m:r>
                                      <a:rPr lang="en-US" sz="2250" i="1">
                                        <a:latin typeface="Cambria Math" panose="02040503050406030204" pitchFamily="18" charset="0"/>
                                      </a:rPr>
                                      <m:t>𝑖</m:t>
                                    </m:r>
                                  </m:sub>
                                </m:sSub>
                              </m:e>
                            </m:nary>
                          </m:e>
                        </m:mr>
                        <m:mr>
                          <m:e>
                            <m:sSub>
                              <m:sSubPr>
                                <m:ctrlPr>
                                  <a:rPr lang="en-US" sz="2250" i="1">
                                    <a:latin typeface="Cambria Math" panose="02040503050406030204" pitchFamily="18" charset="0"/>
                                  </a:rPr>
                                </m:ctrlPr>
                              </m:sSubPr>
                              <m:e>
                                <m:r>
                                  <a:rPr lang="en-US" sz="2250" b="1" i="1">
                                    <a:latin typeface="Cambria Math" panose="02040503050406030204" pitchFamily="18" charset="0"/>
                                  </a:rPr>
                                  <m:t>𝒚</m:t>
                                </m:r>
                              </m:e>
                              <m:sub>
                                <m:r>
                                  <a:rPr lang="en-US" sz="2250" i="1">
                                    <a:latin typeface="Cambria Math" panose="02040503050406030204" pitchFamily="18" charset="0"/>
                                  </a:rPr>
                                  <m:t>𝑡</m:t>
                                </m:r>
                                <m:r>
                                  <a:rPr lang="en-US" sz="2250" i="1">
                                    <a:latin typeface="Cambria Math" panose="02040503050406030204" pitchFamily="18" charset="0"/>
                                  </a:rPr>
                                  <m:t>+1</m:t>
                                </m:r>
                              </m:sub>
                            </m:sSub>
                            <m:r>
                              <a:rPr lang="en-US" sz="2250" i="1">
                                <a:latin typeface="Cambria Math" panose="02040503050406030204" pitchFamily="18" charset="0"/>
                              </a:rPr>
                              <m:t>=</m:t>
                            </m:r>
                            <m:sSub>
                              <m:sSubPr>
                                <m:ctrlPr>
                                  <a:rPr lang="en-US" sz="2250" i="1">
                                    <a:latin typeface="Cambria Math" panose="02040503050406030204" pitchFamily="18" charset="0"/>
                                  </a:rPr>
                                </m:ctrlPr>
                              </m:sSubPr>
                              <m:e>
                                <m:acc>
                                  <m:accPr>
                                    <m:chr m:val="̂"/>
                                    <m:ctrlPr>
                                      <a:rPr lang="en-US" sz="2250" i="1">
                                        <a:latin typeface="Cambria Math" panose="02040503050406030204" pitchFamily="18" charset="0"/>
                                      </a:rPr>
                                    </m:ctrlPr>
                                  </m:accPr>
                                  <m:e>
                                    <m:r>
                                      <a:rPr lang="en-US" sz="2250" b="1" i="1">
                                        <a:latin typeface="Cambria Math" panose="02040503050406030204" pitchFamily="18" charset="0"/>
                                      </a:rPr>
                                      <m:t>𝒚</m:t>
                                    </m:r>
                                  </m:e>
                                </m:acc>
                              </m:e>
                              <m:sub>
                                <m:r>
                                  <a:rPr lang="en-US" sz="2250" i="1">
                                    <a:latin typeface="Cambria Math" panose="02040503050406030204" pitchFamily="18" charset="0"/>
                                  </a:rPr>
                                  <m:t>𝑡</m:t>
                                </m:r>
                                <m:r>
                                  <a:rPr lang="en-US" sz="2250" i="1">
                                    <a:latin typeface="Cambria Math" panose="02040503050406030204" pitchFamily="18" charset="0"/>
                                  </a:rPr>
                                  <m:t>+1</m:t>
                                </m:r>
                              </m:sub>
                            </m:sSub>
                            <m:r>
                              <a:rPr lang="en-US" sz="2250" i="1">
                                <a:latin typeface="Cambria Math" panose="02040503050406030204" pitchFamily="18" charset="0"/>
                              </a:rPr>
                              <m:t>=</m:t>
                            </m:r>
                            <m:sSub>
                              <m:sSubPr>
                                <m:ctrlPr>
                                  <a:rPr lang="en-US" sz="2250" i="1">
                                    <a:latin typeface="Cambria Math" panose="02040503050406030204" pitchFamily="18" charset="0"/>
                                  </a:rPr>
                                </m:ctrlPr>
                              </m:sSubPr>
                              <m:e>
                                <m:r>
                                  <a:rPr lang="en-US" sz="2250" b="1" i="1">
                                    <a:latin typeface="Cambria Math" panose="02040503050406030204" pitchFamily="18" charset="0"/>
                                  </a:rPr>
                                  <m:t>𝒐</m:t>
                                </m:r>
                              </m:e>
                              <m:sub>
                                <m:r>
                                  <a:rPr lang="en-US" sz="2250" i="1">
                                    <a:latin typeface="Cambria Math" panose="02040503050406030204" pitchFamily="18" charset="0"/>
                                  </a:rPr>
                                  <m:t>𝑡</m:t>
                                </m:r>
                              </m:sub>
                            </m:sSub>
                            <m:r>
                              <a:rPr lang="en-US" sz="2250" i="1">
                                <a:latin typeface="Cambria Math" panose="02040503050406030204" pitchFamily="18" charset="0"/>
                              </a:rPr>
                              <m:t>=</m:t>
                            </m:r>
                            <m:sSub>
                              <m:sSubPr>
                                <m:ctrlPr>
                                  <a:rPr lang="en-US" sz="2250" i="1">
                                    <a:latin typeface="Cambria Math" panose="02040503050406030204" pitchFamily="18" charset="0"/>
                                  </a:rPr>
                                </m:ctrlPr>
                              </m:sSubPr>
                              <m:e>
                                <m:r>
                                  <a:rPr lang="en-US" sz="2250" i="1">
                                    <a:latin typeface="Cambria Math" panose="02040503050406030204" pitchFamily="18" charset="0"/>
                                  </a:rPr>
                                  <m:t>𝜎</m:t>
                                </m:r>
                              </m:e>
                              <m:sub>
                                <m:r>
                                  <a:rPr lang="en-US" sz="2250" b="1" i="1">
                                    <a:latin typeface="Cambria Math" panose="02040503050406030204" pitchFamily="18" charset="0"/>
                                  </a:rPr>
                                  <m:t>𝒐</m:t>
                                </m:r>
                              </m:sub>
                            </m:sSub>
                            <m:d>
                              <m:dPr>
                                <m:ctrlPr>
                                  <a:rPr lang="en-US" sz="2250" i="1">
                                    <a:latin typeface="Cambria Math" panose="02040503050406030204" pitchFamily="18" charset="0"/>
                                  </a:rPr>
                                </m:ctrlPr>
                              </m:dPr>
                              <m:e>
                                <m:sSub>
                                  <m:sSubPr>
                                    <m:ctrlPr>
                                      <a:rPr lang="en-US" sz="2250" i="1">
                                        <a:latin typeface="Cambria Math" panose="02040503050406030204" pitchFamily="18" charset="0"/>
                                      </a:rPr>
                                    </m:ctrlPr>
                                  </m:sSubPr>
                                  <m:e>
                                    <m:r>
                                      <a:rPr lang="en-US" sz="2250" b="1" i="1">
                                        <a:latin typeface="Cambria Math" panose="02040503050406030204" pitchFamily="18" charset="0"/>
                                      </a:rPr>
                                      <m:t>𝑾</m:t>
                                    </m:r>
                                  </m:e>
                                  <m:sub>
                                    <m:r>
                                      <a:rPr lang="en-US" sz="2250" b="1" i="1">
                                        <a:latin typeface="Cambria Math" panose="02040503050406030204" pitchFamily="18" charset="0"/>
                                      </a:rPr>
                                      <m:t>𝒐</m:t>
                                    </m:r>
                                  </m:sub>
                                </m:sSub>
                                <m:sSub>
                                  <m:sSubPr>
                                    <m:ctrlPr>
                                      <a:rPr lang="en-US" sz="2250" i="1">
                                        <a:latin typeface="Cambria Math" panose="02040503050406030204" pitchFamily="18" charset="0"/>
                                      </a:rPr>
                                    </m:ctrlPr>
                                  </m:sSubPr>
                                  <m:e>
                                    <m:r>
                                      <a:rPr lang="en-US" sz="2250" b="1" i="1">
                                        <a:latin typeface="Cambria Math" panose="02040503050406030204" pitchFamily="18" charset="0"/>
                                      </a:rPr>
                                      <m:t>𝒉</m:t>
                                    </m:r>
                                  </m:e>
                                  <m:sub>
                                    <m:r>
                                      <a:rPr lang="en-US" sz="2250" i="1">
                                        <a:latin typeface="Cambria Math" panose="02040503050406030204" pitchFamily="18" charset="0"/>
                                      </a:rPr>
                                      <m:t>𝑡</m:t>
                                    </m:r>
                                  </m:sub>
                                </m:sSub>
                                <m:r>
                                  <a:rPr lang="en-US" sz="2250" i="1">
                                    <a:latin typeface="Cambria Math" panose="02040503050406030204" pitchFamily="18" charset="0"/>
                                  </a:rPr>
                                  <m:t>+</m:t>
                                </m:r>
                                <m:sSub>
                                  <m:sSubPr>
                                    <m:ctrlPr>
                                      <a:rPr lang="en-US" sz="2250" i="1">
                                        <a:latin typeface="Cambria Math" panose="02040503050406030204" pitchFamily="18" charset="0"/>
                                      </a:rPr>
                                    </m:ctrlPr>
                                  </m:sSubPr>
                                  <m:e>
                                    <m:r>
                                      <a:rPr lang="en-US" sz="2250" b="1" i="1">
                                        <a:latin typeface="Cambria Math" panose="02040503050406030204" pitchFamily="18" charset="0"/>
                                      </a:rPr>
                                      <m:t>𝑽</m:t>
                                    </m:r>
                                  </m:e>
                                  <m:sub>
                                    <m:r>
                                      <a:rPr lang="en-US" sz="2250" b="1" i="1">
                                        <a:latin typeface="Cambria Math" panose="02040503050406030204" pitchFamily="18" charset="0"/>
                                      </a:rPr>
                                      <m:t>𝒐</m:t>
                                    </m:r>
                                  </m:sub>
                                </m:sSub>
                                <m:sSub>
                                  <m:sSubPr>
                                    <m:ctrlPr>
                                      <a:rPr lang="en-US" sz="2250" i="1">
                                        <a:latin typeface="Cambria Math" panose="02040503050406030204" pitchFamily="18" charset="0"/>
                                      </a:rPr>
                                    </m:ctrlPr>
                                  </m:sSubPr>
                                  <m:e>
                                    <m:r>
                                      <a:rPr lang="en-US" sz="2250" b="1" i="1">
                                        <a:latin typeface="Cambria Math" panose="02040503050406030204" pitchFamily="18" charset="0"/>
                                      </a:rPr>
                                      <m:t>𝒂</m:t>
                                    </m:r>
                                  </m:e>
                                  <m:sub>
                                    <m:r>
                                      <a:rPr lang="en-US" sz="2250" i="1">
                                        <a:latin typeface="Cambria Math" panose="02040503050406030204" pitchFamily="18" charset="0"/>
                                      </a:rPr>
                                      <m:t>𝑡</m:t>
                                    </m:r>
                                  </m:sub>
                                </m:sSub>
                                <m:r>
                                  <a:rPr lang="en-US" sz="2250" i="1">
                                    <a:latin typeface="Cambria Math" panose="02040503050406030204" pitchFamily="18" charset="0"/>
                                  </a:rPr>
                                  <m:t>+</m:t>
                                </m:r>
                                <m:sSub>
                                  <m:sSubPr>
                                    <m:ctrlPr>
                                      <a:rPr lang="en-US" sz="2250" i="1">
                                        <a:latin typeface="Cambria Math" panose="02040503050406030204" pitchFamily="18" charset="0"/>
                                      </a:rPr>
                                    </m:ctrlPr>
                                  </m:sSubPr>
                                  <m:e>
                                    <m:r>
                                      <a:rPr lang="en-US" sz="2250" b="1" i="1">
                                        <a:latin typeface="Cambria Math" panose="02040503050406030204" pitchFamily="18" charset="0"/>
                                      </a:rPr>
                                      <m:t>𝒃</m:t>
                                    </m:r>
                                  </m:e>
                                  <m:sub>
                                    <m:r>
                                      <a:rPr lang="en-US" sz="2250" b="1" i="1">
                                        <a:latin typeface="Cambria Math" panose="02040503050406030204" pitchFamily="18" charset="0"/>
                                      </a:rPr>
                                      <m:t>𝒐</m:t>
                                    </m:r>
                                  </m:sub>
                                </m:sSub>
                              </m:e>
                            </m:d>
                          </m:e>
                        </m:mr>
                      </m:m>
                    </m:oMath>
                  </m:oMathPara>
                </a14:m>
                <a:endParaRPr lang="en-US" sz="2250" dirty="0"/>
              </a:p>
              <a:p>
                <a:pPr marL="0" indent="0">
                  <a:buNone/>
                </a:pPr>
                <a:r>
                  <a:rPr lang="en-US" sz="2250" dirty="0"/>
                  <a:t>Where,</a:t>
                </a:r>
              </a:p>
              <a:p>
                <a:pPr marL="0" indent="0">
                  <a:buNone/>
                </a:pPr>
                <a14:m>
                  <m:oMathPara xmlns:m="http://schemas.openxmlformats.org/officeDocument/2006/math">
                    <m:oMathParaPr>
                      <m:jc m:val="centerGroup"/>
                    </m:oMathParaPr>
                    <m:oMath xmlns:m="http://schemas.openxmlformats.org/officeDocument/2006/math">
                      <m:m>
                        <m:mPr>
                          <m:mcs>
                            <m:mc>
                              <m:mcPr>
                                <m:count m:val="1"/>
                                <m:mcJc m:val="center"/>
                              </m:mcPr>
                            </m:mc>
                          </m:mcs>
                          <m:ctrlPr>
                            <a:rPr lang="en-US" sz="2250" i="1">
                              <a:latin typeface="Cambria Math" panose="02040503050406030204" pitchFamily="18" charset="0"/>
                            </a:rPr>
                          </m:ctrlPr>
                        </m:mPr>
                        <m:mr>
                          <m:e>
                            <m:sSub>
                              <m:sSubPr>
                                <m:ctrlPr>
                                  <a:rPr lang="en-US" sz="2250" i="1">
                                    <a:latin typeface="Cambria Math" panose="02040503050406030204" pitchFamily="18" charset="0"/>
                                  </a:rPr>
                                </m:ctrlPr>
                              </m:sSubPr>
                              <m:e>
                                <m:r>
                                  <a:rPr lang="en-US" sz="2250" b="1" i="1">
                                    <a:latin typeface="Cambria Math" panose="02040503050406030204" pitchFamily="18" charset="0"/>
                                  </a:rPr>
                                  <m:t>𝒔</m:t>
                                </m:r>
                              </m:e>
                              <m:sub>
                                <m:r>
                                  <a:rPr lang="en-US" sz="2250" i="1">
                                    <a:latin typeface="Cambria Math" panose="02040503050406030204" pitchFamily="18" charset="0"/>
                                  </a:rPr>
                                  <m:t>𝑖</m:t>
                                </m:r>
                              </m:sub>
                            </m:sSub>
                            <m:r>
                              <a:rPr lang="en-US" sz="2250" i="1">
                                <a:latin typeface="Cambria Math" panose="02040503050406030204" pitchFamily="18" charset="0"/>
                              </a:rPr>
                              <m:t>=</m:t>
                            </m:r>
                            <m:sSubSup>
                              <m:sSubSupPr>
                                <m:ctrlPr>
                                  <a:rPr lang="en-US" sz="2250" i="1">
                                    <a:latin typeface="Cambria Math" panose="02040503050406030204" pitchFamily="18" charset="0"/>
                                  </a:rPr>
                                </m:ctrlPr>
                              </m:sSubSupPr>
                              <m:e>
                                <m:r>
                                  <a:rPr lang="en-US" sz="2250" b="1" i="1">
                                    <a:latin typeface="Cambria Math" panose="02040503050406030204" pitchFamily="18" charset="0"/>
                                  </a:rPr>
                                  <m:t>𝒐</m:t>
                                </m:r>
                              </m:e>
                              <m:sub>
                                <m:r>
                                  <a:rPr lang="en-US" sz="2250" i="1">
                                    <a:latin typeface="Cambria Math" panose="02040503050406030204" pitchFamily="18" charset="0"/>
                                  </a:rPr>
                                  <m:t>𝑖</m:t>
                                </m:r>
                              </m:sub>
                              <m:sup>
                                <m:r>
                                  <m:rPr>
                                    <m:sty m:val="p"/>
                                  </m:rPr>
                                  <a:rPr lang="en-US" sz="2250">
                                    <a:latin typeface="Cambria Math" panose="02040503050406030204" pitchFamily="18" charset="0"/>
                                  </a:rPr>
                                  <m:t>encoder</m:t>
                                </m:r>
                              </m:sup>
                            </m:sSubSup>
                          </m:e>
                        </m:mr>
                        <m:mr>
                          <m:e>
                            <m:r>
                              <m:rPr>
                                <m:sty m:val="p"/>
                              </m:rPr>
                              <a:rPr lang="en-US" sz="2250">
                                <a:latin typeface="Cambria Math" panose="02040503050406030204" pitchFamily="18" charset="0"/>
                              </a:rPr>
                              <m:t>score</m:t>
                            </m:r>
                            <m:d>
                              <m:dPr>
                                <m:ctrlPr>
                                  <a:rPr lang="en-US" sz="2250" i="1">
                                    <a:latin typeface="Cambria Math" panose="02040503050406030204" pitchFamily="18" charset="0"/>
                                  </a:rPr>
                                </m:ctrlPr>
                              </m:dPr>
                              <m:e>
                                <m:sSub>
                                  <m:sSubPr>
                                    <m:ctrlPr>
                                      <a:rPr lang="en-US" sz="2250" i="1">
                                        <a:latin typeface="Cambria Math" panose="02040503050406030204" pitchFamily="18" charset="0"/>
                                      </a:rPr>
                                    </m:ctrlPr>
                                  </m:sSubPr>
                                  <m:e>
                                    <m:r>
                                      <a:rPr lang="en-US" sz="2250" b="1" i="1">
                                        <a:latin typeface="Cambria Math" panose="02040503050406030204" pitchFamily="18" charset="0"/>
                                      </a:rPr>
                                      <m:t>𝒔</m:t>
                                    </m:r>
                                  </m:e>
                                  <m:sub>
                                    <m:r>
                                      <a:rPr lang="en-US" sz="2250" i="1">
                                        <a:latin typeface="Cambria Math" panose="02040503050406030204" pitchFamily="18" charset="0"/>
                                      </a:rPr>
                                      <m:t>𝑖</m:t>
                                    </m:r>
                                  </m:sub>
                                </m:sSub>
                                <m:r>
                                  <a:rPr lang="en-US" sz="2250" i="1">
                                    <a:latin typeface="Cambria Math" panose="02040503050406030204" pitchFamily="18" charset="0"/>
                                  </a:rPr>
                                  <m:t>,</m:t>
                                </m:r>
                                <m:sSub>
                                  <m:sSubPr>
                                    <m:ctrlPr>
                                      <a:rPr lang="en-US" sz="2250" i="1">
                                        <a:latin typeface="Cambria Math" panose="02040503050406030204" pitchFamily="18" charset="0"/>
                                      </a:rPr>
                                    </m:ctrlPr>
                                  </m:sSubPr>
                                  <m:e>
                                    <m:r>
                                      <a:rPr lang="en-US" sz="2250" b="1" i="1">
                                        <a:latin typeface="Cambria Math" panose="02040503050406030204" pitchFamily="18" charset="0"/>
                                      </a:rPr>
                                      <m:t>𝒉</m:t>
                                    </m:r>
                                  </m:e>
                                  <m:sub>
                                    <m:r>
                                      <a:rPr lang="en-US" sz="2250" i="1">
                                        <a:latin typeface="Cambria Math" panose="02040503050406030204" pitchFamily="18" charset="0"/>
                                      </a:rPr>
                                      <m:t>𝑡</m:t>
                                    </m:r>
                                  </m:sub>
                                </m:sSub>
                              </m:e>
                            </m:d>
                            <m:r>
                              <a:rPr lang="en-US" sz="2250" i="1">
                                <a:latin typeface="Cambria Math" panose="02040503050406030204" pitchFamily="18" charset="0"/>
                              </a:rPr>
                              <m:t>=</m:t>
                            </m:r>
                            <m:sSubSup>
                              <m:sSubSupPr>
                                <m:ctrlPr>
                                  <a:rPr lang="en-US" sz="2250" i="1">
                                    <a:latin typeface="Cambria Math" panose="02040503050406030204" pitchFamily="18" charset="0"/>
                                  </a:rPr>
                                </m:ctrlPr>
                              </m:sSubSupPr>
                              <m:e>
                                <m:r>
                                  <a:rPr lang="en-US" sz="2250" b="1" i="1">
                                    <a:latin typeface="Cambria Math" panose="02040503050406030204" pitchFamily="18" charset="0"/>
                                  </a:rPr>
                                  <m:t>𝒔</m:t>
                                </m:r>
                              </m:e>
                              <m:sub>
                                <m:r>
                                  <a:rPr lang="en-US" sz="2250" i="1">
                                    <a:latin typeface="Cambria Math" panose="02040503050406030204" pitchFamily="18" charset="0"/>
                                  </a:rPr>
                                  <m:t>𝑖</m:t>
                                </m:r>
                              </m:sub>
                              <m:sup>
                                <m:r>
                                  <a:rPr lang="en-US" sz="2250" i="1">
                                    <a:latin typeface="Cambria Math" panose="02040503050406030204" pitchFamily="18" charset="0"/>
                                  </a:rPr>
                                  <m:t>𝑇</m:t>
                                </m:r>
                              </m:sup>
                            </m:sSubSup>
                            <m:sSub>
                              <m:sSubPr>
                                <m:ctrlPr>
                                  <a:rPr lang="en-US" sz="2250" i="1">
                                    <a:latin typeface="Cambria Math" panose="02040503050406030204" pitchFamily="18" charset="0"/>
                                  </a:rPr>
                                </m:ctrlPr>
                              </m:sSubPr>
                              <m:e>
                                <m:r>
                                  <a:rPr lang="en-US" sz="2250" b="1" i="1">
                                    <a:latin typeface="Cambria Math" panose="02040503050406030204" pitchFamily="18" charset="0"/>
                                  </a:rPr>
                                  <m:t>𝒉</m:t>
                                </m:r>
                              </m:e>
                              <m:sub>
                                <m:r>
                                  <a:rPr lang="en-US" sz="2250" i="1">
                                    <a:latin typeface="Cambria Math" panose="02040503050406030204" pitchFamily="18" charset="0"/>
                                  </a:rPr>
                                  <m:t>𝑡</m:t>
                                </m:r>
                              </m:sub>
                            </m:sSub>
                          </m:e>
                        </m:mr>
                        <m:mr>
                          <m:e>
                            <m:r>
                              <m:rPr>
                                <m:sty m:val="p"/>
                              </m:rPr>
                              <a:rPr lang="en-US" sz="2250">
                                <a:latin typeface="Cambria Math" panose="02040503050406030204" pitchFamily="18" charset="0"/>
                              </a:rPr>
                              <m:t>weight</m:t>
                            </m:r>
                            <m:d>
                              <m:dPr>
                                <m:ctrlPr>
                                  <a:rPr lang="en-US" sz="2250" i="1">
                                    <a:latin typeface="Cambria Math" panose="02040503050406030204" pitchFamily="18" charset="0"/>
                                  </a:rPr>
                                </m:ctrlPr>
                              </m:dPr>
                              <m:e>
                                <m:sSub>
                                  <m:sSubPr>
                                    <m:ctrlPr>
                                      <a:rPr lang="en-US" sz="2250" i="1">
                                        <a:latin typeface="Cambria Math" panose="02040503050406030204" pitchFamily="18" charset="0"/>
                                      </a:rPr>
                                    </m:ctrlPr>
                                  </m:sSubPr>
                                  <m:e>
                                    <m:r>
                                      <a:rPr lang="en-US" sz="2250" b="1" i="1">
                                        <a:latin typeface="Cambria Math" panose="02040503050406030204" pitchFamily="18" charset="0"/>
                                      </a:rPr>
                                      <m:t>𝒔</m:t>
                                    </m:r>
                                  </m:e>
                                  <m:sub>
                                    <m:r>
                                      <a:rPr lang="en-US" sz="2250" i="1">
                                        <a:latin typeface="Cambria Math" panose="02040503050406030204" pitchFamily="18" charset="0"/>
                                      </a:rPr>
                                      <m:t>𝑖</m:t>
                                    </m:r>
                                  </m:sub>
                                </m:sSub>
                                <m:r>
                                  <a:rPr lang="en-US" sz="2250" i="1">
                                    <a:latin typeface="Cambria Math" panose="02040503050406030204" pitchFamily="18" charset="0"/>
                                  </a:rPr>
                                  <m:t>,</m:t>
                                </m:r>
                                <m:sSub>
                                  <m:sSubPr>
                                    <m:ctrlPr>
                                      <a:rPr lang="en-US" sz="2250" i="1">
                                        <a:latin typeface="Cambria Math" panose="02040503050406030204" pitchFamily="18" charset="0"/>
                                      </a:rPr>
                                    </m:ctrlPr>
                                  </m:sSubPr>
                                  <m:e>
                                    <m:r>
                                      <a:rPr lang="en-US" sz="2250" b="1" i="1">
                                        <a:latin typeface="Cambria Math" panose="02040503050406030204" pitchFamily="18" charset="0"/>
                                      </a:rPr>
                                      <m:t>𝒉</m:t>
                                    </m:r>
                                  </m:e>
                                  <m:sub>
                                    <m:r>
                                      <a:rPr lang="en-US" sz="2250" i="1">
                                        <a:latin typeface="Cambria Math" panose="02040503050406030204" pitchFamily="18" charset="0"/>
                                      </a:rPr>
                                      <m:t>𝑡</m:t>
                                    </m:r>
                                  </m:sub>
                                </m:sSub>
                              </m:e>
                            </m:d>
                            <m:r>
                              <a:rPr lang="en-US" sz="2250" i="1">
                                <a:latin typeface="Cambria Math" panose="02040503050406030204" pitchFamily="18" charset="0"/>
                              </a:rPr>
                              <m:t>=</m:t>
                            </m:r>
                            <m:f>
                              <m:fPr>
                                <m:ctrlPr>
                                  <a:rPr lang="en-US" sz="2250" i="1">
                                    <a:latin typeface="Cambria Math" panose="02040503050406030204" pitchFamily="18" charset="0"/>
                                  </a:rPr>
                                </m:ctrlPr>
                              </m:fPr>
                              <m:num>
                                <m:r>
                                  <m:rPr>
                                    <m:sty m:val="p"/>
                                  </m:rPr>
                                  <a:rPr lang="en-US" sz="2250">
                                    <a:latin typeface="Cambria Math" panose="02040503050406030204" pitchFamily="18" charset="0"/>
                                  </a:rPr>
                                  <m:t>exp</m:t>
                                </m:r>
                                <m:d>
                                  <m:dPr>
                                    <m:ctrlPr>
                                      <a:rPr lang="en-US" sz="2250" i="1">
                                        <a:latin typeface="Cambria Math" panose="02040503050406030204" pitchFamily="18" charset="0"/>
                                      </a:rPr>
                                    </m:ctrlPr>
                                  </m:dPr>
                                  <m:e>
                                    <m:r>
                                      <m:rPr>
                                        <m:sty m:val="p"/>
                                      </m:rPr>
                                      <a:rPr lang="en-US" sz="2250">
                                        <a:latin typeface="Cambria Math" panose="02040503050406030204" pitchFamily="18" charset="0"/>
                                      </a:rPr>
                                      <m:t>score</m:t>
                                    </m:r>
                                    <m:d>
                                      <m:dPr>
                                        <m:ctrlPr>
                                          <a:rPr lang="en-US" sz="2250" i="1">
                                            <a:latin typeface="Cambria Math" panose="02040503050406030204" pitchFamily="18" charset="0"/>
                                          </a:rPr>
                                        </m:ctrlPr>
                                      </m:dPr>
                                      <m:e>
                                        <m:sSub>
                                          <m:sSubPr>
                                            <m:ctrlPr>
                                              <a:rPr lang="en-US" sz="2250" i="1">
                                                <a:latin typeface="Cambria Math" panose="02040503050406030204" pitchFamily="18" charset="0"/>
                                              </a:rPr>
                                            </m:ctrlPr>
                                          </m:sSubPr>
                                          <m:e>
                                            <m:r>
                                              <a:rPr lang="en-US" sz="2250" b="1" i="1">
                                                <a:latin typeface="Cambria Math" panose="02040503050406030204" pitchFamily="18" charset="0"/>
                                              </a:rPr>
                                              <m:t>𝒔</m:t>
                                            </m:r>
                                          </m:e>
                                          <m:sub>
                                            <m:r>
                                              <a:rPr lang="en-US" sz="2250" i="1">
                                                <a:latin typeface="Cambria Math" panose="02040503050406030204" pitchFamily="18" charset="0"/>
                                              </a:rPr>
                                              <m:t>𝑖</m:t>
                                            </m:r>
                                          </m:sub>
                                        </m:sSub>
                                        <m:r>
                                          <a:rPr lang="en-US" sz="2250" i="1">
                                            <a:latin typeface="Cambria Math" panose="02040503050406030204" pitchFamily="18" charset="0"/>
                                          </a:rPr>
                                          <m:t>,</m:t>
                                        </m:r>
                                        <m:sSub>
                                          <m:sSubPr>
                                            <m:ctrlPr>
                                              <a:rPr lang="en-US" sz="2250" i="1">
                                                <a:latin typeface="Cambria Math" panose="02040503050406030204" pitchFamily="18" charset="0"/>
                                              </a:rPr>
                                            </m:ctrlPr>
                                          </m:sSubPr>
                                          <m:e>
                                            <m:r>
                                              <a:rPr lang="en-US" sz="2250" b="1" i="1">
                                                <a:latin typeface="Cambria Math" panose="02040503050406030204" pitchFamily="18" charset="0"/>
                                              </a:rPr>
                                              <m:t>𝒉</m:t>
                                            </m:r>
                                          </m:e>
                                          <m:sub>
                                            <m:r>
                                              <a:rPr lang="en-US" sz="2250" i="1">
                                                <a:latin typeface="Cambria Math" panose="02040503050406030204" pitchFamily="18" charset="0"/>
                                              </a:rPr>
                                              <m:t>𝑡</m:t>
                                            </m:r>
                                          </m:sub>
                                        </m:sSub>
                                      </m:e>
                                    </m:d>
                                  </m:e>
                                </m:d>
                              </m:num>
                              <m:den>
                                <m:nary>
                                  <m:naryPr>
                                    <m:chr m:val="∑"/>
                                    <m:limLoc m:val="undOvr"/>
                                    <m:ctrlPr>
                                      <a:rPr lang="en-US" sz="2250" i="1">
                                        <a:latin typeface="Cambria Math" panose="02040503050406030204" pitchFamily="18" charset="0"/>
                                      </a:rPr>
                                    </m:ctrlPr>
                                  </m:naryPr>
                                  <m:sub>
                                    <m:r>
                                      <a:rPr lang="en-US" sz="2250" i="1">
                                        <a:latin typeface="Cambria Math" panose="02040503050406030204" pitchFamily="18" charset="0"/>
                                      </a:rPr>
                                      <m:t>𝑗</m:t>
                                    </m:r>
                                    <m:r>
                                      <a:rPr lang="en-US" sz="2250" i="1">
                                        <a:latin typeface="Cambria Math" panose="02040503050406030204" pitchFamily="18" charset="0"/>
                                      </a:rPr>
                                      <m:t>=1</m:t>
                                    </m:r>
                                  </m:sub>
                                  <m:sup>
                                    <m:r>
                                      <a:rPr lang="en-US" sz="2250" i="1">
                                        <a:latin typeface="Cambria Math" panose="02040503050406030204" pitchFamily="18" charset="0"/>
                                      </a:rPr>
                                      <m:t>𝑚</m:t>
                                    </m:r>
                                  </m:sup>
                                  <m:e>
                                    <m:r>
                                      <m:rPr>
                                        <m:sty m:val="p"/>
                                      </m:rPr>
                                      <a:rPr lang="en-US" sz="2250">
                                        <a:latin typeface="Cambria Math" panose="02040503050406030204" pitchFamily="18" charset="0"/>
                                      </a:rPr>
                                      <m:t>exp</m:t>
                                    </m:r>
                                    <m:d>
                                      <m:dPr>
                                        <m:ctrlPr>
                                          <a:rPr lang="en-US" sz="2250" i="1">
                                            <a:latin typeface="Cambria Math" panose="02040503050406030204" pitchFamily="18" charset="0"/>
                                          </a:rPr>
                                        </m:ctrlPr>
                                      </m:dPr>
                                      <m:e>
                                        <m:r>
                                          <m:rPr>
                                            <m:sty m:val="p"/>
                                          </m:rPr>
                                          <a:rPr lang="en-US" sz="2250">
                                            <a:latin typeface="Cambria Math" panose="02040503050406030204" pitchFamily="18" charset="0"/>
                                          </a:rPr>
                                          <m:t>score</m:t>
                                        </m:r>
                                        <m:d>
                                          <m:dPr>
                                            <m:ctrlPr>
                                              <a:rPr lang="en-US" sz="2250" i="1">
                                                <a:latin typeface="Cambria Math" panose="02040503050406030204" pitchFamily="18" charset="0"/>
                                              </a:rPr>
                                            </m:ctrlPr>
                                          </m:dPr>
                                          <m:e>
                                            <m:sSub>
                                              <m:sSubPr>
                                                <m:ctrlPr>
                                                  <a:rPr lang="en-US" sz="2250" i="1">
                                                    <a:latin typeface="Cambria Math" panose="02040503050406030204" pitchFamily="18" charset="0"/>
                                                  </a:rPr>
                                                </m:ctrlPr>
                                              </m:sSubPr>
                                              <m:e>
                                                <m:r>
                                                  <a:rPr lang="en-US" sz="2250" b="1" i="1">
                                                    <a:latin typeface="Cambria Math" panose="02040503050406030204" pitchFamily="18" charset="0"/>
                                                  </a:rPr>
                                                  <m:t>𝒔</m:t>
                                                </m:r>
                                              </m:e>
                                              <m:sub>
                                                <m:r>
                                                  <a:rPr lang="en-US" sz="2250" i="1">
                                                    <a:latin typeface="Cambria Math" panose="02040503050406030204" pitchFamily="18" charset="0"/>
                                                  </a:rPr>
                                                  <m:t>𝑗</m:t>
                                                </m:r>
                                              </m:sub>
                                            </m:sSub>
                                            <m:r>
                                              <a:rPr lang="en-US" sz="2250" i="1">
                                                <a:latin typeface="Cambria Math" panose="02040503050406030204" pitchFamily="18" charset="0"/>
                                              </a:rPr>
                                              <m:t>,</m:t>
                                            </m:r>
                                            <m:sSub>
                                              <m:sSubPr>
                                                <m:ctrlPr>
                                                  <a:rPr lang="en-US" sz="2250" i="1">
                                                    <a:latin typeface="Cambria Math" panose="02040503050406030204" pitchFamily="18" charset="0"/>
                                                  </a:rPr>
                                                </m:ctrlPr>
                                              </m:sSubPr>
                                              <m:e>
                                                <m:r>
                                                  <a:rPr lang="en-US" sz="2250" b="1" i="1">
                                                    <a:latin typeface="Cambria Math" panose="02040503050406030204" pitchFamily="18" charset="0"/>
                                                  </a:rPr>
                                                  <m:t>𝒉</m:t>
                                                </m:r>
                                              </m:e>
                                              <m:sub>
                                                <m:r>
                                                  <a:rPr lang="en-US" sz="2250" i="1">
                                                    <a:latin typeface="Cambria Math" panose="02040503050406030204" pitchFamily="18" charset="0"/>
                                                  </a:rPr>
                                                  <m:t>𝑡</m:t>
                                                </m:r>
                                              </m:sub>
                                            </m:sSub>
                                          </m:e>
                                        </m:d>
                                      </m:e>
                                    </m:d>
                                  </m:e>
                                </m:nary>
                              </m:den>
                            </m:f>
                          </m:e>
                        </m:mr>
                      </m:m>
                    </m:oMath>
                  </m:oMathPara>
                </a14:m>
                <a:endParaRPr lang="en-US" sz="2250" dirty="0"/>
              </a:p>
              <a:p>
                <a:pPr marL="0" indent="0">
                  <a:buNone/>
                </a:pPr>
                <a:endParaRPr lang="en-US" sz="225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1120" y="914399"/>
                <a:ext cx="12039600" cy="5176066"/>
              </a:xfrm>
              <a:blipFill>
                <a:blip r:embed="rId2"/>
                <a:stretch>
                  <a:fillRect l="-709" t="-824" r="-658" b="-589"/>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24</a:t>
            </a:fld>
            <a:endParaRPr lang="en-US"/>
          </a:p>
        </p:txBody>
      </p:sp>
    </p:spTree>
    <p:extLst>
      <p:ext uri="{BB962C8B-B14F-4D97-AF65-F5344CB8AC3E}">
        <p14:creationId xmlns:p14="http://schemas.microsoft.com/office/powerpoint/2010/main" val="26972203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 Sequence generation and attention</a:t>
            </a:r>
          </a:p>
        </p:txBody>
      </p:sp>
      <p:sp>
        <p:nvSpPr>
          <p:cNvPr id="3" name="Content Placeholder 2"/>
          <p:cNvSpPr>
            <a:spLocks noGrp="1"/>
          </p:cNvSpPr>
          <p:nvPr>
            <p:ph idx="1"/>
          </p:nvPr>
        </p:nvSpPr>
        <p:spPr>
          <a:xfrm>
            <a:off x="81280" y="914399"/>
            <a:ext cx="4724400" cy="5176066"/>
          </a:xfrm>
        </p:spPr>
        <p:txBody>
          <a:bodyPr>
            <a:noAutofit/>
          </a:bodyPr>
          <a:lstStyle/>
          <a:p>
            <a:pPr marL="0" indent="0">
              <a:lnSpc>
                <a:spcPct val="120000"/>
              </a:lnSpc>
              <a:buNone/>
            </a:pPr>
            <a:r>
              <a:rPr lang="en-US" sz="1800" dirty="0"/>
              <a:t>Following figure depicts encoder-decoder model with attention (</a:t>
            </a:r>
            <a:r>
              <a:rPr lang="en-US" sz="1800" dirty="0" err="1"/>
              <a:t>Voita</a:t>
            </a:r>
            <a:r>
              <a:rPr lang="en-US" sz="1800" dirty="0"/>
              <a:t>, 2023</a:t>
            </a:r>
            <a:r>
              <a:rPr lang="en-US" sz="1800" dirty="0" smtClean="0"/>
              <a:t>):</a:t>
            </a:r>
          </a:p>
          <a:p>
            <a:pPr marL="0" indent="0">
              <a:lnSpc>
                <a:spcPct val="120000"/>
              </a:lnSpc>
              <a:buNone/>
            </a:pPr>
            <a:r>
              <a:rPr lang="en-US" sz="1800" dirty="0"/>
              <a:t>Training encoder-decoder model with support attention is still based on likelihood maximization or linear component aforementioned. Attention mechanism mentioned here does not ever concern internal meaning of every token, which only fosters target sequence to pay attention at source sequence. The attention that concerns internal meanings of tokens is called self-attention which is an advancement of attention. In other words, self-attention fosters source sequence to pay attention to itself. Transformer mentioned in the next section will implement self-attention.</a:t>
            </a:r>
          </a:p>
        </p:txBody>
      </p:sp>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25</a:t>
            </a:fld>
            <a:endParaRPr lang="en-US"/>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68240" y="1044357"/>
            <a:ext cx="7133316" cy="4495475"/>
          </a:xfrm>
          <a:prstGeom prst="rect">
            <a:avLst/>
          </a:prstGeom>
        </p:spPr>
      </p:pic>
      <p:sp>
        <p:nvSpPr>
          <p:cNvPr id="8" name="Rectangle 7"/>
          <p:cNvSpPr/>
          <p:nvPr/>
        </p:nvSpPr>
        <p:spPr>
          <a:xfrm>
            <a:off x="5932812" y="5539832"/>
            <a:ext cx="5872633" cy="430887"/>
          </a:xfrm>
          <a:prstGeom prst="rect">
            <a:avLst/>
          </a:prstGeom>
        </p:spPr>
        <p:txBody>
          <a:bodyPr wrap="none">
            <a:spAutoFit/>
          </a:bodyPr>
          <a:lstStyle/>
          <a:p>
            <a:r>
              <a:rPr lang="en-US" sz="2200" b="1" dirty="0">
                <a:latin typeface="Times New Roman" panose="02020603050405020304" pitchFamily="18" charset="0"/>
                <a:ea typeface="DengXian"/>
              </a:rPr>
              <a:t>Figure 2.4.</a:t>
            </a:r>
            <a:r>
              <a:rPr lang="en-US" sz="2200" dirty="0">
                <a:latin typeface="Times New Roman" panose="02020603050405020304" pitchFamily="18" charset="0"/>
                <a:ea typeface="DengXian"/>
              </a:rPr>
              <a:t> Encoder-decoder model with attention</a:t>
            </a:r>
            <a:endParaRPr lang="en-US" sz="2200" dirty="0"/>
          </a:p>
        </p:txBody>
      </p:sp>
    </p:spTree>
    <p:extLst>
      <p:ext uri="{BB962C8B-B14F-4D97-AF65-F5344CB8AC3E}">
        <p14:creationId xmlns:p14="http://schemas.microsoft.com/office/powerpoint/2010/main" val="11338504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Transformer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1440" y="914399"/>
                <a:ext cx="12009120" cy="5176066"/>
              </a:xfrm>
            </p:spPr>
            <p:txBody>
              <a:bodyPr>
                <a:normAutofit/>
              </a:bodyPr>
              <a:lstStyle/>
              <a:p>
                <a:pPr marL="0" indent="0">
                  <a:buNone/>
                </a:pPr>
                <a:r>
                  <a:rPr lang="en-US" sz="2200" i="1" dirty="0"/>
                  <a:t>Transformer</a:t>
                </a:r>
                <a:r>
                  <a:rPr lang="en-US" sz="2200" dirty="0"/>
                  <a:t>, developed by </a:t>
                </a:r>
                <a:r>
                  <a:rPr lang="en-US" sz="2200" dirty="0" err="1"/>
                  <a:t>Vaswani</a:t>
                </a:r>
                <a:r>
                  <a:rPr lang="en-US" sz="2200" dirty="0"/>
                  <a:t> et al. (</a:t>
                </a:r>
                <a:r>
                  <a:rPr lang="en-US" sz="2200" dirty="0" err="1"/>
                  <a:t>Vaswani</a:t>
                </a:r>
                <a:r>
                  <a:rPr lang="en-US" sz="2200" dirty="0"/>
                  <a:t>, et al., 2017) in the famous paper “Attention Is All You Need”, has also attention mechanism and encoder-decoder mechanism like the aforementioned generation model that applies recurrent neural network (RNN) and short-term memory (LSTM) but transformer does not require to process successively tokens of sequence in token-by-token ordering, which improves translation speed. Moreover, another strong point of transformer is that it has </a:t>
                </a:r>
                <a:r>
                  <a:rPr lang="en-US" sz="2200" i="1" dirty="0"/>
                  <a:t>self-attention</a:t>
                </a:r>
                <a:r>
                  <a:rPr lang="en-US" sz="2200" dirty="0"/>
                  <a:t> which is the special attention that concerns internal meanings of its own tokens. Transformer supports both attention and self-attention, which fosters target sequence to pay attention to both source sequence and target sequence and also fosters source sequence to pay attention to itself. Besides, transformer does not apply RNN / LSTM. Note that word and sentence in natural language processing (NLP) are mentioned as token and sequence, respectively by a convention, so that source sequence </a:t>
                </a:r>
                <a:r>
                  <a:rPr lang="en-US" sz="2200" b="1" i="1" dirty="0"/>
                  <a:t>X</a:t>
                </a:r>
                <a:r>
                  <a:rPr lang="en-US" sz="2200" dirty="0"/>
                  <a:t> is fed to encoder and target sequence </a:t>
                </a:r>
                <a:r>
                  <a:rPr lang="en-US" sz="2200" b="1" i="1" dirty="0"/>
                  <a:t>Y</a:t>
                </a:r>
                <a:r>
                  <a:rPr lang="en-US" sz="2200" dirty="0"/>
                  <a:t> is fed to decoder where </a:t>
                </a:r>
                <a:r>
                  <a:rPr lang="en-US" sz="2200" b="1" i="1" dirty="0"/>
                  <a:t>X</a:t>
                </a:r>
                <a:r>
                  <a:rPr lang="en-US" sz="2200" dirty="0"/>
                  <a:t> and </a:t>
                </a:r>
                <a:r>
                  <a:rPr lang="en-US" sz="2200" b="1" i="1" dirty="0"/>
                  <a:t>Y</a:t>
                </a:r>
                <a:r>
                  <a:rPr lang="en-US" sz="2200" dirty="0"/>
                  <a:t> are concerned exactly as matrices.</a:t>
                </a:r>
              </a:p>
              <a:p>
                <a:pPr marL="0" indent="0">
                  <a:buNone/>
                </a:pPr>
                <a14:m>
                  <m:oMathPara xmlns:m="http://schemas.openxmlformats.org/officeDocument/2006/math">
                    <m:oMathParaPr>
                      <m:jc m:val="centerGroup"/>
                    </m:oMathParaPr>
                    <m:oMath xmlns:m="http://schemas.openxmlformats.org/officeDocument/2006/math">
                      <m:m>
                        <m:mPr>
                          <m:mcs>
                            <m:mc>
                              <m:mcPr>
                                <m:count m:val="1"/>
                                <m:mcJc m:val="center"/>
                              </m:mcPr>
                            </m:mc>
                          </m:mcs>
                          <m:ctrlPr>
                            <a:rPr lang="en-US" sz="2200" b="1" i="1">
                              <a:latin typeface="Cambria Math" panose="02040503050406030204" pitchFamily="18" charset="0"/>
                            </a:rPr>
                          </m:ctrlPr>
                        </m:mPr>
                        <m:mr>
                          <m:e>
                            <m:r>
                              <a:rPr lang="en-US" sz="2200" b="1" i="1">
                                <a:latin typeface="Cambria Math" panose="02040503050406030204" pitchFamily="18" charset="0"/>
                              </a:rPr>
                              <m:t>𝑿</m:t>
                            </m:r>
                            <m:r>
                              <a:rPr lang="en-US" sz="2200" i="1">
                                <a:latin typeface="Cambria Math" panose="02040503050406030204" pitchFamily="18" charset="0"/>
                              </a:rPr>
                              <m:t>=</m:t>
                            </m:r>
                            <m:sSup>
                              <m:sSupPr>
                                <m:ctrlPr>
                                  <a:rPr lang="en-US" sz="2200" i="1">
                                    <a:latin typeface="Cambria Math" panose="02040503050406030204" pitchFamily="18" charset="0"/>
                                  </a:rPr>
                                </m:ctrlPr>
                              </m:sSupPr>
                              <m:e>
                                <m:d>
                                  <m:dPr>
                                    <m:ctrlPr>
                                      <a:rPr lang="en-US" sz="2200" i="1">
                                        <a:latin typeface="Cambria Math" panose="02040503050406030204" pitchFamily="18" charset="0"/>
                                      </a:rPr>
                                    </m:ctrlPr>
                                  </m:dPr>
                                  <m:e>
                                    <m:sSub>
                                      <m:sSubPr>
                                        <m:ctrlPr>
                                          <a:rPr lang="en-US" sz="2200" i="1">
                                            <a:latin typeface="Cambria Math" panose="02040503050406030204" pitchFamily="18" charset="0"/>
                                          </a:rPr>
                                        </m:ctrlPr>
                                      </m:sSubPr>
                                      <m:e>
                                        <m:r>
                                          <a:rPr lang="en-US" sz="2200" b="1" i="1">
                                            <a:latin typeface="Cambria Math" panose="02040503050406030204" pitchFamily="18" charset="0"/>
                                          </a:rPr>
                                          <m:t>𝒙</m:t>
                                        </m:r>
                                      </m:e>
                                      <m:sub>
                                        <m:r>
                                          <a:rPr lang="en-US" sz="2200" i="1">
                                            <a:latin typeface="Cambria Math" panose="02040503050406030204" pitchFamily="18" charset="0"/>
                                          </a:rPr>
                                          <m:t>1</m:t>
                                        </m:r>
                                      </m:sub>
                                    </m:sSub>
                                    <m:r>
                                      <a:rPr lang="en-US" sz="2200" i="1">
                                        <a:latin typeface="Cambria Math" panose="02040503050406030204" pitchFamily="18" charset="0"/>
                                      </a:rPr>
                                      <m:t>,</m:t>
                                    </m:r>
                                    <m:sSub>
                                      <m:sSubPr>
                                        <m:ctrlPr>
                                          <a:rPr lang="en-US" sz="2200" i="1">
                                            <a:latin typeface="Cambria Math" panose="02040503050406030204" pitchFamily="18" charset="0"/>
                                          </a:rPr>
                                        </m:ctrlPr>
                                      </m:sSubPr>
                                      <m:e>
                                        <m:r>
                                          <a:rPr lang="en-US" sz="2200" b="1" i="1">
                                            <a:latin typeface="Cambria Math" panose="02040503050406030204" pitchFamily="18" charset="0"/>
                                          </a:rPr>
                                          <m:t>𝒙</m:t>
                                        </m:r>
                                      </m:e>
                                      <m:sub>
                                        <m:r>
                                          <a:rPr lang="en-US" sz="2200" i="1">
                                            <a:latin typeface="Cambria Math" panose="02040503050406030204" pitchFamily="18" charset="0"/>
                                          </a:rPr>
                                          <m:t>2</m:t>
                                        </m:r>
                                      </m:sub>
                                    </m:sSub>
                                    <m:r>
                                      <a:rPr lang="en-US" sz="2200" i="1">
                                        <a:latin typeface="Cambria Math" panose="02040503050406030204" pitchFamily="18" charset="0"/>
                                      </a:rPr>
                                      <m:t>,…,</m:t>
                                    </m:r>
                                    <m:sSub>
                                      <m:sSubPr>
                                        <m:ctrlPr>
                                          <a:rPr lang="en-US" sz="2200" i="1">
                                            <a:latin typeface="Cambria Math" panose="02040503050406030204" pitchFamily="18" charset="0"/>
                                          </a:rPr>
                                        </m:ctrlPr>
                                      </m:sSubPr>
                                      <m:e>
                                        <m:r>
                                          <a:rPr lang="en-US" sz="2200" b="1" i="1">
                                            <a:latin typeface="Cambria Math" panose="02040503050406030204" pitchFamily="18" charset="0"/>
                                          </a:rPr>
                                          <m:t>𝒙</m:t>
                                        </m:r>
                                      </m:e>
                                      <m:sub>
                                        <m:r>
                                          <a:rPr lang="en-US" sz="2200" i="1">
                                            <a:latin typeface="Cambria Math" panose="02040503050406030204" pitchFamily="18" charset="0"/>
                                          </a:rPr>
                                          <m:t>𝑚</m:t>
                                        </m:r>
                                      </m:sub>
                                    </m:sSub>
                                  </m:e>
                                </m:d>
                              </m:e>
                              <m:sup>
                                <m:r>
                                  <a:rPr lang="en-US" sz="2200" i="1">
                                    <a:latin typeface="Cambria Math" panose="02040503050406030204" pitchFamily="18" charset="0"/>
                                  </a:rPr>
                                  <m:t>𝑇</m:t>
                                </m:r>
                              </m:sup>
                            </m:sSup>
                          </m:e>
                        </m:mr>
                        <m:mr>
                          <m:e>
                            <m:r>
                              <a:rPr lang="en-US" sz="2200" b="1" i="1">
                                <a:latin typeface="Cambria Math" panose="02040503050406030204" pitchFamily="18" charset="0"/>
                              </a:rPr>
                              <m:t>𝒀</m:t>
                            </m:r>
                            <m:r>
                              <a:rPr lang="en-US" sz="2200" i="1">
                                <a:latin typeface="Cambria Math" panose="02040503050406030204" pitchFamily="18" charset="0"/>
                              </a:rPr>
                              <m:t>=</m:t>
                            </m:r>
                            <m:sSup>
                              <m:sSupPr>
                                <m:ctrlPr>
                                  <a:rPr lang="en-US" sz="2200" i="1">
                                    <a:latin typeface="Cambria Math" panose="02040503050406030204" pitchFamily="18" charset="0"/>
                                  </a:rPr>
                                </m:ctrlPr>
                              </m:sSupPr>
                              <m:e>
                                <m:d>
                                  <m:dPr>
                                    <m:ctrlPr>
                                      <a:rPr lang="en-US" sz="2200" i="1">
                                        <a:latin typeface="Cambria Math" panose="02040503050406030204" pitchFamily="18" charset="0"/>
                                      </a:rPr>
                                    </m:ctrlPr>
                                  </m:dPr>
                                  <m:e>
                                    <m:sSub>
                                      <m:sSubPr>
                                        <m:ctrlPr>
                                          <a:rPr lang="en-US" sz="2200" i="1">
                                            <a:latin typeface="Cambria Math" panose="02040503050406030204" pitchFamily="18" charset="0"/>
                                          </a:rPr>
                                        </m:ctrlPr>
                                      </m:sSubPr>
                                      <m:e>
                                        <m:r>
                                          <a:rPr lang="en-US" sz="2200" b="1" i="1">
                                            <a:latin typeface="Cambria Math" panose="02040503050406030204" pitchFamily="18" charset="0"/>
                                          </a:rPr>
                                          <m:t>𝒚</m:t>
                                        </m:r>
                                      </m:e>
                                      <m:sub>
                                        <m:r>
                                          <a:rPr lang="en-US" sz="2200" i="1">
                                            <a:latin typeface="Cambria Math" panose="02040503050406030204" pitchFamily="18" charset="0"/>
                                          </a:rPr>
                                          <m:t>1</m:t>
                                        </m:r>
                                      </m:sub>
                                    </m:sSub>
                                    <m:r>
                                      <a:rPr lang="en-US" sz="2200" i="1">
                                        <a:latin typeface="Cambria Math" panose="02040503050406030204" pitchFamily="18" charset="0"/>
                                      </a:rPr>
                                      <m:t>,</m:t>
                                    </m:r>
                                    <m:sSub>
                                      <m:sSubPr>
                                        <m:ctrlPr>
                                          <a:rPr lang="en-US" sz="2200" i="1">
                                            <a:latin typeface="Cambria Math" panose="02040503050406030204" pitchFamily="18" charset="0"/>
                                          </a:rPr>
                                        </m:ctrlPr>
                                      </m:sSubPr>
                                      <m:e>
                                        <m:r>
                                          <a:rPr lang="en-US" sz="2200" b="1" i="1">
                                            <a:latin typeface="Cambria Math" panose="02040503050406030204" pitchFamily="18" charset="0"/>
                                          </a:rPr>
                                          <m:t>𝒚</m:t>
                                        </m:r>
                                      </m:e>
                                      <m:sub>
                                        <m:r>
                                          <a:rPr lang="en-US" sz="2200" i="1">
                                            <a:latin typeface="Cambria Math" panose="02040503050406030204" pitchFamily="18" charset="0"/>
                                          </a:rPr>
                                          <m:t>2</m:t>
                                        </m:r>
                                      </m:sub>
                                    </m:sSub>
                                    <m:r>
                                      <a:rPr lang="en-US" sz="2200" i="1">
                                        <a:latin typeface="Cambria Math" panose="02040503050406030204" pitchFamily="18" charset="0"/>
                                      </a:rPr>
                                      <m:t>,…,</m:t>
                                    </m:r>
                                    <m:sSub>
                                      <m:sSubPr>
                                        <m:ctrlPr>
                                          <a:rPr lang="en-US" sz="2200" i="1">
                                            <a:latin typeface="Cambria Math" panose="02040503050406030204" pitchFamily="18" charset="0"/>
                                          </a:rPr>
                                        </m:ctrlPr>
                                      </m:sSubPr>
                                      <m:e>
                                        <m:r>
                                          <a:rPr lang="en-US" sz="2200" b="1" i="1">
                                            <a:latin typeface="Cambria Math" panose="02040503050406030204" pitchFamily="18" charset="0"/>
                                          </a:rPr>
                                          <m:t>𝒚</m:t>
                                        </m:r>
                                      </m:e>
                                      <m:sub>
                                        <m:r>
                                          <a:rPr lang="en-US" sz="2200" i="1">
                                            <a:latin typeface="Cambria Math" panose="02040503050406030204" pitchFamily="18" charset="0"/>
                                          </a:rPr>
                                          <m:t>𝑛</m:t>
                                        </m:r>
                                      </m:sub>
                                    </m:sSub>
                                  </m:e>
                                </m:d>
                              </m:e>
                              <m:sup>
                                <m:r>
                                  <a:rPr lang="en-US" sz="2200" i="1">
                                    <a:latin typeface="Cambria Math" panose="02040503050406030204" pitchFamily="18" charset="0"/>
                                  </a:rPr>
                                  <m:t>𝑇</m:t>
                                </m:r>
                              </m:sup>
                            </m:sSup>
                          </m:e>
                        </m:mr>
                      </m:m>
                    </m:oMath>
                  </m:oMathPara>
                </a14:m>
                <a:endParaRPr lang="en-US" sz="2200" dirty="0" smtClean="0"/>
              </a:p>
              <a:p>
                <a:pPr marL="0" indent="0">
                  <a:buNone/>
                </a:pPr>
                <a:r>
                  <a:rPr lang="en-US" sz="2200" dirty="0"/>
                  <a:t>Each encoder as well as each decoder in transformer are composed of some identical layers. The number of layer which is developed by </a:t>
                </a:r>
                <a:r>
                  <a:rPr lang="en-US" sz="2200" dirty="0" err="1"/>
                  <a:t>Vaswani</a:t>
                </a:r>
                <a:r>
                  <a:rPr lang="en-US" sz="2200" dirty="0"/>
                  <a:t> et al. (</a:t>
                </a:r>
                <a:r>
                  <a:rPr lang="en-US" sz="2200" dirty="0" err="1"/>
                  <a:t>Vaswani</a:t>
                </a:r>
                <a:r>
                  <a:rPr lang="en-US" sz="2200" dirty="0"/>
                  <a:t>, et al., 2017, p. 3) is 6.</a:t>
                </a:r>
              </a:p>
              <a:p>
                <a:pPr marL="0" indent="0">
                  <a:buNone/>
                </a:pPr>
                <a:endParaRPr lang="en-US" sz="22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1440" y="914399"/>
                <a:ext cx="12009120" cy="5176066"/>
              </a:xfrm>
              <a:blipFill>
                <a:blip r:embed="rId2"/>
                <a:stretch>
                  <a:fillRect l="-660" t="-824" r="-660" b="-2356"/>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26</a:t>
            </a:fld>
            <a:endParaRPr lang="en-US"/>
          </a:p>
        </p:txBody>
      </p:sp>
    </p:spTree>
    <p:extLst>
      <p:ext uri="{BB962C8B-B14F-4D97-AF65-F5344CB8AC3E}">
        <p14:creationId xmlns:p14="http://schemas.microsoft.com/office/powerpoint/2010/main" val="34245959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Transformer</a:t>
            </a:r>
          </a:p>
        </p:txBody>
      </p:sp>
      <p:sp>
        <p:nvSpPr>
          <p:cNvPr id="3" name="Content Placeholder 2"/>
          <p:cNvSpPr>
            <a:spLocks noGrp="1"/>
          </p:cNvSpPr>
          <p:nvPr>
            <p:ph idx="1"/>
          </p:nvPr>
        </p:nvSpPr>
        <p:spPr>
          <a:xfrm>
            <a:off x="81280" y="914399"/>
            <a:ext cx="5772982" cy="5176066"/>
          </a:xfrm>
        </p:spPr>
        <p:txBody>
          <a:bodyPr>
            <a:noAutofit/>
          </a:bodyPr>
          <a:lstStyle/>
          <a:p>
            <a:pPr marL="0" indent="0">
              <a:buNone/>
            </a:pPr>
            <a:r>
              <a:rPr lang="en-US" sz="1900" dirty="0"/>
              <a:t>Each encoder layer has two sublayers which are </a:t>
            </a:r>
            <a:r>
              <a:rPr lang="en-US" sz="1900" i="1" dirty="0"/>
              <a:t>multi-head attention</a:t>
            </a:r>
            <a:r>
              <a:rPr lang="en-US" sz="1900" dirty="0"/>
              <a:t> sublayer and feedforward sublayer whereas each decoder layer has three sublayers which are masked multi-head attention sublayer, multi-head attention sublayer, and feedforward sublayer. Every sublayer is followed by association of </a:t>
            </a:r>
            <a:r>
              <a:rPr lang="en-US" sz="1900" i="1" dirty="0"/>
              <a:t>residual mechanism</a:t>
            </a:r>
            <a:r>
              <a:rPr lang="en-US" sz="1900" dirty="0"/>
              <a:t> and </a:t>
            </a:r>
            <a:r>
              <a:rPr lang="en-US" sz="1900" i="1" dirty="0"/>
              <a:t>layer normalization</a:t>
            </a:r>
            <a:r>
              <a:rPr lang="en-US" sz="1900" dirty="0"/>
              <a:t>, denoted as Add &amp; Norm = </a:t>
            </a:r>
            <a:r>
              <a:rPr lang="en-US" sz="1900" dirty="0" err="1"/>
              <a:t>LayerNorm</a:t>
            </a:r>
            <a:r>
              <a:rPr lang="en-US" sz="1900" dirty="0"/>
              <a:t>(</a:t>
            </a:r>
            <a:r>
              <a:rPr lang="en-US" sz="1900" b="1" i="1" dirty="0"/>
              <a:t>X</a:t>
            </a:r>
            <a:r>
              <a:rPr lang="en-US" sz="1900" dirty="0"/>
              <a:t> + Sublayer(</a:t>
            </a:r>
            <a:r>
              <a:rPr lang="en-US" sz="1900" b="1" i="1" dirty="0"/>
              <a:t>X</a:t>
            </a:r>
            <a:r>
              <a:rPr lang="en-US" sz="1900" dirty="0"/>
              <a:t>)). The residual mechanism means that sublayer Sublayer(</a:t>
            </a:r>
            <a:r>
              <a:rPr lang="en-US" sz="1900" b="1" i="1" dirty="0"/>
              <a:t>X</a:t>
            </a:r>
            <a:r>
              <a:rPr lang="en-US" sz="1900" dirty="0"/>
              <a:t>) is added with its input as the sum </a:t>
            </a:r>
            <a:r>
              <a:rPr lang="en-US" sz="1900" b="1" i="1" dirty="0"/>
              <a:t>X</a:t>
            </a:r>
            <a:r>
              <a:rPr lang="en-US" sz="1900" dirty="0"/>
              <a:t> + Sublayer(</a:t>
            </a:r>
            <a:r>
              <a:rPr lang="en-US" sz="1900" b="1" i="1" dirty="0"/>
              <a:t>X</a:t>
            </a:r>
            <a:r>
              <a:rPr lang="en-US" sz="1900" dirty="0"/>
              <a:t>). Note, Sublayer(</a:t>
            </a:r>
            <a:r>
              <a:rPr lang="en-US" sz="1900" b="1" i="1" dirty="0"/>
              <a:t>X</a:t>
            </a:r>
            <a:r>
              <a:rPr lang="en-US" sz="1900" dirty="0"/>
              <a:t>) can be attention sublayer or feedforward sublayer. The layer normalization is to normalize such sum. Following figure summarizes transformer developed by </a:t>
            </a:r>
            <a:r>
              <a:rPr lang="en-US" sz="1900" dirty="0" err="1"/>
              <a:t>Vaswani</a:t>
            </a:r>
            <a:r>
              <a:rPr lang="en-US" sz="1900" dirty="0"/>
              <a:t> et al. (</a:t>
            </a:r>
            <a:r>
              <a:rPr lang="en-US" sz="1900" dirty="0" err="1"/>
              <a:t>Vaswani</a:t>
            </a:r>
            <a:r>
              <a:rPr lang="en-US" sz="1900" dirty="0"/>
              <a:t>, et al., 2017, p. 3</a:t>
            </a:r>
            <a:r>
              <a:rPr lang="en-US" sz="1900" dirty="0" smtClean="0"/>
              <a:t>).</a:t>
            </a:r>
          </a:p>
          <a:p>
            <a:pPr marL="0" indent="0">
              <a:buNone/>
            </a:pPr>
            <a:r>
              <a:rPr lang="en-US" sz="1900" dirty="0"/>
              <a:t>Feedforward sublayer also called feedforward network (FNN) aims to fine-tune attention by increasing degree of complication.</a:t>
            </a:r>
          </a:p>
        </p:txBody>
      </p:sp>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27</a:t>
            </a:fld>
            <a:endParaRPr lang="en-US"/>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80385" y="117986"/>
            <a:ext cx="5968672" cy="6100758"/>
          </a:xfrm>
          <a:prstGeom prst="rect">
            <a:avLst/>
          </a:prstGeom>
        </p:spPr>
      </p:pic>
    </p:spTree>
    <p:extLst>
      <p:ext uri="{BB962C8B-B14F-4D97-AF65-F5344CB8AC3E}">
        <p14:creationId xmlns:p14="http://schemas.microsoft.com/office/powerpoint/2010/main" val="27899283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Transformer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1280" y="914399"/>
                <a:ext cx="12039600" cy="5176066"/>
              </a:xfrm>
            </p:spPr>
            <p:txBody>
              <a:bodyPr>
                <a:noAutofit/>
              </a:bodyPr>
              <a:lstStyle/>
              <a:p>
                <a:pPr marL="0" indent="0">
                  <a:buNone/>
                </a:pPr>
                <a:r>
                  <a:rPr lang="en-US" sz="1800" dirty="0" smtClean="0"/>
                  <a:t>Encoder and its attention are described firstly when multi-head attention is derived from basic concept of attention. Attention (self-attention) proposed by </a:t>
                </a:r>
                <a:r>
                  <a:rPr lang="en-US" sz="1800" dirty="0" err="1"/>
                  <a:t>Vaswani</a:t>
                </a:r>
                <a:r>
                  <a:rPr lang="en-US" sz="1800" dirty="0"/>
                  <a:t> et al. (</a:t>
                </a:r>
                <a:r>
                  <a:rPr lang="en-US" sz="1800" dirty="0" err="1"/>
                  <a:t>Vaswani</a:t>
                </a:r>
                <a:r>
                  <a:rPr lang="en-US" sz="1800" dirty="0"/>
                  <a:t>, et al., 2017) is based on three important matrices such as query matrix </a:t>
                </a:r>
                <a:r>
                  <a:rPr lang="en-US" sz="1800" i="1" dirty="0"/>
                  <a:t>Q</a:t>
                </a:r>
                <a:r>
                  <a:rPr lang="en-US" sz="1800" dirty="0"/>
                  <a:t>, key matrix </a:t>
                </a:r>
                <a:r>
                  <a:rPr lang="en-US" sz="1800" i="1" dirty="0"/>
                  <a:t>K</a:t>
                </a:r>
                <a:r>
                  <a:rPr lang="en-US" sz="1800" dirty="0"/>
                  <a:t>, and value matrix </a:t>
                </a:r>
                <a:r>
                  <a:rPr lang="en-US" sz="1800" i="1" dirty="0"/>
                  <a:t>V</a:t>
                </a:r>
                <a:r>
                  <a:rPr lang="en-US" sz="1800" dirty="0"/>
                  <a:t>. The number of rows of these matrices is </a:t>
                </a:r>
                <a:r>
                  <a:rPr lang="en-US" sz="1800" i="1" dirty="0"/>
                  <a:t>m</a:t>
                </a:r>
                <a:r>
                  <a:rPr lang="en-US" sz="1800" dirty="0"/>
                  <a:t> which is the number of tokens in sequence matrix </a:t>
                </a:r>
                <a:r>
                  <a:rPr lang="en-US" sz="1800" b="1" i="1" dirty="0"/>
                  <a:t>X</a:t>
                </a:r>
                <a:r>
                  <a:rPr lang="en-US" sz="1800" dirty="0"/>
                  <a:t> = (</a:t>
                </a:r>
                <a:r>
                  <a:rPr lang="en-US" sz="1800" b="1" i="1" dirty="0"/>
                  <a:t>x</a:t>
                </a:r>
                <a:r>
                  <a:rPr lang="en-US" sz="1800" baseline="-25000" dirty="0"/>
                  <a:t>1</a:t>
                </a:r>
                <a:r>
                  <a:rPr lang="en-US" sz="1800" dirty="0"/>
                  <a:t>, </a:t>
                </a:r>
                <a:r>
                  <a:rPr lang="en-US" sz="1800" b="1" i="1" dirty="0"/>
                  <a:t>x</a:t>
                </a:r>
                <a:r>
                  <a:rPr lang="en-US" sz="1800" baseline="-25000" dirty="0"/>
                  <a:t>2</a:t>
                </a:r>
                <a:r>
                  <a:rPr lang="en-US" sz="1800" dirty="0"/>
                  <a:t>,…, </a:t>
                </a:r>
                <a:r>
                  <a:rPr lang="en-US" sz="1800" b="1" i="1" dirty="0" err="1"/>
                  <a:t>x</a:t>
                </a:r>
                <a:r>
                  <a:rPr lang="en-US" sz="1800" i="1" baseline="-25000" dirty="0" err="1"/>
                  <a:t>m</a:t>
                </a:r>
                <a:r>
                  <a:rPr lang="en-US" sz="1800" dirty="0"/>
                  <a:t>)</a:t>
                </a:r>
                <a:r>
                  <a:rPr lang="en-US" sz="1800" i="1" baseline="30000" dirty="0"/>
                  <a:t>T</a:t>
                </a:r>
                <a:r>
                  <a:rPr lang="en-US" sz="1800" dirty="0"/>
                  <a:t> but the number of columns of query matrix </a:t>
                </a:r>
                <a:r>
                  <a:rPr lang="en-US" sz="1800" i="1" dirty="0"/>
                  <a:t>Q</a:t>
                </a:r>
                <a:r>
                  <a:rPr lang="en-US" sz="1800" dirty="0"/>
                  <a:t> and key matrix </a:t>
                </a:r>
                <a:r>
                  <a:rPr lang="en-US" sz="1800" i="1" dirty="0"/>
                  <a:t>K</a:t>
                </a:r>
                <a:r>
                  <a:rPr lang="en-US" sz="1800" dirty="0"/>
                  <a:t> is </a:t>
                </a:r>
                <a:r>
                  <a:rPr lang="en-US" sz="1800" i="1" dirty="0" err="1"/>
                  <a:t>d</a:t>
                </a:r>
                <a:r>
                  <a:rPr lang="en-US" sz="1800" i="1" baseline="-25000" dirty="0" err="1"/>
                  <a:t>k</a:t>
                </a:r>
                <a:r>
                  <a:rPr lang="en-US" sz="1800" dirty="0"/>
                  <a:t> whereas the number of columns of value matrix </a:t>
                </a:r>
                <a:r>
                  <a:rPr lang="en-US" sz="1800" i="1" dirty="0"/>
                  <a:t>V</a:t>
                </a:r>
                <a:r>
                  <a:rPr lang="en-US" sz="1800" dirty="0"/>
                  <a:t> is </a:t>
                </a:r>
                <a:r>
                  <a:rPr lang="en-US" sz="1800" i="1" dirty="0"/>
                  <a:t>d</a:t>
                </a:r>
                <a:r>
                  <a:rPr lang="en-US" sz="1800" i="1" baseline="-25000" dirty="0"/>
                  <a:t>v</a:t>
                </a:r>
                <a:r>
                  <a:rPr lang="en-US" sz="1800" dirty="0"/>
                  <a:t>. The number </a:t>
                </a:r>
                <a:r>
                  <a:rPr lang="en-US" sz="1800" i="1" dirty="0"/>
                  <a:t>m</a:t>
                </a:r>
                <a:r>
                  <a:rPr lang="en-US" sz="1800" dirty="0"/>
                  <a:t> of token is set according to concrete applications, which is often the number of words of the longest sentence. In literature (</a:t>
                </a:r>
                <a:r>
                  <a:rPr lang="en-US" sz="1800" dirty="0" err="1"/>
                  <a:t>Vaswani</a:t>
                </a:r>
                <a:r>
                  <a:rPr lang="en-US" sz="1800" dirty="0"/>
                  <a:t>, et al., 2017), </a:t>
                </a:r>
                <a:r>
                  <a:rPr lang="en-US" sz="1800" i="1" dirty="0" err="1"/>
                  <a:t>d</a:t>
                </a:r>
                <a:r>
                  <a:rPr lang="en-US" sz="1800" i="1" baseline="-25000" dirty="0" err="1"/>
                  <a:t>k</a:t>
                </a:r>
                <a:r>
                  <a:rPr lang="en-US" sz="1800" dirty="0"/>
                  <a:t> and </a:t>
                </a:r>
                <a:r>
                  <a:rPr lang="en-US" sz="1800" i="1" dirty="0"/>
                  <a:t>d</a:t>
                </a:r>
                <a:r>
                  <a:rPr lang="en-US" sz="1800" i="1" baseline="-25000" dirty="0"/>
                  <a:t>v</a:t>
                </a:r>
                <a:r>
                  <a:rPr lang="en-US" sz="1800" dirty="0"/>
                  <a:t> are called key dimension and value dimension, respectively. Dimensions of matrices </a:t>
                </a:r>
                <a:r>
                  <a:rPr lang="en-US" sz="1800" i="1" dirty="0"/>
                  <a:t>Q</a:t>
                </a:r>
                <a:r>
                  <a:rPr lang="en-US" sz="1800" dirty="0"/>
                  <a:t>, </a:t>
                </a:r>
                <a:r>
                  <a:rPr lang="en-US" sz="1800" i="1" dirty="0"/>
                  <a:t>K</a:t>
                </a:r>
                <a:r>
                  <a:rPr lang="en-US" sz="1800" dirty="0"/>
                  <a:t>, and </a:t>
                </a:r>
                <a:r>
                  <a:rPr lang="en-US" sz="1800" i="1" dirty="0"/>
                  <a:t>V</a:t>
                </a:r>
                <a:r>
                  <a:rPr lang="en-US" sz="1800" dirty="0"/>
                  <a:t> are </a:t>
                </a:r>
                <a:r>
                  <a:rPr lang="en-US" sz="1800" i="1" dirty="0"/>
                  <a:t>m</a:t>
                </a:r>
                <a:r>
                  <a:rPr lang="en-US" sz="1800" dirty="0"/>
                  <a:t> x </a:t>
                </a:r>
                <a:r>
                  <a:rPr lang="en-US" sz="1800" i="1" dirty="0" err="1"/>
                  <a:t>d</a:t>
                </a:r>
                <a:r>
                  <a:rPr lang="en-US" sz="1800" i="1" baseline="-25000" dirty="0" err="1"/>
                  <a:t>k</a:t>
                </a:r>
                <a:r>
                  <a:rPr lang="en-US" sz="1800" dirty="0"/>
                  <a:t>, </a:t>
                </a:r>
                <a:r>
                  <a:rPr lang="en-US" sz="1800" i="1" dirty="0"/>
                  <a:t>m</a:t>
                </a:r>
                <a:r>
                  <a:rPr lang="en-US" sz="1800" dirty="0"/>
                  <a:t> x </a:t>
                </a:r>
                <a:r>
                  <a:rPr lang="en-US" sz="1800" i="1" dirty="0" err="1"/>
                  <a:t>d</a:t>
                </a:r>
                <a:r>
                  <a:rPr lang="en-US" sz="1800" i="1" baseline="-25000" dirty="0" err="1"/>
                  <a:t>k</a:t>
                </a:r>
                <a:r>
                  <a:rPr lang="en-US" sz="1800" dirty="0"/>
                  <a:t>, and </a:t>
                </a:r>
                <a:r>
                  <a:rPr lang="en-US" sz="1800" i="1" dirty="0"/>
                  <a:t>m</a:t>
                </a:r>
                <a:r>
                  <a:rPr lang="en-US" sz="1800" dirty="0"/>
                  <a:t> x </a:t>
                </a:r>
                <a:r>
                  <a:rPr lang="en-US" sz="1800" i="1" dirty="0"/>
                  <a:t>d</a:t>
                </a:r>
                <a:r>
                  <a:rPr lang="en-US" sz="1800" i="1" baseline="-25000" dirty="0"/>
                  <a:t>v</a:t>
                </a:r>
                <a:r>
                  <a:rPr lang="en-US" sz="1800" dirty="0"/>
                  <a:t>, respectively (</a:t>
                </a:r>
                <a:r>
                  <a:rPr lang="en-US" sz="1800" dirty="0" err="1"/>
                  <a:t>Vaswani</a:t>
                </a:r>
                <a:r>
                  <a:rPr lang="en-US" sz="1800" dirty="0"/>
                  <a:t>, et al., 2017), (Wikipedia, Transformer (deep learning architecture), 2019).</a:t>
                </a:r>
                <a:endParaRPr lang="en-US" sz="1800" dirty="0" smtClean="0"/>
              </a:p>
              <a:p>
                <a:pPr marL="0" indent="0">
                  <a:buNone/>
                </a:pPr>
                <a14:m>
                  <m:oMathPara xmlns:m="http://schemas.openxmlformats.org/officeDocument/2006/math">
                    <m:oMathParaPr>
                      <m:jc m:val="centerGroup"/>
                    </m:oMathParaPr>
                    <m:oMath xmlns:m="http://schemas.openxmlformats.org/officeDocument/2006/math">
                      <m:r>
                        <a:rPr lang="en-US" sz="1800" i="1">
                          <a:latin typeface="Cambria Math" panose="02040503050406030204" pitchFamily="18" charset="0"/>
                        </a:rPr>
                        <m:t>𝑄</m:t>
                      </m:r>
                      <m:r>
                        <a:rPr lang="en-US" sz="1800" i="1">
                          <a:latin typeface="Cambria Math" panose="02040503050406030204" pitchFamily="18" charset="0"/>
                        </a:rPr>
                        <m:t>=</m:t>
                      </m:r>
                      <m:d>
                        <m:dPr>
                          <m:ctrlPr>
                            <a:rPr lang="en-US" sz="1800" i="1">
                              <a:latin typeface="Cambria Math" panose="02040503050406030204" pitchFamily="18" charset="0"/>
                            </a:rPr>
                          </m:ctrlPr>
                        </m:dPr>
                        <m:e>
                          <m:m>
                            <m:mPr>
                              <m:mcs>
                                <m:mc>
                                  <m:mcPr>
                                    <m:count m:val="1"/>
                                    <m:mcJc m:val="center"/>
                                  </m:mcPr>
                                </m:mc>
                              </m:mcs>
                              <m:ctrlPr>
                                <a:rPr lang="en-US" sz="1800" i="1">
                                  <a:latin typeface="Cambria Math" panose="02040503050406030204" pitchFamily="18" charset="0"/>
                                </a:rPr>
                              </m:ctrlPr>
                            </m:mPr>
                            <m:mr>
                              <m:e>
                                <m:sSub>
                                  <m:sSubPr>
                                    <m:ctrlPr>
                                      <a:rPr lang="en-US" sz="1800" i="1">
                                        <a:latin typeface="Cambria Math" panose="02040503050406030204" pitchFamily="18" charset="0"/>
                                      </a:rPr>
                                    </m:ctrlPr>
                                  </m:sSubPr>
                                  <m:e>
                                    <m:r>
                                      <a:rPr lang="en-US" sz="1800" b="1" i="1">
                                        <a:latin typeface="Cambria Math" panose="02040503050406030204" pitchFamily="18" charset="0"/>
                                      </a:rPr>
                                      <m:t>𝒒</m:t>
                                    </m:r>
                                  </m:e>
                                  <m:sub>
                                    <m:r>
                                      <a:rPr lang="en-US" sz="1800" i="1">
                                        <a:latin typeface="Cambria Math" panose="02040503050406030204" pitchFamily="18" charset="0"/>
                                      </a:rPr>
                                      <m:t>1</m:t>
                                    </m:r>
                                  </m:sub>
                                </m:sSub>
                              </m:e>
                            </m:mr>
                            <m:mr>
                              <m:e>
                                <m:sSub>
                                  <m:sSubPr>
                                    <m:ctrlPr>
                                      <a:rPr lang="en-US" sz="1800" i="1">
                                        <a:latin typeface="Cambria Math" panose="02040503050406030204" pitchFamily="18" charset="0"/>
                                      </a:rPr>
                                    </m:ctrlPr>
                                  </m:sSubPr>
                                  <m:e>
                                    <m:r>
                                      <a:rPr lang="en-US" sz="1800" b="1" i="1">
                                        <a:latin typeface="Cambria Math" panose="02040503050406030204" pitchFamily="18" charset="0"/>
                                      </a:rPr>
                                      <m:t>𝒒</m:t>
                                    </m:r>
                                  </m:e>
                                  <m:sub>
                                    <m:r>
                                      <a:rPr lang="en-US" sz="1800" i="1">
                                        <a:latin typeface="Cambria Math" panose="02040503050406030204" pitchFamily="18" charset="0"/>
                                      </a:rPr>
                                      <m:t>2</m:t>
                                    </m:r>
                                  </m:sub>
                                </m:sSub>
                              </m:e>
                            </m:mr>
                            <m:mr>
                              <m:e>
                                <m:r>
                                  <a:rPr lang="en-US" sz="1800" i="1">
                                    <a:latin typeface="Cambria Math" panose="02040503050406030204" pitchFamily="18" charset="0"/>
                                  </a:rPr>
                                  <m:t>⋮</m:t>
                                </m:r>
                              </m:e>
                            </m:mr>
                            <m:mr>
                              <m:e>
                                <m:sSub>
                                  <m:sSubPr>
                                    <m:ctrlPr>
                                      <a:rPr lang="en-US" sz="1800" i="1">
                                        <a:latin typeface="Cambria Math" panose="02040503050406030204" pitchFamily="18" charset="0"/>
                                      </a:rPr>
                                    </m:ctrlPr>
                                  </m:sSubPr>
                                  <m:e>
                                    <m:r>
                                      <a:rPr lang="en-US" sz="1800" b="1" i="1">
                                        <a:latin typeface="Cambria Math" panose="02040503050406030204" pitchFamily="18" charset="0"/>
                                      </a:rPr>
                                      <m:t>𝒒</m:t>
                                    </m:r>
                                  </m:e>
                                  <m:sub>
                                    <m:r>
                                      <a:rPr lang="en-US" sz="1800" i="1">
                                        <a:latin typeface="Cambria Math" panose="02040503050406030204" pitchFamily="18" charset="0"/>
                                      </a:rPr>
                                      <m:t>𝑚</m:t>
                                    </m:r>
                                  </m:sub>
                                </m:sSub>
                              </m:e>
                            </m:mr>
                          </m:m>
                        </m:e>
                      </m:d>
                      <m:r>
                        <a:rPr lang="en-US" sz="1800" i="1">
                          <a:latin typeface="Cambria Math" panose="02040503050406030204" pitchFamily="18" charset="0"/>
                        </a:rPr>
                        <m:t>=</m:t>
                      </m:r>
                      <m:d>
                        <m:dPr>
                          <m:ctrlPr>
                            <a:rPr lang="en-US" sz="1800" i="1">
                              <a:latin typeface="Cambria Math" panose="02040503050406030204" pitchFamily="18" charset="0"/>
                            </a:rPr>
                          </m:ctrlPr>
                        </m:dPr>
                        <m:e>
                          <m:m>
                            <m:mPr>
                              <m:mcs>
                                <m:mc>
                                  <m:mcPr>
                                    <m:count m:val="4"/>
                                    <m:mcJc m:val="center"/>
                                  </m:mcPr>
                                </m:mc>
                              </m:mcs>
                              <m:ctrlPr>
                                <a:rPr lang="en-US" sz="1800" i="1">
                                  <a:latin typeface="Cambria Math" panose="02040503050406030204" pitchFamily="18" charset="0"/>
                                </a:rPr>
                              </m:ctrlPr>
                            </m:mPr>
                            <m:mr>
                              <m:e>
                                <m:sSub>
                                  <m:sSubPr>
                                    <m:ctrlPr>
                                      <a:rPr lang="en-US" sz="1800" i="1">
                                        <a:latin typeface="Cambria Math" panose="02040503050406030204" pitchFamily="18" charset="0"/>
                                      </a:rPr>
                                    </m:ctrlPr>
                                  </m:sSubPr>
                                  <m:e>
                                    <m:r>
                                      <a:rPr lang="en-US" sz="1800" i="1">
                                        <a:latin typeface="Cambria Math" panose="02040503050406030204" pitchFamily="18" charset="0"/>
                                      </a:rPr>
                                      <m:t>𝑞</m:t>
                                    </m:r>
                                  </m:e>
                                  <m:sub>
                                    <m:r>
                                      <a:rPr lang="en-US" sz="1800" i="1">
                                        <a:latin typeface="Cambria Math" panose="02040503050406030204" pitchFamily="18" charset="0"/>
                                      </a:rPr>
                                      <m:t>11</m:t>
                                    </m:r>
                                  </m:sub>
                                </m:sSub>
                              </m:e>
                              <m:e>
                                <m:sSub>
                                  <m:sSubPr>
                                    <m:ctrlPr>
                                      <a:rPr lang="en-US" sz="1800" i="1">
                                        <a:latin typeface="Cambria Math" panose="02040503050406030204" pitchFamily="18" charset="0"/>
                                      </a:rPr>
                                    </m:ctrlPr>
                                  </m:sSubPr>
                                  <m:e>
                                    <m:r>
                                      <a:rPr lang="en-US" sz="1800" i="1">
                                        <a:latin typeface="Cambria Math" panose="02040503050406030204" pitchFamily="18" charset="0"/>
                                      </a:rPr>
                                      <m:t>𝑞</m:t>
                                    </m:r>
                                  </m:e>
                                  <m:sub>
                                    <m:r>
                                      <a:rPr lang="en-US" sz="1800" i="1">
                                        <a:latin typeface="Cambria Math" panose="02040503050406030204" pitchFamily="18" charset="0"/>
                                      </a:rPr>
                                      <m:t>12</m:t>
                                    </m:r>
                                  </m:sub>
                                </m:sSub>
                              </m:e>
                              <m:e>
                                <m:r>
                                  <a:rPr lang="en-US" sz="1800" i="1">
                                    <a:latin typeface="Cambria Math" panose="02040503050406030204" pitchFamily="18" charset="0"/>
                                  </a:rPr>
                                  <m:t>⋯</m:t>
                                </m:r>
                              </m:e>
                              <m:e>
                                <m:sSub>
                                  <m:sSubPr>
                                    <m:ctrlPr>
                                      <a:rPr lang="en-US" sz="1800" i="1">
                                        <a:latin typeface="Cambria Math" panose="02040503050406030204" pitchFamily="18" charset="0"/>
                                      </a:rPr>
                                    </m:ctrlPr>
                                  </m:sSubPr>
                                  <m:e>
                                    <m:r>
                                      <a:rPr lang="en-US" sz="1800" i="1">
                                        <a:latin typeface="Cambria Math" panose="02040503050406030204" pitchFamily="18" charset="0"/>
                                      </a:rPr>
                                      <m:t>𝑞</m:t>
                                    </m:r>
                                  </m:e>
                                  <m:sub>
                                    <m:r>
                                      <a:rPr lang="en-US" sz="1800" i="1">
                                        <a:latin typeface="Cambria Math" panose="02040503050406030204" pitchFamily="18" charset="0"/>
                                      </a:rPr>
                                      <m:t>1</m:t>
                                    </m:r>
                                    <m:sSub>
                                      <m:sSubPr>
                                        <m:ctrlPr>
                                          <a:rPr lang="en-US" sz="1800" i="1">
                                            <a:latin typeface="Cambria Math" panose="02040503050406030204" pitchFamily="18" charset="0"/>
                                          </a:rPr>
                                        </m:ctrlPr>
                                      </m:sSubPr>
                                      <m:e>
                                        <m:r>
                                          <a:rPr lang="en-US" sz="1800" i="1">
                                            <a:latin typeface="Cambria Math" panose="02040503050406030204" pitchFamily="18" charset="0"/>
                                          </a:rPr>
                                          <m:t>𝑑</m:t>
                                        </m:r>
                                      </m:e>
                                      <m:sub>
                                        <m:r>
                                          <a:rPr lang="en-US" sz="1800" i="1">
                                            <a:latin typeface="Cambria Math" panose="02040503050406030204" pitchFamily="18" charset="0"/>
                                          </a:rPr>
                                          <m:t>𝑘</m:t>
                                        </m:r>
                                      </m:sub>
                                    </m:sSub>
                                  </m:sub>
                                </m:sSub>
                              </m:e>
                            </m:mr>
                            <m:mr>
                              <m:e>
                                <m:sSub>
                                  <m:sSubPr>
                                    <m:ctrlPr>
                                      <a:rPr lang="en-US" sz="1800" i="1">
                                        <a:latin typeface="Cambria Math" panose="02040503050406030204" pitchFamily="18" charset="0"/>
                                      </a:rPr>
                                    </m:ctrlPr>
                                  </m:sSubPr>
                                  <m:e>
                                    <m:r>
                                      <a:rPr lang="en-US" sz="1800" i="1">
                                        <a:latin typeface="Cambria Math" panose="02040503050406030204" pitchFamily="18" charset="0"/>
                                      </a:rPr>
                                      <m:t>𝑞</m:t>
                                    </m:r>
                                  </m:e>
                                  <m:sub>
                                    <m:r>
                                      <a:rPr lang="en-US" sz="1800" i="1">
                                        <a:latin typeface="Cambria Math" panose="02040503050406030204" pitchFamily="18" charset="0"/>
                                      </a:rPr>
                                      <m:t>21</m:t>
                                    </m:r>
                                  </m:sub>
                                </m:sSub>
                              </m:e>
                              <m:e>
                                <m:sSub>
                                  <m:sSubPr>
                                    <m:ctrlPr>
                                      <a:rPr lang="en-US" sz="1800" i="1">
                                        <a:latin typeface="Cambria Math" panose="02040503050406030204" pitchFamily="18" charset="0"/>
                                      </a:rPr>
                                    </m:ctrlPr>
                                  </m:sSubPr>
                                  <m:e>
                                    <m:r>
                                      <a:rPr lang="en-US" sz="1800" i="1">
                                        <a:latin typeface="Cambria Math" panose="02040503050406030204" pitchFamily="18" charset="0"/>
                                      </a:rPr>
                                      <m:t>𝑞</m:t>
                                    </m:r>
                                  </m:e>
                                  <m:sub>
                                    <m:r>
                                      <a:rPr lang="en-US" sz="1800" i="1">
                                        <a:latin typeface="Cambria Math" panose="02040503050406030204" pitchFamily="18" charset="0"/>
                                      </a:rPr>
                                      <m:t>22</m:t>
                                    </m:r>
                                  </m:sub>
                                </m:sSub>
                              </m:e>
                              <m:e>
                                <m:r>
                                  <a:rPr lang="en-US" sz="1800" i="1">
                                    <a:latin typeface="Cambria Math" panose="02040503050406030204" pitchFamily="18" charset="0"/>
                                  </a:rPr>
                                  <m:t>⋯</m:t>
                                </m:r>
                              </m:e>
                              <m:e>
                                <m:sSub>
                                  <m:sSubPr>
                                    <m:ctrlPr>
                                      <a:rPr lang="en-US" sz="1800" i="1">
                                        <a:latin typeface="Cambria Math" panose="02040503050406030204" pitchFamily="18" charset="0"/>
                                      </a:rPr>
                                    </m:ctrlPr>
                                  </m:sSubPr>
                                  <m:e>
                                    <m:r>
                                      <a:rPr lang="en-US" sz="1800" i="1">
                                        <a:latin typeface="Cambria Math" panose="02040503050406030204" pitchFamily="18" charset="0"/>
                                      </a:rPr>
                                      <m:t>𝑞</m:t>
                                    </m:r>
                                  </m:e>
                                  <m:sub>
                                    <m:r>
                                      <a:rPr lang="en-US" sz="1800" i="1">
                                        <a:latin typeface="Cambria Math" panose="02040503050406030204" pitchFamily="18" charset="0"/>
                                      </a:rPr>
                                      <m:t>2</m:t>
                                    </m:r>
                                    <m:sSub>
                                      <m:sSubPr>
                                        <m:ctrlPr>
                                          <a:rPr lang="en-US" sz="1800" i="1">
                                            <a:latin typeface="Cambria Math" panose="02040503050406030204" pitchFamily="18" charset="0"/>
                                          </a:rPr>
                                        </m:ctrlPr>
                                      </m:sSubPr>
                                      <m:e>
                                        <m:r>
                                          <a:rPr lang="en-US" sz="1800" i="1">
                                            <a:latin typeface="Cambria Math" panose="02040503050406030204" pitchFamily="18" charset="0"/>
                                          </a:rPr>
                                          <m:t>𝑑</m:t>
                                        </m:r>
                                      </m:e>
                                      <m:sub>
                                        <m:r>
                                          <a:rPr lang="en-US" sz="1800" i="1">
                                            <a:latin typeface="Cambria Math" panose="02040503050406030204" pitchFamily="18" charset="0"/>
                                          </a:rPr>
                                          <m:t>𝑘</m:t>
                                        </m:r>
                                      </m:sub>
                                    </m:sSub>
                                  </m:sub>
                                </m:sSub>
                              </m:e>
                            </m:mr>
                            <m:mr>
                              <m:e>
                                <m:r>
                                  <a:rPr lang="en-US" sz="1800" i="1">
                                    <a:latin typeface="Cambria Math" panose="02040503050406030204" pitchFamily="18" charset="0"/>
                                  </a:rPr>
                                  <m:t>⋮</m:t>
                                </m:r>
                              </m:e>
                              <m:e>
                                <m:r>
                                  <a:rPr lang="en-US" sz="1800" i="1">
                                    <a:latin typeface="Cambria Math" panose="02040503050406030204" pitchFamily="18" charset="0"/>
                                  </a:rPr>
                                  <m:t>⋮</m:t>
                                </m:r>
                              </m:e>
                              <m:e>
                                <m:r>
                                  <a:rPr lang="en-US" sz="1800" i="1">
                                    <a:latin typeface="Cambria Math" panose="02040503050406030204" pitchFamily="18" charset="0"/>
                                  </a:rPr>
                                  <m:t>⋱</m:t>
                                </m:r>
                              </m:e>
                              <m:e>
                                <m:r>
                                  <a:rPr lang="en-US" sz="1800" i="1">
                                    <a:latin typeface="Cambria Math" panose="02040503050406030204" pitchFamily="18" charset="0"/>
                                  </a:rPr>
                                  <m:t>⋮</m:t>
                                </m:r>
                              </m:e>
                            </m:mr>
                            <m:mr>
                              <m:e>
                                <m:sSub>
                                  <m:sSubPr>
                                    <m:ctrlPr>
                                      <a:rPr lang="en-US" sz="1800" i="1">
                                        <a:latin typeface="Cambria Math" panose="02040503050406030204" pitchFamily="18" charset="0"/>
                                      </a:rPr>
                                    </m:ctrlPr>
                                  </m:sSubPr>
                                  <m:e>
                                    <m:r>
                                      <a:rPr lang="en-US" sz="1800" i="1">
                                        <a:latin typeface="Cambria Math" panose="02040503050406030204" pitchFamily="18" charset="0"/>
                                      </a:rPr>
                                      <m:t>𝑞</m:t>
                                    </m:r>
                                  </m:e>
                                  <m:sub>
                                    <m:r>
                                      <a:rPr lang="en-US" sz="1800" i="1">
                                        <a:latin typeface="Cambria Math" panose="02040503050406030204" pitchFamily="18" charset="0"/>
                                      </a:rPr>
                                      <m:t>𝑚</m:t>
                                    </m:r>
                                    <m:r>
                                      <a:rPr lang="en-US" sz="1800" i="1">
                                        <a:latin typeface="Cambria Math" panose="02040503050406030204" pitchFamily="18" charset="0"/>
                                      </a:rPr>
                                      <m:t>1</m:t>
                                    </m:r>
                                  </m:sub>
                                </m:sSub>
                              </m:e>
                              <m:e>
                                <m:sSub>
                                  <m:sSubPr>
                                    <m:ctrlPr>
                                      <a:rPr lang="en-US" sz="1800" i="1">
                                        <a:latin typeface="Cambria Math" panose="02040503050406030204" pitchFamily="18" charset="0"/>
                                      </a:rPr>
                                    </m:ctrlPr>
                                  </m:sSubPr>
                                  <m:e>
                                    <m:r>
                                      <a:rPr lang="en-US" sz="1800" i="1">
                                        <a:latin typeface="Cambria Math" panose="02040503050406030204" pitchFamily="18" charset="0"/>
                                      </a:rPr>
                                      <m:t>𝑞</m:t>
                                    </m:r>
                                  </m:e>
                                  <m:sub>
                                    <m:r>
                                      <a:rPr lang="en-US" sz="1800" i="1">
                                        <a:latin typeface="Cambria Math" panose="02040503050406030204" pitchFamily="18" charset="0"/>
                                      </a:rPr>
                                      <m:t>𝑚</m:t>
                                    </m:r>
                                    <m:r>
                                      <a:rPr lang="en-US" sz="1800" i="1">
                                        <a:latin typeface="Cambria Math" panose="02040503050406030204" pitchFamily="18" charset="0"/>
                                      </a:rPr>
                                      <m:t>2</m:t>
                                    </m:r>
                                  </m:sub>
                                </m:sSub>
                              </m:e>
                              <m:e>
                                <m:r>
                                  <a:rPr lang="en-US" sz="1800" i="1">
                                    <a:latin typeface="Cambria Math" panose="02040503050406030204" pitchFamily="18" charset="0"/>
                                  </a:rPr>
                                  <m:t>⋯</m:t>
                                </m:r>
                              </m:e>
                              <m:e>
                                <m:sSub>
                                  <m:sSubPr>
                                    <m:ctrlPr>
                                      <a:rPr lang="en-US" sz="1800" i="1">
                                        <a:latin typeface="Cambria Math" panose="02040503050406030204" pitchFamily="18" charset="0"/>
                                      </a:rPr>
                                    </m:ctrlPr>
                                  </m:sSubPr>
                                  <m:e>
                                    <m:r>
                                      <a:rPr lang="en-US" sz="1800" i="1">
                                        <a:latin typeface="Cambria Math" panose="02040503050406030204" pitchFamily="18" charset="0"/>
                                      </a:rPr>
                                      <m:t>𝑞</m:t>
                                    </m:r>
                                  </m:e>
                                  <m:sub>
                                    <m:r>
                                      <a:rPr lang="en-US" sz="1800" i="1">
                                        <a:latin typeface="Cambria Math" panose="02040503050406030204" pitchFamily="18" charset="0"/>
                                      </a:rPr>
                                      <m:t>𝑚</m:t>
                                    </m:r>
                                    <m:sSub>
                                      <m:sSubPr>
                                        <m:ctrlPr>
                                          <a:rPr lang="en-US" sz="1800" i="1">
                                            <a:latin typeface="Cambria Math" panose="02040503050406030204" pitchFamily="18" charset="0"/>
                                          </a:rPr>
                                        </m:ctrlPr>
                                      </m:sSubPr>
                                      <m:e>
                                        <m:r>
                                          <a:rPr lang="en-US" sz="1800" i="1">
                                            <a:latin typeface="Cambria Math" panose="02040503050406030204" pitchFamily="18" charset="0"/>
                                          </a:rPr>
                                          <m:t>𝑑</m:t>
                                        </m:r>
                                      </m:e>
                                      <m:sub>
                                        <m:r>
                                          <a:rPr lang="en-US" sz="1800" i="1">
                                            <a:latin typeface="Cambria Math" panose="02040503050406030204" pitchFamily="18" charset="0"/>
                                          </a:rPr>
                                          <m:t>𝑘</m:t>
                                        </m:r>
                                      </m:sub>
                                    </m:sSub>
                                  </m:sub>
                                </m:sSub>
                              </m:e>
                            </m:mr>
                          </m:m>
                        </m:e>
                      </m:d>
                      <m:r>
                        <a:rPr lang="en-US" sz="1800" i="1">
                          <a:latin typeface="Cambria Math" panose="02040503050406030204" pitchFamily="18" charset="0"/>
                        </a:rPr>
                        <m:t>,</m:t>
                      </m:r>
                      <m:r>
                        <a:rPr lang="en-US" sz="1800" i="1">
                          <a:latin typeface="Cambria Math" panose="02040503050406030204" pitchFamily="18" charset="0"/>
                        </a:rPr>
                        <m:t>𝐾</m:t>
                      </m:r>
                      <m:r>
                        <a:rPr lang="en-US" sz="1800" i="1">
                          <a:latin typeface="Cambria Math" panose="02040503050406030204" pitchFamily="18" charset="0"/>
                        </a:rPr>
                        <m:t>=</m:t>
                      </m:r>
                      <m:d>
                        <m:dPr>
                          <m:ctrlPr>
                            <a:rPr lang="en-US" sz="1800" i="1">
                              <a:latin typeface="Cambria Math" panose="02040503050406030204" pitchFamily="18" charset="0"/>
                            </a:rPr>
                          </m:ctrlPr>
                        </m:dPr>
                        <m:e>
                          <m:m>
                            <m:mPr>
                              <m:mcs>
                                <m:mc>
                                  <m:mcPr>
                                    <m:count m:val="1"/>
                                    <m:mcJc m:val="center"/>
                                  </m:mcPr>
                                </m:mc>
                              </m:mcs>
                              <m:ctrlPr>
                                <a:rPr lang="en-US" sz="1800" i="1">
                                  <a:latin typeface="Cambria Math" panose="02040503050406030204" pitchFamily="18" charset="0"/>
                                </a:rPr>
                              </m:ctrlPr>
                            </m:mPr>
                            <m:mr>
                              <m:e>
                                <m:sSub>
                                  <m:sSubPr>
                                    <m:ctrlPr>
                                      <a:rPr lang="en-US" sz="1800" i="1">
                                        <a:latin typeface="Cambria Math" panose="02040503050406030204" pitchFamily="18" charset="0"/>
                                      </a:rPr>
                                    </m:ctrlPr>
                                  </m:sSubPr>
                                  <m:e>
                                    <m:r>
                                      <a:rPr lang="en-US" sz="1800" b="1" i="1">
                                        <a:latin typeface="Cambria Math" panose="02040503050406030204" pitchFamily="18" charset="0"/>
                                      </a:rPr>
                                      <m:t>𝒌</m:t>
                                    </m:r>
                                  </m:e>
                                  <m:sub>
                                    <m:r>
                                      <a:rPr lang="en-US" sz="1800" i="1">
                                        <a:latin typeface="Cambria Math" panose="02040503050406030204" pitchFamily="18" charset="0"/>
                                      </a:rPr>
                                      <m:t>1</m:t>
                                    </m:r>
                                  </m:sub>
                                </m:sSub>
                              </m:e>
                            </m:mr>
                            <m:mr>
                              <m:e>
                                <m:sSub>
                                  <m:sSubPr>
                                    <m:ctrlPr>
                                      <a:rPr lang="en-US" sz="1800" i="1">
                                        <a:latin typeface="Cambria Math" panose="02040503050406030204" pitchFamily="18" charset="0"/>
                                      </a:rPr>
                                    </m:ctrlPr>
                                  </m:sSubPr>
                                  <m:e>
                                    <m:r>
                                      <a:rPr lang="en-US" sz="1800" b="1" i="1">
                                        <a:latin typeface="Cambria Math" panose="02040503050406030204" pitchFamily="18" charset="0"/>
                                      </a:rPr>
                                      <m:t>𝒌</m:t>
                                    </m:r>
                                  </m:e>
                                  <m:sub>
                                    <m:r>
                                      <a:rPr lang="en-US" sz="1800" i="1">
                                        <a:latin typeface="Cambria Math" panose="02040503050406030204" pitchFamily="18" charset="0"/>
                                      </a:rPr>
                                      <m:t>2</m:t>
                                    </m:r>
                                  </m:sub>
                                </m:sSub>
                              </m:e>
                            </m:mr>
                            <m:mr>
                              <m:e>
                                <m:r>
                                  <a:rPr lang="en-US" sz="1800" i="1">
                                    <a:latin typeface="Cambria Math" panose="02040503050406030204" pitchFamily="18" charset="0"/>
                                  </a:rPr>
                                  <m:t>⋮</m:t>
                                </m:r>
                              </m:e>
                            </m:mr>
                            <m:mr>
                              <m:e>
                                <m:sSub>
                                  <m:sSubPr>
                                    <m:ctrlPr>
                                      <a:rPr lang="en-US" sz="1800" i="1">
                                        <a:latin typeface="Cambria Math" panose="02040503050406030204" pitchFamily="18" charset="0"/>
                                      </a:rPr>
                                    </m:ctrlPr>
                                  </m:sSubPr>
                                  <m:e>
                                    <m:r>
                                      <a:rPr lang="en-US" sz="1800" b="1" i="1">
                                        <a:latin typeface="Cambria Math" panose="02040503050406030204" pitchFamily="18" charset="0"/>
                                      </a:rPr>
                                      <m:t>𝒌</m:t>
                                    </m:r>
                                  </m:e>
                                  <m:sub>
                                    <m:r>
                                      <a:rPr lang="en-US" sz="1800" i="1">
                                        <a:latin typeface="Cambria Math" panose="02040503050406030204" pitchFamily="18" charset="0"/>
                                      </a:rPr>
                                      <m:t>𝑚</m:t>
                                    </m:r>
                                  </m:sub>
                                </m:sSub>
                              </m:e>
                            </m:mr>
                          </m:m>
                        </m:e>
                      </m:d>
                      <m:r>
                        <a:rPr lang="en-US" sz="1800" i="1">
                          <a:latin typeface="Cambria Math" panose="02040503050406030204" pitchFamily="18" charset="0"/>
                        </a:rPr>
                        <m:t>=</m:t>
                      </m:r>
                      <m:d>
                        <m:dPr>
                          <m:ctrlPr>
                            <a:rPr lang="en-US" sz="1800" i="1">
                              <a:latin typeface="Cambria Math" panose="02040503050406030204" pitchFamily="18" charset="0"/>
                            </a:rPr>
                          </m:ctrlPr>
                        </m:dPr>
                        <m:e>
                          <m:m>
                            <m:mPr>
                              <m:mcs>
                                <m:mc>
                                  <m:mcPr>
                                    <m:count m:val="4"/>
                                    <m:mcJc m:val="center"/>
                                  </m:mcPr>
                                </m:mc>
                              </m:mcs>
                              <m:ctrlPr>
                                <a:rPr lang="en-US" sz="1800" i="1">
                                  <a:latin typeface="Cambria Math" panose="02040503050406030204" pitchFamily="18" charset="0"/>
                                </a:rPr>
                              </m:ctrlPr>
                            </m:mPr>
                            <m:mr>
                              <m:e>
                                <m:sSub>
                                  <m:sSubPr>
                                    <m:ctrlPr>
                                      <a:rPr lang="en-US" sz="1800" i="1">
                                        <a:latin typeface="Cambria Math" panose="02040503050406030204" pitchFamily="18" charset="0"/>
                                      </a:rPr>
                                    </m:ctrlPr>
                                  </m:sSubPr>
                                  <m:e>
                                    <m:r>
                                      <a:rPr lang="en-US" sz="1800" i="1">
                                        <a:latin typeface="Cambria Math" panose="02040503050406030204" pitchFamily="18" charset="0"/>
                                      </a:rPr>
                                      <m:t>𝑘</m:t>
                                    </m:r>
                                  </m:e>
                                  <m:sub>
                                    <m:r>
                                      <a:rPr lang="en-US" sz="1800" i="1">
                                        <a:latin typeface="Cambria Math" panose="02040503050406030204" pitchFamily="18" charset="0"/>
                                      </a:rPr>
                                      <m:t>11</m:t>
                                    </m:r>
                                  </m:sub>
                                </m:sSub>
                              </m:e>
                              <m:e>
                                <m:sSub>
                                  <m:sSubPr>
                                    <m:ctrlPr>
                                      <a:rPr lang="en-US" sz="1800" i="1">
                                        <a:latin typeface="Cambria Math" panose="02040503050406030204" pitchFamily="18" charset="0"/>
                                      </a:rPr>
                                    </m:ctrlPr>
                                  </m:sSubPr>
                                  <m:e>
                                    <m:r>
                                      <a:rPr lang="en-US" sz="1800" i="1">
                                        <a:latin typeface="Cambria Math" panose="02040503050406030204" pitchFamily="18" charset="0"/>
                                      </a:rPr>
                                      <m:t>𝑘</m:t>
                                    </m:r>
                                  </m:e>
                                  <m:sub>
                                    <m:r>
                                      <a:rPr lang="en-US" sz="1800" i="1">
                                        <a:latin typeface="Cambria Math" panose="02040503050406030204" pitchFamily="18" charset="0"/>
                                      </a:rPr>
                                      <m:t>12</m:t>
                                    </m:r>
                                  </m:sub>
                                </m:sSub>
                              </m:e>
                              <m:e>
                                <m:r>
                                  <a:rPr lang="en-US" sz="1800" i="1">
                                    <a:latin typeface="Cambria Math" panose="02040503050406030204" pitchFamily="18" charset="0"/>
                                  </a:rPr>
                                  <m:t>⋯</m:t>
                                </m:r>
                              </m:e>
                              <m:e>
                                <m:sSub>
                                  <m:sSubPr>
                                    <m:ctrlPr>
                                      <a:rPr lang="en-US" sz="1800" i="1">
                                        <a:latin typeface="Cambria Math" panose="02040503050406030204" pitchFamily="18" charset="0"/>
                                      </a:rPr>
                                    </m:ctrlPr>
                                  </m:sSubPr>
                                  <m:e>
                                    <m:r>
                                      <a:rPr lang="en-US" sz="1800" i="1">
                                        <a:latin typeface="Cambria Math" panose="02040503050406030204" pitchFamily="18" charset="0"/>
                                      </a:rPr>
                                      <m:t>𝑘</m:t>
                                    </m:r>
                                  </m:e>
                                  <m:sub>
                                    <m:r>
                                      <a:rPr lang="en-US" sz="1800" i="1">
                                        <a:latin typeface="Cambria Math" panose="02040503050406030204" pitchFamily="18" charset="0"/>
                                      </a:rPr>
                                      <m:t>1</m:t>
                                    </m:r>
                                    <m:sSub>
                                      <m:sSubPr>
                                        <m:ctrlPr>
                                          <a:rPr lang="en-US" sz="1800" i="1">
                                            <a:latin typeface="Cambria Math" panose="02040503050406030204" pitchFamily="18" charset="0"/>
                                          </a:rPr>
                                        </m:ctrlPr>
                                      </m:sSubPr>
                                      <m:e>
                                        <m:r>
                                          <a:rPr lang="en-US" sz="1800" i="1">
                                            <a:latin typeface="Cambria Math" panose="02040503050406030204" pitchFamily="18" charset="0"/>
                                          </a:rPr>
                                          <m:t>𝑑</m:t>
                                        </m:r>
                                      </m:e>
                                      <m:sub>
                                        <m:r>
                                          <a:rPr lang="en-US" sz="1800" i="1">
                                            <a:latin typeface="Cambria Math" panose="02040503050406030204" pitchFamily="18" charset="0"/>
                                          </a:rPr>
                                          <m:t>𝑘</m:t>
                                        </m:r>
                                      </m:sub>
                                    </m:sSub>
                                  </m:sub>
                                </m:sSub>
                              </m:e>
                            </m:mr>
                            <m:mr>
                              <m:e>
                                <m:sSub>
                                  <m:sSubPr>
                                    <m:ctrlPr>
                                      <a:rPr lang="en-US" sz="1800" i="1">
                                        <a:latin typeface="Cambria Math" panose="02040503050406030204" pitchFamily="18" charset="0"/>
                                      </a:rPr>
                                    </m:ctrlPr>
                                  </m:sSubPr>
                                  <m:e>
                                    <m:r>
                                      <a:rPr lang="en-US" sz="1800" i="1">
                                        <a:latin typeface="Cambria Math" panose="02040503050406030204" pitchFamily="18" charset="0"/>
                                      </a:rPr>
                                      <m:t>𝑘</m:t>
                                    </m:r>
                                  </m:e>
                                  <m:sub>
                                    <m:r>
                                      <a:rPr lang="en-US" sz="1800" i="1">
                                        <a:latin typeface="Cambria Math" panose="02040503050406030204" pitchFamily="18" charset="0"/>
                                      </a:rPr>
                                      <m:t>21</m:t>
                                    </m:r>
                                  </m:sub>
                                </m:sSub>
                              </m:e>
                              <m:e>
                                <m:sSub>
                                  <m:sSubPr>
                                    <m:ctrlPr>
                                      <a:rPr lang="en-US" sz="1800" i="1">
                                        <a:latin typeface="Cambria Math" panose="02040503050406030204" pitchFamily="18" charset="0"/>
                                      </a:rPr>
                                    </m:ctrlPr>
                                  </m:sSubPr>
                                  <m:e>
                                    <m:r>
                                      <a:rPr lang="en-US" sz="1800" i="1">
                                        <a:latin typeface="Cambria Math" panose="02040503050406030204" pitchFamily="18" charset="0"/>
                                      </a:rPr>
                                      <m:t>𝑘</m:t>
                                    </m:r>
                                  </m:e>
                                  <m:sub>
                                    <m:r>
                                      <a:rPr lang="en-US" sz="1800" i="1">
                                        <a:latin typeface="Cambria Math" panose="02040503050406030204" pitchFamily="18" charset="0"/>
                                      </a:rPr>
                                      <m:t>22</m:t>
                                    </m:r>
                                  </m:sub>
                                </m:sSub>
                              </m:e>
                              <m:e>
                                <m:r>
                                  <a:rPr lang="en-US" sz="1800" i="1">
                                    <a:latin typeface="Cambria Math" panose="02040503050406030204" pitchFamily="18" charset="0"/>
                                  </a:rPr>
                                  <m:t>⋯</m:t>
                                </m:r>
                              </m:e>
                              <m:e>
                                <m:sSub>
                                  <m:sSubPr>
                                    <m:ctrlPr>
                                      <a:rPr lang="en-US" sz="1800" i="1">
                                        <a:latin typeface="Cambria Math" panose="02040503050406030204" pitchFamily="18" charset="0"/>
                                      </a:rPr>
                                    </m:ctrlPr>
                                  </m:sSubPr>
                                  <m:e>
                                    <m:r>
                                      <a:rPr lang="en-US" sz="1800" i="1">
                                        <a:latin typeface="Cambria Math" panose="02040503050406030204" pitchFamily="18" charset="0"/>
                                      </a:rPr>
                                      <m:t>𝑘</m:t>
                                    </m:r>
                                  </m:e>
                                  <m:sub>
                                    <m:r>
                                      <a:rPr lang="en-US" sz="1800" i="1">
                                        <a:latin typeface="Cambria Math" panose="02040503050406030204" pitchFamily="18" charset="0"/>
                                      </a:rPr>
                                      <m:t>2</m:t>
                                    </m:r>
                                    <m:sSub>
                                      <m:sSubPr>
                                        <m:ctrlPr>
                                          <a:rPr lang="en-US" sz="1800" i="1">
                                            <a:latin typeface="Cambria Math" panose="02040503050406030204" pitchFamily="18" charset="0"/>
                                          </a:rPr>
                                        </m:ctrlPr>
                                      </m:sSubPr>
                                      <m:e>
                                        <m:r>
                                          <a:rPr lang="en-US" sz="1800" i="1">
                                            <a:latin typeface="Cambria Math" panose="02040503050406030204" pitchFamily="18" charset="0"/>
                                          </a:rPr>
                                          <m:t>𝑑</m:t>
                                        </m:r>
                                      </m:e>
                                      <m:sub>
                                        <m:r>
                                          <a:rPr lang="en-US" sz="1800" i="1">
                                            <a:latin typeface="Cambria Math" panose="02040503050406030204" pitchFamily="18" charset="0"/>
                                          </a:rPr>
                                          <m:t>𝑘</m:t>
                                        </m:r>
                                      </m:sub>
                                    </m:sSub>
                                  </m:sub>
                                </m:sSub>
                              </m:e>
                            </m:mr>
                            <m:mr>
                              <m:e>
                                <m:r>
                                  <a:rPr lang="en-US" sz="1800" i="1">
                                    <a:latin typeface="Cambria Math" panose="02040503050406030204" pitchFamily="18" charset="0"/>
                                  </a:rPr>
                                  <m:t>⋮</m:t>
                                </m:r>
                              </m:e>
                              <m:e>
                                <m:r>
                                  <a:rPr lang="en-US" sz="1800" i="1">
                                    <a:latin typeface="Cambria Math" panose="02040503050406030204" pitchFamily="18" charset="0"/>
                                  </a:rPr>
                                  <m:t>⋮</m:t>
                                </m:r>
                              </m:e>
                              <m:e>
                                <m:r>
                                  <a:rPr lang="en-US" sz="1800" i="1">
                                    <a:latin typeface="Cambria Math" panose="02040503050406030204" pitchFamily="18" charset="0"/>
                                  </a:rPr>
                                  <m:t>⋱</m:t>
                                </m:r>
                              </m:e>
                              <m:e>
                                <m:r>
                                  <a:rPr lang="en-US" sz="1800" i="1">
                                    <a:latin typeface="Cambria Math" panose="02040503050406030204" pitchFamily="18" charset="0"/>
                                  </a:rPr>
                                  <m:t>⋮</m:t>
                                </m:r>
                              </m:e>
                            </m:mr>
                            <m:mr>
                              <m:e>
                                <m:sSub>
                                  <m:sSubPr>
                                    <m:ctrlPr>
                                      <a:rPr lang="en-US" sz="1800" i="1">
                                        <a:latin typeface="Cambria Math" panose="02040503050406030204" pitchFamily="18" charset="0"/>
                                      </a:rPr>
                                    </m:ctrlPr>
                                  </m:sSubPr>
                                  <m:e>
                                    <m:r>
                                      <a:rPr lang="en-US" sz="1800" i="1">
                                        <a:latin typeface="Cambria Math" panose="02040503050406030204" pitchFamily="18" charset="0"/>
                                      </a:rPr>
                                      <m:t>𝑘</m:t>
                                    </m:r>
                                  </m:e>
                                  <m:sub>
                                    <m:r>
                                      <a:rPr lang="en-US" sz="1800" i="1">
                                        <a:latin typeface="Cambria Math" panose="02040503050406030204" pitchFamily="18" charset="0"/>
                                      </a:rPr>
                                      <m:t>𝑚</m:t>
                                    </m:r>
                                    <m:r>
                                      <a:rPr lang="en-US" sz="1800" i="1">
                                        <a:latin typeface="Cambria Math" panose="02040503050406030204" pitchFamily="18" charset="0"/>
                                      </a:rPr>
                                      <m:t>1</m:t>
                                    </m:r>
                                  </m:sub>
                                </m:sSub>
                              </m:e>
                              <m:e>
                                <m:sSub>
                                  <m:sSubPr>
                                    <m:ctrlPr>
                                      <a:rPr lang="en-US" sz="1800" i="1">
                                        <a:latin typeface="Cambria Math" panose="02040503050406030204" pitchFamily="18" charset="0"/>
                                      </a:rPr>
                                    </m:ctrlPr>
                                  </m:sSubPr>
                                  <m:e>
                                    <m:r>
                                      <a:rPr lang="en-US" sz="1800" i="1">
                                        <a:latin typeface="Cambria Math" panose="02040503050406030204" pitchFamily="18" charset="0"/>
                                      </a:rPr>
                                      <m:t>𝑘</m:t>
                                    </m:r>
                                  </m:e>
                                  <m:sub>
                                    <m:r>
                                      <a:rPr lang="en-US" sz="1800" i="1">
                                        <a:latin typeface="Cambria Math" panose="02040503050406030204" pitchFamily="18" charset="0"/>
                                      </a:rPr>
                                      <m:t>𝑚</m:t>
                                    </m:r>
                                    <m:r>
                                      <a:rPr lang="en-US" sz="1800" i="1">
                                        <a:latin typeface="Cambria Math" panose="02040503050406030204" pitchFamily="18" charset="0"/>
                                      </a:rPr>
                                      <m:t>2</m:t>
                                    </m:r>
                                  </m:sub>
                                </m:sSub>
                              </m:e>
                              <m:e>
                                <m:r>
                                  <a:rPr lang="en-US" sz="1800" i="1">
                                    <a:latin typeface="Cambria Math" panose="02040503050406030204" pitchFamily="18" charset="0"/>
                                  </a:rPr>
                                  <m:t>⋯</m:t>
                                </m:r>
                              </m:e>
                              <m:e>
                                <m:sSub>
                                  <m:sSubPr>
                                    <m:ctrlPr>
                                      <a:rPr lang="en-US" sz="1800" i="1">
                                        <a:latin typeface="Cambria Math" panose="02040503050406030204" pitchFamily="18" charset="0"/>
                                      </a:rPr>
                                    </m:ctrlPr>
                                  </m:sSubPr>
                                  <m:e>
                                    <m:r>
                                      <a:rPr lang="en-US" sz="1800" i="1">
                                        <a:latin typeface="Cambria Math" panose="02040503050406030204" pitchFamily="18" charset="0"/>
                                      </a:rPr>
                                      <m:t>𝑘</m:t>
                                    </m:r>
                                  </m:e>
                                  <m:sub>
                                    <m:r>
                                      <a:rPr lang="en-US" sz="1800" i="1">
                                        <a:latin typeface="Cambria Math" panose="02040503050406030204" pitchFamily="18" charset="0"/>
                                      </a:rPr>
                                      <m:t>𝑚</m:t>
                                    </m:r>
                                    <m:sSub>
                                      <m:sSubPr>
                                        <m:ctrlPr>
                                          <a:rPr lang="en-US" sz="1800" i="1">
                                            <a:latin typeface="Cambria Math" panose="02040503050406030204" pitchFamily="18" charset="0"/>
                                          </a:rPr>
                                        </m:ctrlPr>
                                      </m:sSubPr>
                                      <m:e>
                                        <m:r>
                                          <a:rPr lang="en-US" sz="1800" i="1">
                                            <a:latin typeface="Cambria Math" panose="02040503050406030204" pitchFamily="18" charset="0"/>
                                          </a:rPr>
                                          <m:t>𝑑</m:t>
                                        </m:r>
                                      </m:e>
                                      <m:sub>
                                        <m:r>
                                          <a:rPr lang="en-US" sz="1800" i="1">
                                            <a:latin typeface="Cambria Math" panose="02040503050406030204" pitchFamily="18" charset="0"/>
                                          </a:rPr>
                                          <m:t>𝑘</m:t>
                                        </m:r>
                                      </m:sub>
                                    </m:sSub>
                                  </m:sub>
                                </m:sSub>
                              </m:e>
                            </m:mr>
                          </m:m>
                        </m:e>
                      </m:d>
                    </m:oMath>
                    <m:oMath xmlns:m="http://schemas.openxmlformats.org/officeDocument/2006/math">
                      <m:r>
                        <a:rPr lang="en-US" sz="1800" i="1">
                          <a:latin typeface="Cambria Math" panose="02040503050406030204" pitchFamily="18" charset="0"/>
                        </a:rPr>
                        <m:t>𝑉</m:t>
                      </m:r>
                      <m:r>
                        <a:rPr lang="en-US" sz="1800" i="1">
                          <a:latin typeface="Cambria Math" panose="02040503050406030204" pitchFamily="18" charset="0"/>
                        </a:rPr>
                        <m:t>=</m:t>
                      </m:r>
                      <m:d>
                        <m:dPr>
                          <m:ctrlPr>
                            <a:rPr lang="en-US" sz="1800" i="1">
                              <a:latin typeface="Cambria Math" panose="02040503050406030204" pitchFamily="18" charset="0"/>
                            </a:rPr>
                          </m:ctrlPr>
                        </m:dPr>
                        <m:e>
                          <m:m>
                            <m:mPr>
                              <m:mcs>
                                <m:mc>
                                  <m:mcPr>
                                    <m:count m:val="1"/>
                                    <m:mcJc m:val="center"/>
                                  </m:mcPr>
                                </m:mc>
                              </m:mcs>
                              <m:ctrlPr>
                                <a:rPr lang="en-US" sz="1800" i="1">
                                  <a:latin typeface="Cambria Math" panose="02040503050406030204" pitchFamily="18" charset="0"/>
                                </a:rPr>
                              </m:ctrlPr>
                            </m:mPr>
                            <m:mr>
                              <m:e>
                                <m:sSub>
                                  <m:sSubPr>
                                    <m:ctrlPr>
                                      <a:rPr lang="en-US" sz="1800" i="1">
                                        <a:latin typeface="Cambria Math" panose="02040503050406030204" pitchFamily="18" charset="0"/>
                                      </a:rPr>
                                    </m:ctrlPr>
                                  </m:sSubPr>
                                  <m:e>
                                    <m:r>
                                      <a:rPr lang="en-US" sz="1800" b="1" i="1">
                                        <a:latin typeface="Cambria Math" panose="02040503050406030204" pitchFamily="18" charset="0"/>
                                      </a:rPr>
                                      <m:t>𝒗</m:t>
                                    </m:r>
                                  </m:e>
                                  <m:sub>
                                    <m:r>
                                      <a:rPr lang="en-US" sz="1800" i="1">
                                        <a:latin typeface="Cambria Math" panose="02040503050406030204" pitchFamily="18" charset="0"/>
                                      </a:rPr>
                                      <m:t>1</m:t>
                                    </m:r>
                                  </m:sub>
                                </m:sSub>
                              </m:e>
                            </m:mr>
                            <m:mr>
                              <m:e>
                                <m:sSub>
                                  <m:sSubPr>
                                    <m:ctrlPr>
                                      <a:rPr lang="en-US" sz="1800" i="1">
                                        <a:latin typeface="Cambria Math" panose="02040503050406030204" pitchFamily="18" charset="0"/>
                                      </a:rPr>
                                    </m:ctrlPr>
                                  </m:sSubPr>
                                  <m:e>
                                    <m:r>
                                      <a:rPr lang="en-US" sz="1800" b="1" i="1">
                                        <a:latin typeface="Cambria Math" panose="02040503050406030204" pitchFamily="18" charset="0"/>
                                      </a:rPr>
                                      <m:t>𝒗</m:t>
                                    </m:r>
                                  </m:e>
                                  <m:sub>
                                    <m:r>
                                      <a:rPr lang="en-US" sz="1800" i="1">
                                        <a:latin typeface="Cambria Math" panose="02040503050406030204" pitchFamily="18" charset="0"/>
                                      </a:rPr>
                                      <m:t>2</m:t>
                                    </m:r>
                                  </m:sub>
                                </m:sSub>
                              </m:e>
                            </m:mr>
                            <m:mr>
                              <m:e>
                                <m:r>
                                  <a:rPr lang="en-US" sz="1800" i="1">
                                    <a:latin typeface="Cambria Math" panose="02040503050406030204" pitchFamily="18" charset="0"/>
                                  </a:rPr>
                                  <m:t>⋮</m:t>
                                </m:r>
                              </m:e>
                            </m:mr>
                            <m:mr>
                              <m:e>
                                <m:sSub>
                                  <m:sSubPr>
                                    <m:ctrlPr>
                                      <a:rPr lang="en-US" sz="1800" i="1">
                                        <a:latin typeface="Cambria Math" panose="02040503050406030204" pitchFamily="18" charset="0"/>
                                      </a:rPr>
                                    </m:ctrlPr>
                                  </m:sSubPr>
                                  <m:e>
                                    <m:r>
                                      <a:rPr lang="en-US" sz="1800" b="1" i="1">
                                        <a:latin typeface="Cambria Math" panose="02040503050406030204" pitchFamily="18" charset="0"/>
                                      </a:rPr>
                                      <m:t>𝒗</m:t>
                                    </m:r>
                                  </m:e>
                                  <m:sub>
                                    <m:r>
                                      <a:rPr lang="en-US" sz="1800" i="1">
                                        <a:latin typeface="Cambria Math" panose="02040503050406030204" pitchFamily="18" charset="0"/>
                                      </a:rPr>
                                      <m:t>𝑚</m:t>
                                    </m:r>
                                  </m:sub>
                                </m:sSub>
                              </m:e>
                            </m:mr>
                          </m:m>
                        </m:e>
                      </m:d>
                      <m:r>
                        <a:rPr lang="en-US" sz="1800" i="1">
                          <a:latin typeface="Cambria Math" panose="02040503050406030204" pitchFamily="18" charset="0"/>
                        </a:rPr>
                        <m:t>=</m:t>
                      </m:r>
                      <m:d>
                        <m:dPr>
                          <m:ctrlPr>
                            <a:rPr lang="en-US" sz="1800" i="1">
                              <a:latin typeface="Cambria Math" panose="02040503050406030204" pitchFamily="18" charset="0"/>
                            </a:rPr>
                          </m:ctrlPr>
                        </m:dPr>
                        <m:e>
                          <m:m>
                            <m:mPr>
                              <m:mcs>
                                <m:mc>
                                  <m:mcPr>
                                    <m:count m:val="4"/>
                                    <m:mcJc m:val="center"/>
                                  </m:mcPr>
                                </m:mc>
                              </m:mcs>
                              <m:ctrlPr>
                                <a:rPr lang="en-US" sz="1800" i="1">
                                  <a:latin typeface="Cambria Math" panose="02040503050406030204" pitchFamily="18" charset="0"/>
                                </a:rPr>
                              </m:ctrlPr>
                            </m:mPr>
                            <m:mr>
                              <m:e>
                                <m:sSub>
                                  <m:sSubPr>
                                    <m:ctrlPr>
                                      <a:rPr lang="en-US" sz="1800" i="1">
                                        <a:latin typeface="Cambria Math" panose="02040503050406030204" pitchFamily="18" charset="0"/>
                                      </a:rPr>
                                    </m:ctrlPr>
                                  </m:sSubPr>
                                  <m:e>
                                    <m:r>
                                      <a:rPr lang="en-US" sz="1800" i="1">
                                        <a:latin typeface="Cambria Math" panose="02040503050406030204" pitchFamily="18" charset="0"/>
                                      </a:rPr>
                                      <m:t>𝑣</m:t>
                                    </m:r>
                                  </m:e>
                                  <m:sub>
                                    <m:r>
                                      <a:rPr lang="en-US" sz="1800" i="1">
                                        <a:latin typeface="Cambria Math" panose="02040503050406030204" pitchFamily="18" charset="0"/>
                                      </a:rPr>
                                      <m:t>11</m:t>
                                    </m:r>
                                  </m:sub>
                                </m:sSub>
                              </m:e>
                              <m:e>
                                <m:sSub>
                                  <m:sSubPr>
                                    <m:ctrlPr>
                                      <a:rPr lang="en-US" sz="1800" i="1">
                                        <a:latin typeface="Cambria Math" panose="02040503050406030204" pitchFamily="18" charset="0"/>
                                      </a:rPr>
                                    </m:ctrlPr>
                                  </m:sSubPr>
                                  <m:e>
                                    <m:r>
                                      <a:rPr lang="en-US" sz="1800" i="1">
                                        <a:latin typeface="Cambria Math" panose="02040503050406030204" pitchFamily="18" charset="0"/>
                                      </a:rPr>
                                      <m:t>𝑣</m:t>
                                    </m:r>
                                  </m:e>
                                  <m:sub>
                                    <m:r>
                                      <a:rPr lang="en-US" sz="1800" i="1">
                                        <a:latin typeface="Cambria Math" panose="02040503050406030204" pitchFamily="18" charset="0"/>
                                      </a:rPr>
                                      <m:t>12</m:t>
                                    </m:r>
                                  </m:sub>
                                </m:sSub>
                              </m:e>
                              <m:e>
                                <m:r>
                                  <a:rPr lang="en-US" sz="1800" i="1">
                                    <a:latin typeface="Cambria Math" panose="02040503050406030204" pitchFamily="18" charset="0"/>
                                  </a:rPr>
                                  <m:t>⋯</m:t>
                                </m:r>
                              </m:e>
                              <m:e>
                                <m:sSub>
                                  <m:sSubPr>
                                    <m:ctrlPr>
                                      <a:rPr lang="en-US" sz="1800" i="1">
                                        <a:latin typeface="Cambria Math" panose="02040503050406030204" pitchFamily="18" charset="0"/>
                                      </a:rPr>
                                    </m:ctrlPr>
                                  </m:sSubPr>
                                  <m:e>
                                    <m:r>
                                      <a:rPr lang="en-US" sz="1800" i="1">
                                        <a:latin typeface="Cambria Math" panose="02040503050406030204" pitchFamily="18" charset="0"/>
                                      </a:rPr>
                                      <m:t>𝑣</m:t>
                                    </m:r>
                                  </m:e>
                                  <m:sub>
                                    <m:r>
                                      <a:rPr lang="en-US" sz="1800" i="1">
                                        <a:latin typeface="Cambria Math" panose="02040503050406030204" pitchFamily="18" charset="0"/>
                                      </a:rPr>
                                      <m:t>1</m:t>
                                    </m:r>
                                    <m:sSub>
                                      <m:sSubPr>
                                        <m:ctrlPr>
                                          <a:rPr lang="en-US" sz="1800" i="1">
                                            <a:latin typeface="Cambria Math" panose="02040503050406030204" pitchFamily="18" charset="0"/>
                                          </a:rPr>
                                        </m:ctrlPr>
                                      </m:sSubPr>
                                      <m:e>
                                        <m:r>
                                          <a:rPr lang="en-US" sz="1800" i="1">
                                            <a:latin typeface="Cambria Math" panose="02040503050406030204" pitchFamily="18" charset="0"/>
                                          </a:rPr>
                                          <m:t>𝑑</m:t>
                                        </m:r>
                                      </m:e>
                                      <m:sub>
                                        <m:r>
                                          <a:rPr lang="en-US" sz="1800" i="1">
                                            <a:latin typeface="Cambria Math" panose="02040503050406030204" pitchFamily="18" charset="0"/>
                                          </a:rPr>
                                          <m:t>𝑣</m:t>
                                        </m:r>
                                      </m:sub>
                                    </m:sSub>
                                  </m:sub>
                                </m:sSub>
                              </m:e>
                            </m:mr>
                            <m:mr>
                              <m:e>
                                <m:sSub>
                                  <m:sSubPr>
                                    <m:ctrlPr>
                                      <a:rPr lang="en-US" sz="1800" i="1">
                                        <a:latin typeface="Cambria Math" panose="02040503050406030204" pitchFamily="18" charset="0"/>
                                      </a:rPr>
                                    </m:ctrlPr>
                                  </m:sSubPr>
                                  <m:e>
                                    <m:r>
                                      <a:rPr lang="en-US" sz="1800" i="1">
                                        <a:latin typeface="Cambria Math" panose="02040503050406030204" pitchFamily="18" charset="0"/>
                                      </a:rPr>
                                      <m:t>𝑣</m:t>
                                    </m:r>
                                  </m:e>
                                  <m:sub>
                                    <m:r>
                                      <a:rPr lang="en-US" sz="1800" i="1">
                                        <a:latin typeface="Cambria Math" panose="02040503050406030204" pitchFamily="18" charset="0"/>
                                      </a:rPr>
                                      <m:t>21</m:t>
                                    </m:r>
                                  </m:sub>
                                </m:sSub>
                              </m:e>
                              <m:e>
                                <m:sSub>
                                  <m:sSubPr>
                                    <m:ctrlPr>
                                      <a:rPr lang="en-US" sz="1800" i="1">
                                        <a:latin typeface="Cambria Math" panose="02040503050406030204" pitchFamily="18" charset="0"/>
                                      </a:rPr>
                                    </m:ctrlPr>
                                  </m:sSubPr>
                                  <m:e>
                                    <m:r>
                                      <a:rPr lang="en-US" sz="1800" i="1">
                                        <a:latin typeface="Cambria Math" panose="02040503050406030204" pitchFamily="18" charset="0"/>
                                      </a:rPr>
                                      <m:t>𝑣</m:t>
                                    </m:r>
                                  </m:e>
                                  <m:sub>
                                    <m:r>
                                      <a:rPr lang="en-US" sz="1800" i="1">
                                        <a:latin typeface="Cambria Math" panose="02040503050406030204" pitchFamily="18" charset="0"/>
                                      </a:rPr>
                                      <m:t>22</m:t>
                                    </m:r>
                                  </m:sub>
                                </m:sSub>
                              </m:e>
                              <m:e>
                                <m:r>
                                  <a:rPr lang="en-US" sz="1800" i="1">
                                    <a:latin typeface="Cambria Math" panose="02040503050406030204" pitchFamily="18" charset="0"/>
                                  </a:rPr>
                                  <m:t>⋯</m:t>
                                </m:r>
                              </m:e>
                              <m:e>
                                <m:sSub>
                                  <m:sSubPr>
                                    <m:ctrlPr>
                                      <a:rPr lang="en-US" sz="1800" i="1">
                                        <a:latin typeface="Cambria Math" panose="02040503050406030204" pitchFamily="18" charset="0"/>
                                      </a:rPr>
                                    </m:ctrlPr>
                                  </m:sSubPr>
                                  <m:e>
                                    <m:r>
                                      <a:rPr lang="en-US" sz="1800" i="1">
                                        <a:latin typeface="Cambria Math" panose="02040503050406030204" pitchFamily="18" charset="0"/>
                                      </a:rPr>
                                      <m:t>𝑣</m:t>
                                    </m:r>
                                  </m:e>
                                  <m:sub>
                                    <m:r>
                                      <a:rPr lang="en-US" sz="1800" i="1">
                                        <a:latin typeface="Cambria Math" panose="02040503050406030204" pitchFamily="18" charset="0"/>
                                      </a:rPr>
                                      <m:t>2</m:t>
                                    </m:r>
                                    <m:sSub>
                                      <m:sSubPr>
                                        <m:ctrlPr>
                                          <a:rPr lang="en-US" sz="1800" i="1">
                                            <a:latin typeface="Cambria Math" panose="02040503050406030204" pitchFamily="18" charset="0"/>
                                          </a:rPr>
                                        </m:ctrlPr>
                                      </m:sSubPr>
                                      <m:e>
                                        <m:r>
                                          <a:rPr lang="en-US" sz="1800" i="1">
                                            <a:latin typeface="Cambria Math" panose="02040503050406030204" pitchFamily="18" charset="0"/>
                                          </a:rPr>
                                          <m:t>𝑑</m:t>
                                        </m:r>
                                      </m:e>
                                      <m:sub>
                                        <m:r>
                                          <a:rPr lang="en-US" sz="1800" i="1">
                                            <a:latin typeface="Cambria Math" panose="02040503050406030204" pitchFamily="18" charset="0"/>
                                          </a:rPr>
                                          <m:t>𝑣</m:t>
                                        </m:r>
                                      </m:sub>
                                    </m:sSub>
                                  </m:sub>
                                </m:sSub>
                              </m:e>
                            </m:mr>
                            <m:mr>
                              <m:e>
                                <m:r>
                                  <a:rPr lang="en-US" sz="1800" i="1">
                                    <a:latin typeface="Cambria Math" panose="02040503050406030204" pitchFamily="18" charset="0"/>
                                  </a:rPr>
                                  <m:t>⋮</m:t>
                                </m:r>
                              </m:e>
                              <m:e>
                                <m:r>
                                  <a:rPr lang="en-US" sz="1800" i="1">
                                    <a:latin typeface="Cambria Math" panose="02040503050406030204" pitchFamily="18" charset="0"/>
                                  </a:rPr>
                                  <m:t>⋮</m:t>
                                </m:r>
                              </m:e>
                              <m:e>
                                <m:r>
                                  <a:rPr lang="en-US" sz="1800" i="1">
                                    <a:latin typeface="Cambria Math" panose="02040503050406030204" pitchFamily="18" charset="0"/>
                                  </a:rPr>
                                  <m:t>⋱</m:t>
                                </m:r>
                              </m:e>
                              <m:e>
                                <m:r>
                                  <a:rPr lang="en-US" sz="1800" i="1">
                                    <a:latin typeface="Cambria Math" panose="02040503050406030204" pitchFamily="18" charset="0"/>
                                  </a:rPr>
                                  <m:t>⋮</m:t>
                                </m:r>
                              </m:e>
                            </m:mr>
                            <m:mr>
                              <m:e>
                                <m:sSub>
                                  <m:sSubPr>
                                    <m:ctrlPr>
                                      <a:rPr lang="en-US" sz="1800" i="1">
                                        <a:latin typeface="Cambria Math" panose="02040503050406030204" pitchFamily="18" charset="0"/>
                                      </a:rPr>
                                    </m:ctrlPr>
                                  </m:sSubPr>
                                  <m:e>
                                    <m:r>
                                      <a:rPr lang="en-US" sz="1800" i="1">
                                        <a:latin typeface="Cambria Math" panose="02040503050406030204" pitchFamily="18" charset="0"/>
                                      </a:rPr>
                                      <m:t>𝑣</m:t>
                                    </m:r>
                                  </m:e>
                                  <m:sub>
                                    <m:r>
                                      <a:rPr lang="en-US" sz="1800" i="1">
                                        <a:latin typeface="Cambria Math" panose="02040503050406030204" pitchFamily="18" charset="0"/>
                                      </a:rPr>
                                      <m:t>𝑚</m:t>
                                    </m:r>
                                    <m:r>
                                      <a:rPr lang="en-US" sz="1800" i="1">
                                        <a:latin typeface="Cambria Math" panose="02040503050406030204" pitchFamily="18" charset="0"/>
                                      </a:rPr>
                                      <m:t>1</m:t>
                                    </m:r>
                                  </m:sub>
                                </m:sSub>
                              </m:e>
                              <m:e>
                                <m:sSub>
                                  <m:sSubPr>
                                    <m:ctrlPr>
                                      <a:rPr lang="en-US" sz="1800" i="1">
                                        <a:latin typeface="Cambria Math" panose="02040503050406030204" pitchFamily="18" charset="0"/>
                                      </a:rPr>
                                    </m:ctrlPr>
                                  </m:sSubPr>
                                  <m:e>
                                    <m:r>
                                      <a:rPr lang="en-US" sz="1800" i="1">
                                        <a:latin typeface="Cambria Math" panose="02040503050406030204" pitchFamily="18" charset="0"/>
                                      </a:rPr>
                                      <m:t>𝑣</m:t>
                                    </m:r>
                                  </m:e>
                                  <m:sub>
                                    <m:r>
                                      <a:rPr lang="en-US" sz="1800" i="1">
                                        <a:latin typeface="Cambria Math" panose="02040503050406030204" pitchFamily="18" charset="0"/>
                                      </a:rPr>
                                      <m:t>𝑚</m:t>
                                    </m:r>
                                    <m:r>
                                      <a:rPr lang="en-US" sz="1800" i="1">
                                        <a:latin typeface="Cambria Math" panose="02040503050406030204" pitchFamily="18" charset="0"/>
                                      </a:rPr>
                                      <m:t>2</m:t>
                                    </m:r>
                                  </m:sub>
                                </m:sSub>
                              </m:e>
                              <m:e>
                                <m:r>
                                  <a:rPr lang="en-US" sz="1800" i="1">
                                    <a:latin typeface="Cambria Math" panose="02040503050406030204" pitchFamily="18" charset="0"/>
                                  </a:rPr>
                                  <m:t>⋯</m:t>
                                </m:r>
                              </m:e>
                              <m:e>
                                <m:sSub>
                                  <m:sSubPr>
                                    <m:ctrlPr>
                                      <a:rPr lang="en-US" sz="1800" i="1">
                                        <a:latin typeface="Cambria Math" panose="02040503050406030204" pitchFamily="18" charset="0"/>
                                      </a:rPr>
                                    </m:ctrlPr>
                                  </m:sSubPr>
                                  <m:e>
                                    <m:r>
                                      <a:rPr lang="en-US" sz="1800" i="1">
                                        <a:latin typeface="Cambria Math" panose="02040503050406030204" pitchFamily="18" charset="0"/>
                                      </a:rPr>
                                      <m:t>𝑣</m:t>
                                    </m:r>
                                  </m:e>
                                  <m:sub>
                                    <m:r>
                                      <a:rPr lang="en-US" sz="1800" i="1">
                                        <a:latin typeface="Cambria Math" panose="02040503050406030204" pitchFamily="18" charset="0"/>
                                      </a:rPr>
                                      <m:t>𝑚</m:t>
                                    </m:r>
                                    <m:sSub>
                                      <m:sSubPr>
                                        <m:ctrlPr>
                                          <a:rPr lang="en-US" sz="1800" i="1">
                                            <a:latin typeface="Cambria Math" panose="02040503050406030204" pitchFamily="18" charset="0"/>
                                          </a:rPr>
                                        </m:ctrlPr>
                                      </m:sSubPr>
                                      <m:e>
                                        <m:r>
                                          <a:rPr lang="en-US" sz="1800" i="1">
                                            <a:latin typeface="Cambria Math" panose="02040503050406030204" pitchFamily="18" charset="0"/>
                                          </a:rPr>
                                          <m:t>𝑑</m:t>
                                        </m:r>
                                      </m:e>
                                      <m:sub>
                                        <m:r>
                                          <a:rPr lang="en-US" sz="1800" i="1">
                                            <a:latin typeface="Cambria Math" panose="02040503050406030204" pitchFamily="18" charset="0"/>
                                          </a:rPr>
                                          <m:t>𝑣</m:t>
                                        </m:r>
                                      </m:sub>
                                    </m:sSub>
                                  </m:sub>
                                </m:sSub>
                              </m:e>
                            </m:mr>
                          </m:m>
                        </m:e>
                      </m:d>
                    </m:oMath>
                  </m:oMathPara>
                </a14:m>
                <a:endParaRPr lang="en-US" sz="1800" dirty="0"/>
              </a:p>
              <a:p>
                <a:pPr marL="0" indent="0">
                  <a:buNone/>
                </a:pPr>
                <a:r>
                  <a:rPr lang="en-US" sz="1800" dirty="0"/>
                  <a:t>Where,</a:t>
                </a:r>
              </a:p>
              <a:p>
                <a:pPr marL="0" indent="0">
                  <a:buNone/>
                </a:pPr>
                <a14:m>
                  <m:oMathPara xmlns:m="http://schemas.openxmlformats.org/officeDocument/2006/math">
                    <m:oMathParaPr>
                      <m:jc m:val="centerGroup"/>
                    </m:oMathParaPr>
                    <m:oMath xmlns:m="http://schemas.openxmlformats.org/officeDocument/2006/math">
                      <m:sSub>
                        <m:sSubPr>
                          <m:ctrlPr>
                            <a:rPr lang="en-US" sz="1800" i="1">
                              <a:latin typeface="Cambria Math" panose="02040503050406030204" pitchFamily="18" charset="0"/>
                            </a:rPr>
                          </m:ctrlPr>
                        </m:sSubPr>
                        <m:e>
                          <m:r>
                            <a:rPr lang="en-US" sz="1800" b="1" i="1">
                              <a:latin typeface="Cambria Math" panose="02040503050406030204" pitchFamily="18" charset="0"/>
                            </a:rPr>
                            <m:t>𝒒</m:t>
                          </m:r>
                        </m:e>
                        <m:sub>
                          <m:r>
                            <a:rPr lang="en-US" sz="1800" i="1">
                              <a:latin typeface="Cambria Math" panose="02040503050406030204" pitchFamily="18" charset="0"/>
                            </a:rPr>
                            <m:t>𝑖</m:t>
                          </m:r>
                        </m:sub>
                      </m:sSub>
                      <m:r>
                        <a:rPr lang="en-US" sz="1800" i="1">
                          <a:latin typeface="Cambria Math" panose="02040503050406030204" pitchFamily="18" charset="0"/>
                        </a:rPr>
                        <m:t>=</m:t>
                      </m:r>
                      <m:sSup>
                        <m:sSupPr>
                          <m:ctrlPr>
                            <a:rPr lang="en-US" sz="1800" i="1">
                              <a:latin typeface="Cambria Math" panose="02040503050406030204" pitchFamily="18" charset="0"/>
                            </a:rPr>
                          </m:ctrlPr>
                        </m:sSupPr>
                        <m:e>
                          <m:d>
                            <m:dPr>
                              <m:ctrlPr>
                                <a:rPr lang="en-US" sz="1800" i="1">
                                  <a:latin typeface="Cambria Math" panose="02040503050406030204" pitchFamily="18" charset="0"/>
                                </a:rPr>
                              </m:ctrlPr>
                            </m:dPr>
                            <m:e>
                              <m:sSub>
                                <m:sSubPr>
                                  <m:ctrlPr>
                                    <a:rPr lang="en-US" sz="1800" i="1">
                                      <a:latin typeface="Cambria Math" panose="02040503050406030204" pitchFamily="18" charset="0"/>
                                    </a:rPr>
                                  </m:ctrlPr>
                                </m:sSubPr>
                                <m:e>
                                  <m:r>
                                    <a:rPr lang="en-US" sz="1800" i="1">
                                      <a:latin typeface="Cambria Math" panose="02040503050406030204" pitchFamily="18" charset="0"/>
                                    </a:rPr>
                                    <m:t>𝑞</m:t>
                                  </m:r>
                                </m:e>
                                <m:sub>
                                  <m:r>
                                    <a:rPr lang="en-US" sz="1800" i="1">
                                      <a:latin typeface="Cambria Math" panose="02040503050406030204" pitchFamily="18" charset="0"/>
                                    </a:rPr>
                                    <m:t>𝑖</m:t>
                                  </m:r>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𝑞</m:t>
                                  </m:r>
                                </m:e>
                                <m:sub>
                                  <m:r>
                                    <a:rPr lang="en-US" sz="1800" i="1">
                                      <a:latin typeface="Cambria Math" panose="02040503050406030204" pitchFamily="18" charset="0"/>
                                    </a:rPr>
                                    <m:t>𝑖</m:t>
                                  </m:r>
                                  <m:r>
                                    <a:rPr lang="en-US" sz="1800" i="1">
                                      <a:latin typeface="Cambria Math" panose="02040503050406030204" pitchFamily="18" charset="0"/>
                                    </a:rPr>
                                    <m:t>2</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𝑞</m:t>
                                  </m:r>
                                </m:e>
                                <m:sub>
                                  <m:r>
                                    <a:rPr lang="en-US" sz="1800" i="1">
                                      <a:latin typeface="Cambria Math" panose="02040503050406030204" pitchFamily="18" charset="0"/>
                                    </a:rPr>
                                    <m:t>𝑖</m:t>
                                  </m:r>
                                  <m:sSub>
                                    <m:sSubPr>
                                      <m:ctrlPr>
                                        <a:rPr lang="en-US" sz="1800" i="1">
                                          <a:latin typeface="Cambria Math" panose="02040503050406030204" pitchFamily="18" charset="0"/>
                                        </a:rPr>
                                      </m:ctrlPr>
                                    </m:sSubPr>
                                    <m:e>
                                      <m:r>
                                        <a:rPr lang="en-US" sz="1800" i="1">
                                          <a:latin typeface="Cambria Math" panose="02040503050406030204" pitchFamily="18" charset="0"/>
                                        </a:rPr>
                                        <m:t>𝑑</m:t>
                                      </m:r>
                                    </m:e>
                                    <m:sub>
                                      <m:r>
                                        <a:rPr lang="en-US" sz="1800" i="1">
                                          <a:latin typeface="Cambria Math" panose="02040503050406030204" pitchFamily="18" charset="0"/>
                                        </a:rPr>
                                        <m:t>𝑘</m:t>
                                      </m:r>
                                    </m:sub>
                                  </m:sSub>
                                </m:sub>
                              </m:sSub>
                            </m:e>
                          </m:d>
                        </m:e>
                        <m:sup>
                          <m:r>
                            <a:rPr lang="en-US" sz="1800" i="1">
                              <a:latin typeface="Cambria Math" panose="02040503050406030204" pitchFamily="18" charset="0"/>
                            </a:rPr>
                            <m:t>𝑇</m:t>
                          </m:r>
                        </m:sup>
                      </m:sSup>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b="1" i="1">
                              <a:latin typeface="Cambria Math" panose="02040503050406030204" pitchFamily="18" charset="0"/>
                            </a:rPr>
                            <m:t>𝒌</m:t>
                          </m:r>
                        </m:e>
                        <m:sub>
                          <m:r>
                            <a:rPr lang="en-US" sz="1800" i="1">
                              <a:latin typeface="Cambria Math" panose="02040503050406030204" pitchFamily="18" charset="0"/>
                            </a:rPr>
                            <m:t>𝑖</m:t>
                          </m:r>
                        </m:sub>
                      </m:sSub>
                      <m:r>
                        <a:rPr lang="en-US" sz="1800" i="1">
                          <a:latin typeface="Cambria Math" panose="02040503050406030204" pitchFamily="18" charset="0"/>
                        </a:rPr>
                        <m:t>=</m:t>
                      </m:r>
                      <m:sSup>
                        <m:sSupPr>
                          <m:ctrlPr>
                            <a:rPr lang="en-US" sz="1800" i="1">
                              <a:latin typeface="Cambria Math" panose="02040503050406030204" pitchFamily="18" charset="0"/>
                            </a:rPr>
                          </m:ctrlPr>
                        </m:sSupPr>
                        <m:e>
                          <m:d>
                            <m:dPr>
                              <m:ctrlPr>
                                <a:rPr lang="en-US" sz="1800" i="1">
                                  <a:latin typeface="Cambria Math" panose="02040503050406030204" pitchFamily="18" charset="0"/>
                                </a:rPr>
                              </m:ctrlPr>
                            </m:dPr>
                            <m:e>
                              <m:sSub>
                                <m:sSubPr>
                                  <m:ctrlPr>
                                    <a:rPr lang="en-US" sz="1800" i="1">
                                      <a:latin typeface="Cambria Math" panose="02040503050406030204" pitchFamily="18" charset="0"/>
                                    </a:rPr>
                                  </m:ctrlPr>
                                </m:sSubPr>
                                <m:e>
                                  <m:r>
                                    <a:rPr lang="en-US" sz="1800" i="1">
                                      <a:latin typeface="Cambria Math" panose="02040503050406030204" pitchFamily="18" charset="0"/>
                                    </a:rPr>
                                    <m:t>𝑘</m:t>
                                  </m:r>
                                </m:e>
                                <m:sub>
                                  <m:r>
                                    <a:rPr lang="en-US" sz="1800" i="1">
                                      <a:latin typeface="Cambria Math" panose="02040503050406030204" pitchFamily="18" charset="0"/>
                                    </a:rPr>
                                    <m:t>𝑖</m:t>
                                  </m:r>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𝑘</m:t>
                                  </m:r>
                                </m:e>
                                <m:sub>
                                  <m:r>
                                    <a:rPr lang="en-US" sz="1800" i="1">
                                      <a:latin typeface="Cambria Math" panose="02040503050406030204" pitchFamily="18" charset="0"/>
                                    </a:rPr>
                                    <m:t>𝑖</m:t>
                                  </m:r>
                                  <m:r>
                                    <a:rPr lang="en-US" sz="1800" i="1">
                                      <a:latin typeface="Cambria Math" panose="02040503050406030204" pitchFamily="18" charset="0"/>
                                    </a:rPr>
                                    <m:t>2</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𝑘</m:t>
                                  </m:r>
                                </m:e>
                                <m:sub>
                                  <m:r>
                                    <a:rPr lang="en-US" sz="1800" i="1">
                                      <a:latin typeface="Cambria Math" panose="02040503050406030204" pitchFamily="18" charset="0"/>
                                    </a:rPr>
                                    <m:t>𝑖</m:t>
                                  </m:r>
                                  <m:sSub>
                                    <m:sSubPr>
                                      <m:ctrlPr>
                                        <a:rPr lang="en-US" sz="1800" i="1">
                                          <a:latin typeface="Cambria Math" panose="02040503050406030204" pitchFamily="18" charset="0"/>
                                        </a:rPr>
                                      </m:ctrlPr>
                                    </m:sSubPr>
                                    <m:e>
                                      <m:r>
                                        <a:rPr lang="en-US" sz="1800" i="1">
                                          <a:latin typeface="Cambria Math" panose="02040503050406030204" pitchFamily="18" charset="0"/>
                                        </a:rPr>
                                        <m:t>𝑑</m:t>
                                      </m:r>
                                    </m:e>
                                    <m:sub>
                                      <m:r>
                                        <a:rPr lang="en-US" sz="1800" i="1">
                                          <a:latin typeface="Cambria Math" panose="02040503050406030204" pitchFamily="18" charset="0"/>
                                        </a:rPr>
                                        <m:t>𝑘</m:t>
                                      </m:r>
                                    </m:sub>
                                  </m:sSub>
                                </m:sub>
                              </m:sSub>
                            </m:e>
                          </m:d>
                        </m:e>
                        <m:sup>
                          <m:r>
                            <a:rPr lang="en-US" sz="1800" i="1">
                              <a:latin typeface="Cambria Math" panose="02040503050406030204" pitchFamily="18" charset="0"/>
                            </a:rPr>
                            <m:t>𝑇</m:t>
                          </m:r>
                        </m:sup>
                      </m:sSup>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b="1" i="1">
                              <a:latin typeface="Cambria Math" panose="02040503050406030204" pitchFamily="18" charset="0"/>
                            </a:rPr>
                            <m:t>𝒗</m:t>
                          </m:r>
                        </m:e>
                        <m:sub>
                          <m:r>
                            <a:rPr lang="en-US" sz="1800" i="1">
                              <a:latin typeface="Cambria Math" panose="02040503050406030204" pitchFamily="18" charset="0"/>
                            </a:rPr>
                            <m:t>𝑖</m:t>
                          </m:r>
                        </m:sub>
                      </m:sSub>
                      <m:r>
                        <a:rPr lang="en-US" sz="1800" i="1">
                          <a:latin typeface="Cambria Math" panose="02040503050406030204" pitchFamily="18" charset="0"/>
                        </a:rPr>
                        <m:t>=</m:t>
                      </m:r>
                      <m:sSup>
                        <m:sSupPr>
                          <m:ctrlPr>
                            <a:rPr lang="en-US" sz="1800" i="1">
                              <a:latin typeface="Cambria Math" panose="02040503050406030204" pitchFamily="18" charset="0"/>
                            </a:rPr>
                          </m:ctrlPr>
                        </m:sSupPr>
                        <m:e>
                          <m:d>
                            <m:dPr>
                              <m:ctrlPr>
                                <a:rPr lang="en-US" sz="1800" i="1">
                                  <a:latin typeface="Cambria Math" panose="02040503050406030204" pitchFamily="18" charset="0"/>
                                </a:rPr>
                              </m:ctrlPr>
                            </m:dPr>
                            <m:e>
                              <m:sSub>
                                <m:sSubPr>
                                  <m:ctrlPr>
                                    <a:rPr lang="en-US" sz="1800" i="1">
                                      <a:latin typeface="Cambria Math" panose="02040503050406030204" pitchFamily="18" charset="0"/>
                                    </a:rPr>
                                  </m:ctrlPr>
                                </m:sSubPr>
                                <m:e>
                                  <m:r>
                                    <a:rPr lang="en-US" sz="1800" i="1">
                                      <a:latin typeface="Cambria Math" panose="02040503050406030204" pitchFamily="18" charset="0"/>
                                    </a:rPr>
                                    <m:t>𝑣</m:t>
                                  </m:r>
                                </m:e>
                                <m:sub>
                                  <m:r>
                                    <a:rPr lang="en-US" sz="1800" i="1">
                                      <a:latin typeface="Cambria Math" panose="02040503050406030204" pitchFamily="18" charset="0"/>
                                    </a:rPr>
                                    <m:t>𝑖</m:t>
                                  </m:r>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𝑣</m:t>
                                  </m:r>
                                </m:e>
                                <m:sub>
                                  <m:r>
                                    <a:rPr lang="en-US" sz="1800" i="1">
                                      <a:latin typeface="Cambria Math" panose="02040503050406030204" pitchFamily="18" charset="0"/>
                                    </a:rPr>
                                    <m:t>𝑖</m:t>
                                  </m:r>
                                  <m:r>
                                    <a:rPr lang="en-US" sz="1800" i="1">
                                      <a:latin typeface="Cambria Math" panose="02040503050406030204" pitchFamily="18" charset="0"/>
                                    </a:rPr>
                                    <m:t>2</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𝑣</m:t>
                                  </m:r>
                                </m:e>
                                <m:sub>
                                  <m:r>
                                    <a:rPr lang="en-US" sz="1800" i="1">
                                      <a:latin typeface="Cambria Math" panose="02040503050406030204" pitchFamily="18" charset="0"/>
                                    </a:rPr>
                                    <m:t>𝑖</m:t>
                                  </m:r>
                                  <m:sSub>
                                    <m:sSubPr>
                                      <m:ctrlPr>
                                        <a:rPr lang="en-US" sz="1800" i="1">
                                          <a:latin typeface="Cambria Math" panose="02040503050406030204" pitchFamily="18" charset="0"/>
                                        </a:rPr>
                                      </m:ctrlPr>
                                    </m:sSubPr>
                                    <m:e>
                                      <m:r>
                                        <a:rPr lang="en-US" sz="1800" i="1">
                                          <a:latin typeface="Cambria Math" panose="02040503050406030204" pitchFamily="18" charset="0"/>
                                        </a:rPr>
                                        <m:t>𝑑</m:t>
                                      </m:r>
                                    </m:e>
                                    <m:sub>
                                      <m:r>
                                        <a:rPr lang="en-US" sz="1800" i="1">
                                          <a:latin typeface="Cambria Math" panose="02040503050406030204" pitchFamily="18" charset="0"/>
                                        </a:rPr>
                                        <m:t>𝑣</m:t>
                                      </m:r>
                                    </m:sub>
                                  </m:sSub>
                                </m:sub>
                              </m:sSub>
                            </m:e>
                          </m:d>
                        </m:e>
                        <m:sup>
                          <m:r>
                            <a:rPr lang="en-US" sz="1800" i="1">
                              <a:latin typeface="Cambria Math" panose="02040503050406030204" pitchFamily="18" charset="0"/>
                            </a:rPr>
                            <m:t>𝑇</m:t>
                          </m:r>
                        </m:sup>
                      </m:sSup>
                    </m:oMath>
                  </m:oMathPara>
                </a14:m>
                <a:r>
                  <a:rPr lang="en-US" sz="1800" dirty="0"/>
                  <a:t/>
                </a:r>
                <a:br>
                  <a:rPr lang="en-US" sz="1800" dirty="0"/>
                </a:br>
                <a:endParaRPr lang="en-US" sz="1800" dirty="0"/>
              </a:p>
              <a:p>
                <a:pPr marL="0" indent="0">
                  <a:buNone/>
                </a:pPr>
                <a:endParaRPr lang="en-US" sz="18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1280" y="914399"/>
                <a:ext cx="12039600" cy="5176066"/>
              </a:xfrm>
              <a:blipFill>
                <a:blip r:embed="rId2"/>
                <a:stretch>
                  <a:fillRect l="-405" t="-589" r="-456" b="-2591"/>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28</a:t>
            </a:fld>
            <a:endParaRPr lang="en-US"/>
          </a:p>
        </p:txBody>
      </p:sp>
    </p:spTree>
    <p:extLst>
      <p:ext uri="{BB962C8B-B14F-4D97-AF65-F5344CB8AC3E}">
        <p14:creationId xmlns:p14="http://schemas.microsoft.com/office/powerpoint/2010/main" val="21378217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Transformer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1120" y="914399"/>
                <a:ext cx="12039600" cy="5176066"/>
              </a:xfrm>
            </p:spPr>
            <p:txBody>
              <a:bodyPr>
                <a:noAutofit/>
              </a:bodyPr>
              <a:lstStyle/>
              <a:p>
                <a:pPr marL="0" indent="0">
                  <a:buNone/>
                </a:pPr>
                <a:r>
                  <a:rPr lang="en-US" sz="1900" dirty="0" smtClean="0"/>
                  <a:t>Suppose every token vector </a:t>
                </a:r>
                <a:r>
                  <a:rPr lang="en-US" sz="1900" b="1" i="1" dirty="0"/>
                  <a:t>x</a:t>
                </a:r>
                <a:r>
                  <a:rPr lang="en-US" sz="1900" i="1" baseline="-25000" dirty="0"/>
                  <a:t>i</a:t>
                </a:r>
                <a:r>
                  <a:rPr lang="en-US" sz="1900" dirty="0"/>
                  <a:t> in sequence matrix </a:t>
                </a:r>
                <a:r>
                  <a:rPr lang="en-US" sz="1900" b="1" i="1" dirty="0"/>
                  <a:t>X</a:t>
                </a:r>
                <a:r>
                  <a:rPr lang="en-US" sz="1900" dirty="0"/>
                  <a:t> = (</a:t>
                </a:r>
                <a:r>
                  <a:rPr lang="en-US" sz="1900" b="1" i="1" dirty="0"/>
                  <a:t>x</a:t>
                </a:r>
                <a:r>
                  <a:rPr lang="en-US" sz="1900" baseline="-25000" dirty="0"/>
                  <a:t>1</a:t>
                </a:r>
                <a:r>
                  <a:rPr lang="en-US" sz="1900" dirty="0"/>
                  <a:t>, </a:t>
                </a:r>
                <a:r>
                  <a:rPr lang="en-US" sz="1900" b="1" i="1" dirty="0"/>
                  <a:t>x</a:t>
                </a:r>
                <a:r>
                  <a:rPr lang="en-US" sz="1900" baseline="-25000" dirty="0"/>
                  <a:t>2</a:t>
                </a:r>
                <a:r>
                  <a:rPr lang="en-US" sz="1900" dirty="0"/>
                  <a:t>,…, </a:t>
                </a:r>
                <a:r>
                  <a:rPr lang="en-US" sz="1900" b="1" i="1" dirty="0" err="1"/>
                  <a:t>x</a:t>
                </a:r>
                <a:r>
                  <a:rPr lang="en-US" sz="1900" i="1" baseline="-25000" dirty="0" err="1"/>
                  <a:t>m</a:t>
                </a:r>
                <a:r>
                  <a:rPr lang="en-US" sz="1900" dirty="0"/>
                  <a:t>)</a:t>
                </a:r>
                <a:r>
                  <a:rPr lang="en-US" sz="1900" i="1" baseline="30000" dirty="0"/>
                  <a:t>T</a:t>
                </a:r>
                <a:r>
                  <a:rPr lang="en-US" sz="1900" dirty="0"/>
                  <a:t> has </a:t>
                </a:r>
                <a:r>
                  <a:rPr lang="en-US" sz="1900" i="1" dirty="0" err="1"/>
                  <a:t>d</a:t>
                </a:r>
                <a:r>
                  <a:rPr lang="en-US" sz="1900" i="1" baseline="-25000" dirty="0" err="1"/>
                  <a:t>m</a:t>
                </a:r>
                <a:r>
                  <a:rPr lang="en-US" sz="1900" dirty="0"/>
                  <a:t> elements such that </a:t>
                </a:r>
                <a:r>
                  <a:rPr lang="en-US" sz="1900" i="1" dirty="0" err="1"/>
                  <a:t>d</a:t>
                </a:r>
                <a:r>
                  <a:rPr lang="en-US" sz="1900" i="1" baseline="-25000" dirty="0" err="1"/>
                  <a:t>m</a:t>
                </a:r>
                <a:r>
                  <a:rPr lang="en-US" sz="1900" dirty="0"/>
                  <a:t> is called model dimension which is often 512 in NLP.</a:t>
                </a:r>
              </a:p>
              <a:p>
                <a:pPr marL="0" indent="0">
                  <a:buNone/>
                </a:pPr>
                <a14:m>
                  <m:oMathPara xmlns:m="http://schemas.openxmlformats.org/officeDocument/2006/math">
                    <m:oMathParaPr>
                      <m:jc m:val="centerGroup"/>
                    </m:oMathParaPr>
                    <m:oMath xmlns:m="http://schemas.openxmlformats.org/officeDocument/2006/math">
                      <m:sSub>
                        <m:sSubPr>
                          <m:ctrlPr>
                            <a:rPr lang="en-US" sz="1900" i="1">
                              <a:latin typeface="Cambria Math" panose="02040503050406030204" pitchFamily="18" charset="0"/>
                            </a:rPr>
                          </m:ctrlPr>
                        </m:sSubPr>
                        <m:e>
                          <m:r>
                            <a:rPr lang="en-US" sz="1900" b="1" i="1">
                              <a:latin typeface="Cambria Math" panose="02040503050406030204" pitchFamily="18" charset="0"/>
                            </a:rPr>
                            <m:t>𝒙</m:t>
                          </m:r>
                        </m:e>
                        <m:sub>
                          <m:r>
                            <a:rPr lang="en-US" sz="1900" i="1">
                              <a:latin typeface="Cambria Math" panose="02040503050406030204" pitchFamily="18" charset="0"/>
                            </a:rPr>
                            <m:t>𝑖</m:t>
                          </m:r>
                        </m:sub>
                      </m:sSub>
                      <m:r>
                        <a:rPr lang="en-US" sz="1900" i="1">
                          <a:latin typeface="Cambria Math" panose="02040503050406030204" pitchFamily="18" charset="0"/>
                        </a:rPr>
                        <m:t>=</m:t>
                      </m:r>
                      <m:sSup>
                        <m:sSupPr>
                          <m:ctrlPr>
                            <a:rPr lang="en-US" sz="1900" i="1">
                              <a:latin typeface="Cambria Math" panose="02040503050406030204" pitchFamily="18" charset="0"/>
                            </a:rPr>
                          </m:ctrlPr>
                        </m:sSupPr>
                        <m:e>
                          <m:d>
                            <m:dPr>
                              <m:ctrlPr>
                                <a:rPr lang="en-US" sz="1900" i="1">
                                  <a:latin typeface="Cambria Math" panose="02040503050406030204" pitchFamily="18" charset="0"/>
                                </a:rPr>
                              </m:ctrlPr>
                            </m:dPr>
                            <m:e>
                              <m:sSub>
                                <m:sSubPr>
                                  <m:ctrlPr>
                                    <a:rPr lang="en-US" sz="1900" i="1">
                                      <a:latin typeface="Cambria Math" panose="02040503050406030204" pitchFamily="18" charset="0"/>
                                    </a:rPr>
                                  </m:ctrlPr>
                                </m:sSubPr>
                                <m:e>
                                  <m:r>
                                    <a:rPr lang="en-US" sz="1900" i="1">
                                      <a:latin typeface="Cambria Math" panose="02040503050406030204" pitchFamily="18" charset="0"/>
                                    </a:rPr>
                                    <m:t>𝑥</m:t>
                                  </m:r>
                                </m:e>
                                <m:sub>
                                  <m:r>
                                    <a:rPr lang="en-US" sz="1900" i="1">
                                      <a:latin typeface="Cambria Math" panose="02040503050406030204" pitchFamily="18" charset="0"/>
                                    </a:rPr>
                                    <m:t>𝑖</m:t>
                                  </m:r>
                                  <m:r>
                                    <a:rPr lang="en-US" sz="1900" i="1">
                                      <a:latin typeface="Cambria Math" panose="02040503050406030204" pitchFamily="18" charset="0"/>
                                    </a:rPr>
                                    <m:t>1</m:t>
                                  </m:r>
                                </m:sub>
                              </m:sSub>
                              <m:r>
                                <a:rPr lang="en-US" sz="1900" i="1">
                                  <a:latin typeface="Cambria Math" panose="02040503050406030204" pitchFamily="18" charset="0"/>
                                </a:rPr>
                                <m:t>,</m:t>
                              </m:r>
                              <m:sSub>
                                <m:sSubPr>
                                  <m:ctrlPr>
                                    <a:rPr lang="en-US" sz="1900" i="1">
                                      <a:latin typeface="Cambria Math" panose="02040503050406030204" pitchFamily="18" charset="0"/>
                                    </a:rPr>
                                  </m:ctrlPr>
                                </m:sSubPr>
                                <m:e>
                                  <m:r>
                                    <a:rPr lang="en-US" sz="1900" i="1">
                                      <a:latin typeface="Cambria Math" panose="02040503050406030204" pitchFamily="18" charset="0"/>
                                    </a:rPr>
                                    <m:t>𝑥</m:t>
                                  </m:r>
                                </m:e>
                                <m:sub>
                                  <m:r>
                                    <a:rPr lang="en-US" sz="1900" i="1">
                                      <a:latin typeface="Cambria Math" panose="02040503050406030204" pitchFamily="18" charset="0"/>
                                    </a:rPr>
                                    <m:t>𝑖</m:t>
                                  </m:r>
                                  <m:r>
                                    <a:rPr lang="en-US" sz="1900" i="1">
                                      <a:latin typeface="Cambria Math" panose="02040503050406030204" pitchFamily="18" charset="0"/>
                                    </a:rPr>
                                    <m:t>2</m:t>
                                  </m:r>
                                </m:sub>
                              </m:sSub>
                              <m:r>
                                <a:rPr lang="en-US" sz="1900" i="1">
                                  <a:latin typeface="Cambria Math" panose="02040503050406030204" pitchFamily="18" charset="0"/>
                                </a:rPr>
                                <m:t>,…,</m:t>
                              </m:r>
                              <m:sSub>
                                <m:sSubPr>
                                  <m:ctrlPr>
                                    <a:rPr lang="en-US" sz="1900" i="1">
                                      <a:latin typeface="Cambria Math" panose="02040503050406030204" pitchFamily="18" charset="0"/>
                                    </a:rPr>
                                  </m:ctrlPr>
                                </m:sSubPr>
                                <m:e>
                                  <m:r>
                                    <a:rPr lang="en-US" sz="1900" i="1">
                                      <a:latin typeface="Cambria Math" panose="02040503050406030204" pitchFamily="18" charset="0"/>
                                    </a:rPr>
                                    <m:t>𝑥</m:t>
                                  </m:r>
                                </m:e>
                                <m:sub>
                                  <m:r>
                                    <a:rPr lang="en-US" sz="1900" i="1">
                                      <a:latin typeface="Cambria Math" panose="02040503050406030204" pitchFamily="18" charset="0"/>
                                    </a:rPr>
                                    <m:t>𝑖</m:t>
                                  </m:r>
                                  <m:sSub>
                                    <m:sSubPr>
                                      <m:ctrlPr>
                                        <a:rPr lang="en-US" sz="1900" i="1">
                                          <a:latin typeface="Cambria Math" panose="02040503050406030204" pitchFamily="18" charset="0"/>
                                        </a:rPr>
                                      </m:ctrlPr>
                                    </m:sSubPr>
                                    <m:e>
                                      <m:r>
                                        <a:rPr lang="en-US" sz="1900" i="1">
                                          <a:latin typeface="Cambria Math" panose="02040503050406030204" pitchFamily="18" charset="0"/>
                                        </a:rPr>
                                        <m:t>𝑑</m:t>
                                      </m:r>
                                    </m:e>
                                    <m:sub>
                                      <m:r>
                                        <a:rPr lang="en-US" sz="1900" i="1">
                                          <a:latin typeface="Cambria Math" panose="02040503050406030204" pitchFamily="18" charset="0"/>
                                        </a:rPr>
                                        <m:t>𝑚</m:t>
                                      </m:r>
                                    </m:sub>
                                  </m:sSub>
                                </m:sub>
                              </m:sSub>
                            </m:e>
                          </m:d>
                        </m:e>
                        <m:sup>
                          <m:r>
                            <a:rPr lang="en-US" sz="1900" i="1">
                              <a:latin typeface="Cambria Math" panose="02040503050406030204" pitchFamily="18" charset="0"/>
                            </a:rPr>
                            <m:t>𝑇</m:t>
                          </m:r>
                        </m:sup>
                      </m:sSup>
                    </m:oMath>
                  </m:oMathPara>
                </a14:m>
                <a:endParaRPr lang="en-US" sz="1900" dirty="0"/>
              </a:p>
              <a:p>
                <a:pPr marL="0" indent="0">
                  <a:buNone/>
                </a:pPr>
                <a:r>
                  <a:rPr lang="en-US" sz="1900" dirty="0"/>
                  <a:t>Query matrix </a:t>
                </a:r>
                <a:r>
                  <a:rPr lang="en-US" sz="1900" i="1" dirty="0"/>
                  <a:t>Q</a:t>
                </a:r>
                <a:r>
                  <a:rPr lang="en-US" sz="1900" dirty="0"/>
                  <a:t>, key matrix </a:t>
                </a:r>
                <a:r>
                  <a:rPr lang="en-US" sz="1900" i="1" dirty="0"/>
                  <a:t>K</a:t>
                </a:r>
                <a:r>
                  <a:rPr lang="en-US" sz="1900" dirty="0"/>
                  <a:t>, and value matrix </a:t>
                </a:r>
                <a:r>
                  <a:rPr lang="en-US" sz="1900" i="1" dirty="0"/>
                  <a:t>V</a:t>
                </a:r>
                <a:r>
                  <a:rPr lang="en-US" sz="1900" dirty="0"/>
                  <a:t> are determined by products of sequence matrix </a:t>
                </a:r>
                <a:r>
                  <a:rPr lang="en-US" sz="1900" b="1" i="1" dirty="0"/>
                  <a:t>X</a:t>
                </a:r>
                <a:r>
                  <a:rPr lang="en-US" sz="1900" dirty="0"/>
                  <a:t> and query weight matrix </a:t>
                </a:r>
                <a:r>
                  <a:rPr lang="en-US" sz="1900" i="1" dirty="0"/>
                  <a:t>W</a:t>
                </a:r>
                <a:r>
                  <a:rPr lang="en-US" sz="1900" i="1" baseline="30000" dirty="0"/>
                  <a:t>Q</a:t>
                </a:r>
                <a:r>
                  <a:rPr lang="en-US" sz="1900" dirty="0"/>
                  <a:t>, key weight matrix </a:t>
                </a:r>
                <a:r>
                  <a:rPr lang="en-US" sz="1900" i="1" dirty="0"/>
                  <a:t>W</a:t>
                </a:r>
                <a:r>
                  <a:rPr lang="en-US" sz="1900" i="1" baseline="30000" dirty="0"/>
                  <a:t>K</a:t>
                </a:r>
                <a:r>
                  <a:rPr lang="en-US" sz="1900" dirty="0"/>
                  <a:t>, value weight matrix </a:t>
                </a:r>
                <a:r>
                  <a:rPr lang="en-US" sz="1900" i="1" dirty="0"/>
                  <a:t>W</a:t>
                </a:r>
                <a:r>
                  <a:rPr lang="en-US" sz="1900" i="1" baseline="30000" dirty="0"/>
                  <a:t>V</a:t>
                </a:r>
                <a:r>
                  <a:rPr lang="en-US" sz="1900" dirty="0"/>
                  <a:t>.</a:t>
                </a:r>
              </a:p>
              <a:p>
                <a:pPr marL="0" indent="0">
                  <a:buNone/>
                </a:pPr>
                <a14:m>
                  <m:oMathPara xmlns:m="http://schemas.openxmlformats.org/officeDocument/2006/math">
                    <m:oMathParaPr>
                      <m:jc m:val="centerGroup"/>
                    </m:oMathParaPr>
                    <m:oMath xmlns:m="http://schemas.openxmlformats.org/officeDocument/2006/math">
                      <m:m>
                        <m:mPr>
                          <m:mcs>
                            <m:mc>
                              <m:mcPr>
                                <m:count m:val="1"/>
                                <m:mcJc m:val="center"/>
                              </m:mcPr>
                            </m:mc>
                          </m:mcs>
                          <m:ctrlPr>
                            <a:rPr lang="en-US" sz="1900" i="1">
                              <a:latin typeface="Cambria Math" panose="02040503050406030204" pitchFamily="18" charset="0"/>
                            </a:rPr>
                          </m:ctrlPr>
                        </m:mPr>
                        <m:mr>
                          <m:e>
                            <m:r>
                              <a:rPr lang="en-US" sz="1900" i="1">
                                <a:latin typeface="Cambria Math" panose="02040503050406030204" pitchFamily="18" charset="0"/>
                              </a:rPr>
                              <m:t>𝑄</m:t>
                            </m:r>
                            <m:r>
                              <a:rPr lang="en-US" sz="1900" i="1">
                                <a:latin typeface="Cambria Math" panose="02040503050406030204" pitchFamily="18" charset="0"/>
                              </a:rPr>
                              <m:t>=</m:t>
                            </m:r>
                            <m:r>
                              <a:rPr lang="en-US" sz="1900" b="1" i="1">
                                <a:latin typeface="Cambria Math" panose="02040503050406030204" pitchFamily="18" charset="0"/>
                              </a:rPr>
                              <m:t>𝑿</m:t>
                            </m:r>
                            <m:sSup>
                              <m:sSupPr>
                                <m:ctrlPr>
                                  <a:rPr lang="en-US" sz="1900" i="1">
                                    <a:latin typeface="Cambria Math" panose="02040503050406030204" pitchFamily="18" charset="0"/>
                                  </a:rPr>
                                </m:ctrlPr>
                              </m:sSupPr>
                              <m:e>
                                <m:r>
                                  <a:rPr lang="en-US" sz="1900" i="1">
                                    <a:latin typeface="Cambria Math" panose="02040503050406030204" pitchFamily="18" charset="0"/>
                                  </a:rPr>
                                  <m:t>𝑊</m:t>
                                </m:r>
                              </m:e>
                              <m:sup>
                                <m:r>
                                  <a:rPr lang="en-US" sz="1900" i="1">
                                    <a:latin typeface="Cambria Math" panose="02040503050406030204" pitchFamily="18" charset="0"/>
                                  </a:rPr>
                                  <m:t>𝑄</m:t>
                                </m:r>
                              </m:sup>
                            </m:sSup>
                          </m:e>
                        </m:mr>
                        <m:mr>
                          <m:e>
                            <m:r>
                              <a:rPr lang="en-US" sz="1900" i="1">
                                <a:latin typeface="Cambria Math" panose="02040503050406030204" pitchFamily="18" charset="0"/>
                              </a:rPr>
                              <m:t>𝐾</m:t>
                            </m:r>
                            <m:r>
                              <a:rPr lang="en-US" sz="1900" i="1">
                                <a:latin typeface="Cambria Math" panose="02040503050406030204" pitchFamily="18" charset="0"/>
                              </a:rPr>
                              <m:t>=</m:t>
                            </m:r>
                            <m:r>
                              <a:rPr lang="en-US" sz="1900" b="1" i="1">
                                <a:latin typeface="Cambria Math" panose="02040503050406030204" pitchFamily="18" charset="0"/>
                              </a:rPr>
                              <m:t>𝑿</m:t>
                            </m:r>
                            <m:sSup>
                              <m:sSupPr>
                                <m:ctrlPr>
                                  <a:rPr lang="en-US" sz="1900" i="1">
                                    <a:latin typeface="Cambria Math" panose="02040503050406030204" pitchFamily="18" charset="0"/>
                                  </a:rPr>
                                </m:ctrlPr>
                              </m:sSupPr>
                              <m:e>
                                <m:r>
                                  <a:rPr lang="en-US" sz="1900" i="1">
                                    <a:latin typeface="Cambria Math" panose="02040503050406030204" pitchFamily="18" charset="0"/>
                                  </a:rPr>
                                  <m:t>𝑊</m:t>
                                </m:r>
                              </m:e>
                              <m:sup>
                                <m:r>
                                  <a:rPr lang="en-US" sz="1900" i="1">
                                    <a:latin typeface="Cambria Math" panose="02040503050406030204" pitchFamily="18" charset="0"/>
                                  </a:rPr>
                                  <m:t>𝐾</m:t>
                                </m:r>
                              </m:sup>
                            </m:sSup>
                          </m:e>
                        </m:mr>
                        <m:mr>
                          <m:e>
                            <m:r>
                              <a:rPr lang="en-US" sz="1900" i="1">
                                <a:latin typeface="Cambria Math" panose="02040503050406030204" pitchFamily="18" charset="0"/>
                              </a:rPr>
                              <m:t>𝑉</m:t>
                            </m:r>
                            <m:r>
                              <a:rPr lang="en-US" sz="1900" i="1">
                                <a:latin typeface="Cambria Math" panose="02040503050406030204" pitchFamily="18" charset="0"/>
                              </a:rPr>
                              <m:t>=</m:t>
                            </m:r>
                            <m:r>
                              <a:rPr lang="en-US" sz="1900" b="1" i="1">
                                <a:latin typeface="Cambria Math" panose="02040503050406030204" pitchFamily="18" charset="0"/>
                              </a:rPr>
                              <m:t>𝑿</m:t>
                            </m:r>
                            <m:sSup>
                              <m:sSupPr>
                                <m:ctrlPr>
                                  <a:rPr lang="en-US" sz="1900" i="1">
                                    <a:latin typeface="Cambria Math" panose="02040503050406030204" pitchFamily="18" charset="0"/>
                                  </a:rPr>
                                </m:ctrlPr>
                              </m:sSupPr>
                              <m:e>
                                <m:r>
                                  <a:rPr lang="en-US" sz="1900" i="1">
                                    <a:latin typeface="Cambria Math" panose="02040503050406030204" pitchFamily="18" charset="0"/>
                                  </a:rPr>
                                  <m:t>𝑊</m:t>
                                </m:r>
                              </m:e>
                              <m:sup>
                                <m:r>
                                  <a:rPr lang="en-US" sz="1900" i="1">
                                    <a:latin typeface="Cambria Math" panose="02040503050406030204" pitchFamily="18" charset="0"/>
                                  </a:rPr>
                                  <m:t>𝑉</m:t>
                                </m:r>
                              </m:sup>
                            </m:sSup>
                          </m:e>
                        </m:mr>
                      </m:m>
                    </m:oMath>
                  </m:oMathPara>
                </a14:m>
                <a:endParaRPr lang="en-US" sz="1900" dirty="0"/>
              </a:p>
              <a:p>
                <a:pPr marL="0" indent="0">
                  <a:buNone/>
                </a:pPr>
                <a:r>
                  <a:rPr lang="en-US" sz="1900" dirty="0"/>
                  <a:t>Of course, dimensions of weight matrices </a:t>
                </a:r>
                <a:r>
                  <a:rPr lang="en-US" sz="1900" i="1" dirty="0"/>
                  <a:t>W</a:t>
                </a:r>
                <a:r>
                  <a:rPr lang="en-US" sz="1900" i="1" baseline="30000" dirty="0"/>
                  <a:t>Q</a:t>
                </a:r>
                <a:r>
                  <a:rPr lang="en-US" sz="1900" dirty="0"/>
                  <a:t>, </a:t>
                </a:r>
                <a:r>
                  <a:rPr lang="en-US" sz="1900" i="1" dirty="0"/>
                  <a:t>W</a:t>
                </a:r>
                <a:r>
                  <a:rPr lang="en-US" sz="1900" i="1" baseline="30000" dirty="0"/>
                  <a:t>K</a:t>
                </a:r>
                <a:r>
                  <a:rPr lang="en-US" sz="1900" dirty="0"/>
                  <a:t>, and </a:t>
                </a:r>
                <a:r>
                  <a:rPr lang="en-US" sz="1900" i="1" dirty="0"/>
                  <a:t>W</a:t>
                </a:r>
                <a:r>
                  <a:rPr lang="en-US" sz="1900" i="1" baseline="30000" dirty="0"/>
                  <a:t>V</a:t>
                </a:r>
                <a:r>
                  <a:rPr lang="en-US" sz="1900" dirty="0"/>
                  <a:t> are </a:t>
                </a:r>
                <a:r>
                  <a:rPr lang="en-US" sz="1900" i="1" dirty="0" err="1"/>
                  <a:t>d</a:t>
                </a:r>
                <a:r>
                  <a:rPr lang="en-US" sz="1900" i="1" baseline="-25000" dirty="0" err="1"/>
                  <a:t>m</a:t>
                </a:r>
                <a:r>
                  <a:rPr lang="en-US" sz="1900" dirty="0"/>
                  <a:t> x </a:t>
                </a:r>
                <a:r>
                  <a:rPr lang="en-US" sz="1900" i="1" dirty="0" err="1"/>
                  <a:t>d</a:t>
                </a:r>
                <a:r>
                  <a:rPr lang="en-US" sz="1900" i="1" baseline="-25000" dirty="0" err="1"/>
                  <a:t>k</a:t>
                </a:r>
                <a:r>
                  <a:rPr lang="en-US" sz="1900" dirty="0"/>
                  <a:t>, </a:t>
                </a:r>
                <a:r>
                  <a:rPr lang="en-US" sz="1900" i="1" dirty="0" err="1"/>
                  <a:t>d</a:t>
                </a:r>
                <a:r>
                  <a:rPr lang="en-US" sz="1900" i="1" baseline="-25000" dirty="0" err="1"/>
                  <a:t>m</a:t>
                </a:r>
                <a:r>
                  <a:rPr lang="en-US" sz="1900" dirty="0"/>
                  <a:t> x </a:t>
                </a:r>
                <a:r>
                  <a:rPr lang="en-US" sz="1900" i="1" dirty="0" err="1"/>
                  <a:t>d</a:t>
                </a:r>
                <a:r>
                  <a:rPr lang="en-US" sz="1900" i="1" baseline="-25000" dirty="0" err="1"/>
                  <a:t>k</a:t>
                </a:r>
                <a:r>
                  <a:rPr lang="en-US" sz="1900" dirty="0"/>
                  <a:t>, and </a:t>
                </a:r>
                <a:r>
                  <a:rPr lang="en-US" sz="1900" i="1" dirty="0" err="1"/>
                  <a:t>d</a:t>
                </a:r>
                <a:r>
                  <a:rPr lang="en-US" sz="1900" i="1" baseline="-25000" dirty="0" err="1"/>
                  <a:t>m</a:t>
                </a:r>
                <a:r>
                  <a:rPr lang="en-US" sz="1900" dirty="0"/>
                  <a:t> x </a:t>
                </a:r>
                <a:r>
                  <a:rPr lang="en-US" sz="1900" i="1" dirty="0"/>
                  <a:t>d</a:t>
                </a:r>
                <a:r>
                  <a:rPr lang="en-US" sz="1900" i="1" baseline="-25000" dirty="0"/>
                  <a:t>v</a:t>
                </a:r>
                <a:r>
                  <a:rPr lang="en-US" sz="1900" dirty="0"/>
                  <a:t>, respectively. All of them have </a:t>
                </a:r>
                <a:r>
                  <a:rPr lang="en-US" sz="1900" i="1" dirty="0" err="1"/>
                  <a:t>d</a:t>
                </a:r>
                <a:r>
                  <a:rPr lang="en-US" sz="1900" i="1" baseline="-25000" dirty="0" err="1"/>
                  <a:t>m</a:t>
                </a:r>
                <a:r>
                  <a:rPr lang="en-US" sz="1900" dirty="0"/>
                  <a:t> rows. Matrices </a:t>
                </a:r>
                <a:r>
                  <a:rPr lang="en-US" sz="1900" i="1" dirty="0"/>
                  <a:t>W</a:t>
                </a:r>
                <a:r>
                  <a:rPr lang="en-US" sz="1900" i="1" baseline="30000" dirty="0"/>
                  <a:t>Q</a:t>
                </a:r>
                <a:r>
                  <a:rPr lang="en-US" sz="1900" dirty="0"/>
                  <a:t> and </a:t>
                </a:r>
                <a:r>
                  <a:rPr lang="en-US" sz="1900" i="1" dirty="0"/>
                  <a:t>W</a:t>
                </a:r>
                <a:r>
                  <a:rPr lang="en-US" sz="1900" i="1" baseline="30000" dirty="0"/>
                  <a:t>K</a:t>
                </a:r>
                <a:r>
                  <a:rPr lang="en-US" sz="1900" dirty="0"/>
                  <a:t> have </a:t>
                </a:r>
                <a:r>
                  <a:rPr lang="en-US" sz="1900" i="1" dirty="0" err="1"/>
                  <a:t>d</a:t>
                </a:r>
                <a:r>
                  <a:rPr lang="en-US" sz="1900" i="1" baseline="-25000" dirty="0" err="1"/>
                  <a:t>k</a:t>
                </a:r>
                <a:r>
                  <a:rPr lang="en-US" sz="1900" dirty="0"/>
                  <a:t> columns whereas matrix </a:t>
                </a:r>
                <a:r>
                  <a:rPr lang="en-US" sz="1900" i="1" dirty="0"/>
                  <a:t>W</a:t>
                </a:r>
                <a:r>
                  <a:rPr lang="en-US" sz="1900" i="1" baseline="30000" dirty="0"/>
                  <a:t>V</a:t>
                </a:r>
                <a:r>
                  <a:rPr lang="en-US" sz="1900" dirty="0"/>
                  <a:t> have </a:t>
                </a:r>
                <a:r>
                  <a:rPr lang="en-US" sz="1900" i="1" dirty="0"/>
                  <a:t>d</a:t>
                </a:r>
                <a:r>
                  <a:rPr lang="en-US" sz="1900" i="1" baseline="-25000" dirty="0"/>
                  <a:t>v</a:t>
                </a:r>
                <a:r>
                  <a:rPr lang="en-US" sz="1900" dirty="0"/>
                  <a:t> columns.</a:t>
                </a:r>
              </a:p>
              <a:p>
                <a:pPr marL="0" indent="0">
                  <a:buNone/>
                </a:pPr>
                <a14:m>
                  <m:oMathPara xmlns:m="http://schemas.openxmlformats.org/officeDocument/2006/math">
                    <m:oMathParaPr>
                      <m:jc m:val="centerGroup"/>
                    </m:oMathParaPr>
                    <m:oMath xmlns:m="http://schemas.openxmlformats.org/officeDocument/2006/math">
                      <m:sSup>
                        <m:sSupPr>
                          <m:ctrlPr>
                            <a:rPr lang="en-US" sz="1900" i="1">
                              <a:latin typeface="Cambria Math" panose="02040503050406030204" pitchFamily="18" charset="0"/>
                            </a:rPr>
                          </m:ctrlPr>
                        </m:sSupPr>
                        <m:e>
                          <m:r>
                            <a:rPr lang="en-US" sz="1900" i="1">
                              <a:latin typeface="Cambria Math" panose="02040503050406030204" pitchFamily="18" charset="0"/>
                            </a:rPr>
                            <m:t>𝑊</m:t>
                          </m:r>
                        </m:e>
                        <m:sup>
                          <m:r>
                            <a:rPr lang="en-US" sz="1900" i="1">
                              <a:latin typeface="Cambria Math" panose="02040503050406030204" pitchFamily="18" charset="0"/>
                            </a:rPr>
                            <m:t>𝑄</m:t>
                          </m:r>
                        </m:sup>
                      </m:sSup>
                      <m:r>
                        <a:rPr lang="en-US" sz="1900" i="1">
                          <a:latin typeface="Cambria Math" panose="02040503050406030204" pitchFamily="18" charset="0"/>
                        </a:rPr>
                        <m:t>=</m:t>
                      </m:r>
                      <m:d>
                        <m:dPr>
                          <m:ctrlPr>
                            <a:rPr lang="en-US" sz="1900" i="1">
                              <a:latin typeface="Cambria Math" panose="02040503050406030204" pitchFamily="18" charset="0"/>
                            </a:rPr>
                          </m:ctrlPr>
                        </m:dPr>
                        <m:e>
                          <m:m>
                            <m:mPr>
                              <m:mcs>
                                <m:mc>
                                  <m:mcPr>
                                    <m:count m:val="4"/>
                                    <m:mcJc m:val="center"/>
                                  </m:mcPr>
                                </m:mc>
                              </m:mcs>
                              <m:ctrlPr>
                                <a:rPr lang="en-US" sz="1900" i="1">
                                  <a:latin typeface="Cambria Math" panose="02040503050406030204" pitchFamily="18" charset="0"/>
                                </a:rPr>
                              </m:ctrlPr>
                            </m:mPr>
                            <m:mr>
                              <m:e>
                                <m:sSubSup>
                                  <m:sSubSupPr>
                                    <m:ctrlPr>
                                      <a:rPr lang="en-US" sz="1900" i="1">
                                        <a:latin typeface="Cambria Math" panose="02040503050406030204" pitchFamily="18" charset="0"/>
                                      </a:rPr>
                                    </m:ctrlPr>
                                  </m:sSubSupPr>
                                  <m:e>
                                    <m:r>
                                      <a:rPr lang="en-US" sz="1900" i="1">
                                        <a:latin typeface="Cambria Math" panose="02040503050406030204" pitchFamily="18" charset="0"/>
                                      </a:rPr>
                                      <m:t>𝑤</m:t>
                                    </m:r>
                                  </m:e>
                                  <m:sub>
                                    <m:r>
                                      <a:rPr lang="en-US" sz="1900" i="1">
                                        <a:latin typeface="Cambria Math" panose="02040503050406030204" pitchFamily="18" charset="0"/>
                                      </a:rPr>
                                      <m:t>11</m:t>
                                    </m:r>
                                  </m:sub>
                                  <m:sup>
                                    <m:r>
                                      <a:rPr lang="en-US" sz="1900" i="1">
                                        <a:latin typeface="Cambria Math" panose="02040503050406030204" pitchFamily="18" charset="0"/>
                                      </a:rPr>
                                      <m:t>𝑄</m:t>
                                    </m:r>
                                  </m:sup>
                                </m:sSubSup>
                              </m:e>
                              <m:e>
                                <m:sSubSup>
                                  <m:sSubSupPr>
                                    <m:ctrlPr>
                                      <a:rPr lang="en-US" sz="1900" i="1">
                                        <a:latin typeface="Cambria Math" panose="02040503050406030204" pitchFamily="18" charset="0"/>
                                      </a:rPr>
                                    </m:ctrlPr>
                                  </m:sSubSupPr>
                                  <m:e>
                                    <m:r>
                                      <a:rPr lang="en-US" sz="1900" i="1">
                                        <a:latin typeface="Cambria Math" panose="02040503050406030204" pitchFamily="18" charset="0"/>
                                      </a:rPr>
                                      <m:t>𝑤</m:t>
                                    </m:r>
                                  </m:e>
                                  <m:sub>
                                    <m:r>
                                      <a:rPr lang="en-US" sz="1900" i="1">
                                        <a:latin typeface="Cambria Math" panose="02040503050406030204" pitchFamily="18" charset="0"/>
                                      </a:rPr>
                                      <m:t>11</m:t>
                                    </m:r>
                                  </m:sub>
                                  <m:sup>
                                    <m:r>
                                      <a:rPr lang="en-US" sz="1900" i="1">
                                        <a:latin typeface="Cambria Math" panose="02040503050406030204" pitchFamily="18" charset="0"/>
                                      </a:rPr>
                                      <m:t>𝑄</m:t>
                                    </m:r>
                                  </m:sup>
                                </m:sSubSup>
                              </m:e>
                              <m:e>
                                <m:r>
                                  <a:rPr lang="en-US" sz="1900" i="1">
                                    <a:latin typeface="Cambria Math" panose="02040503050406030204" pitchFamily="18" charset="0"/>
                                  </a:rPr>
                                  <m:t>⋯</m:t>
                                </m:r>
                              </m:e>
                              <m:e>
                                <m:sSubSup>
                                  <m:sSubSupPr>
                                    <m:ctrlPr>
                                      <a:rPr lang="en-US" sz="1900" i="1">
                                        <a:latin typeface="Cambria Math" panose="02040503050406030204" pitchFamily="18" charset="0"/>
                                      </a:rPr>
                                    </m:ctrlPr>
                                  </m:sSubSupPr>
                                  <m:e>
                                    <m:r>
                                      <a:rPr lang="en-US" sz="1900" i="1">
                                        <a:latin typeface="Cambria Math" panose="02040503050406030204" pitchFamily="18" charset="0"/>
                                      </a:rPr>
                                      <m:t>𝑤</m:t>
                                    </m:r>
                                  </m:e>
                                  <m:sub>
                                    <m:r>
                                      <a:rPr lang="en-US" sz="1900" i="1">
                                        <a:latin typeface="Cambria Math" panose="02040503050406030204" pitchFamily="18" charset="0"/>
                                      </a:rPr>
                                      <m:t>1</m:t>
                                    </m:r>
                                    <m:sSub>
                                      <m:sSubPr>
                                        <m:ctrlPr>
                                          <a:rPr lang="en-US" sz="1900" i="1">
                                            <a:latin typeface="Cambria Math" panose="02040503050406030204" pitchFamily="18" charset="0"/>
                                          </a:rPr>
                                        </m:ctrlPr>
                                      </m:sSubPr>
                                      <m:e>
                                        <m:r>
                                          <a:rPr lang="en-US" sz="1900" i="1">
                                            <a:latin typeface="Cambria Math" panose="02040503050406030204" pitchFamily="18" charset="0"/>
                                          </a:rPr>
                                          <m:t>𝑑</m:t>
                                        </m:r>
                                      </m:e>
                                      <m:sub>
                                        <m:r>
                                          <a:rPr lang="en-US" sz="1900" i="1">
                                            <a:latin typeface="Cambria Math" panose="02040503050406030204" pitchFamily="18" charset="0"/>
                                          </a:rPr>
                                          <m:t>𝑘</m:t>
                                        </m:r>
                                      </m:sub>
                                    </m:sSub>
                                  </m:sub>
                                  <m:sup>
                                    <m:r>
                                      <a:rPr lang="en-US" sz="1900" i="1">
                                        <a:latin typeface="Cambria Math" panose="02040503050406030204" pitchFamily="18" charset="0"/>
                                      </a:rPr>
                                      <m:t>𝑄</m:t>
                                    </m:r>
                                  </m:sup>
                                </m:sSubSup>
                              </m:e>
                            </m:mr>
                            <m:mr>
                              <m:e>
                                <m:sSubSup>
                                  <m:sSubSupPr>
                                    <m:ctrlPr>
                                      <a:rPr lang="en-US" sz="1900" i="1">
                                        <a:latin typeface="Cambria Math" panose="02040503050406030204" pitchFamily="18" charset="0"/>
                                      </a:rPr>
                                    </m:ctrlPr>
                                  </m:sSubSupPr>
                                  <m:e>
                                    <m:r>
                                      <a:rPr lang="en-US" sz="1900" i="1">
                                        <a:latin typeface="Cambria Math" panose="02040503050406030204" pitchFamily="18" charset="0"/>
                                      </a:rPr>
                                      <m:t>𝑤</m:t>
                                    </m:r>
                                  </m:e>
                                  <m:sub>
                                    <m:r>
                                      <a:rPr lang="en-US" sz="1900" i="1">
                                        <a:latin typeface="Cambria Math" panose="02040503050406030204" pitchFamily="18" charset="0"/>
                                      </a:rPr>
                                      <m:t>21</m:t>
                                    </m:r>
                                  </m:sub>
                                  <m:sup>
                                    <m:r>
                                      <a:rPr lang="en-US" sz="1900" i="1">
                                        <a:latin typeface="Cambria Math" panose="02040503050406030204" pitchFamily="18" charset="0"/>
                                      </a:rPr>
                                      <m:t>𝑄</m:t>
                                    </m:r>
                                  </m:sup>
                                </m:sSubSup>
                              </m:e>
                              <m:e>
                                <m:sSubSup>
                                  <m:sSubSupPr>
                                    <m:ctrlPr>
                                      <a:rPr lang="en-US" sz="1900" i="1">
                                        <a:latin typeface="Cambria Math" panose="02040503050406030204" pitchFamily="18" charset="0"/>
                                      </a:rPr>
                                    </m:ctrlPr>
                                  </m:sSubSupPr>
                                  <m:e>
                                    <m:r>
                                      <a:rPr lang="en-US" sz="1900" i="1">
                                        <a:latin typeface="Cambria Math" panose="02040503050406030204" pitchFamily="18" charset="0"/>
                                      </a:rPr>
                                      <m:t>𝑤</m:t>
                                    </m:r>
                                  </m:e>
                                  <m:sub>
                                    <m:r>
                                      <a:rPr lang="en-US" sz="1900" i="1">
                                        <a:latin typeface="Cambria Math" panose="02040503050406030204" pitchFamily="18" charset="0"/>
                                      </a:rPr>
                                      <m:t>22</m:t>
                                    </m:r>
                                  </m:sub>
                                  <m:sup>
                                    <m:r>
                                      <a:rPr lang="en-US" sz="1900" i="1">
                                        <a:latin typeface="Cambria Math" panose="02040503050406030204" pitchFamily="18" charset="0"/>
                                      </a:rPr>
                                      <m:t>𝑄</m:t>
                                    </m:r>
                                  </m:sup>
                                </m:sSubSup>
                              </m:e>
                              <m:e>
                                <m:r>
                                  <a:rPr lang="en-US" sz="1900" i="1">
                                    <a:latin typeface="Cambria Math" panose="02040503050406030204" pitchFamily="18" charset="0"/>
                                  </a:rPr>
                                  <m:t>⋯</m:t>
                                </m:r>
                              </m:e>
                              <m:e>
                                <m:sSubSup>
                                  <m:sSubSupPr>
                                    <m:ctrlPr>
                                      <a:rPr lang="en-US" sz="1900" i="1">
                                        <a:latin typeface="Cambria Math" panose="02040503050406030204" pitchFamily="18" charset="0"/>
                                      </a:rPr>
                                    </m:ctrlPr>
                                  </m:sSubSupPr>
                                  <m:e>
                                    <m:r>
                                      <a:rPr lang="en-US" sz="1900" i="1">
                                        <a:latin typeface="Cambria Math" panose="02040503050406030204" pitchFamily="18" charset="0"/>
                                      </a:rPr>
                                      <m:t>𝑤</m:t>
                                    </m:r>
                                  </m:e>
                                  <m:sub>
                                    <m:r>
                                      <a:rPr lang="en-US" sz="1900" i="1">
                                        <a:latin typeface="Cambria Math" panose="02040503050406030204" pitchFamily="18" charset="0"/>
                                      </a:rPr>
                                      <m:t>2</m:t>
                                    </m:r>
                                    <m:sSub>
                                      <m:sSubPr>
                                        <m:ctrlPr>
                                          <a:rPr lang="en-US" sz="1900" i="1">
                                            <a:latin typeface="Cambria Math" panose="02040503050406030204" pitchFamily="18" charset="0"/>
                                          </a:rPr>
                                        </m:ctrlPr>
                                      </m:sSubPr>
                                      <m:e>
                                        <m:r>
                                          <a:rPr lang="en-US" sz="1900" i="1">
                                            <a:latin typeface="Cambria Math" panose="02040503050406030204" pitchFamily="18" charset="0"/>
                                          </a:rPr>
                                          <m:t>𝑑</m:t>
                                        </m:r>
                                      </m:e>
                                      <m:sub>
                                        <m:r>
                                          <a:rPr lang="en-US" sz="1900" i="1">
                                            <a:latin typeface="Cambria Math" panose="02040503050406030204" pitchFamily="18" charset="0"/>
                                          </a:rPr>
                                          <m:t>𝑘</m:t>
                                        </m:r>
                                      </m:sub>
                                    </m:sSub>
                                  </m:sub>
                                  <m:sup>
                                    <m:r>
                                      <a:rPr lang="en-US" sz="1900" i="1">
                                        <a:latin typeface="Cambria Math" panose="02040503050406030204" pitchFamily="18" charset="0"/>
                                      </a:rPr>
                                      <m:t>𝑄</m:t>
                                    </m:r>
                                  </m:sup>
                                </m:sSubSup>
                              </m:e>
                            </m:mr>
                            <m:mr>
                              <m:e>
                                <m:r>
                                  <a:rPr lang="en-US" sz="1900" i="1">
                                    <a:latin typeface="Cambria Math" panose="02040503050406030204" pitchFamily="18" charset="0"/>
                                  </a:rPr>
                                  <m:t>⋮</m:t>
                                </m:r>
                              </m:e>
                              <m:e>
                                <m:r>
                                  <a:rPr lang="en-US" sz="1900" i="1">
                                    <a:latin typeface="Cambria Math" panose="02040503050406030204" pitchFamily="18" charset="0"/>
                                  </a:rPr>
                                  <m:t>⋮</m:t>
                                </m:r>
                              </m:e>
                              <m:e>
                                <m:r>
                                  <a:rPr lang="en-US" sz="1900" i="1">
                                    <a:latin typeface="Cambria Math" panose="02040503050406030204" pitchFamily="18" charset="0"/>
                                  </a:rPr>
                                  <m:t>⋱</m:t>
                                </m:r>
                              </m:e>
                              <m:e>
                                <m:r>
                                  <a:rPr lang="en-US" sz="1900" i="1">
                                    <a:latin typeface="Cambria Math" panose="02040503050406030204" pitchFamily="18" charset="0"/>
                                  </a:rPr>
                                  <m:t>⋮</m:t>
                                </m:r>
                              </m:e>
                            </m:mr>
                            <m:mr>
                              <m:e>
                                <m:sSubSup>
                                  <m:sSubSupPr>
                                    <m:ctrlPr>
                                      <a:rPr lang="en-US" sz="1900" i="1">
                                        <a:latin typeface="Cambria Math" panose="02040503050406030204" pitchFamily="18" charset="0"/>
                                      </a:rPr>
                                    </m:ctrlPr>
                                  </m:sSubSupPr>
                                  <m:e>
                                    <m:r>
                                      <a:rPr lang="en-US" sz="1900" i="1">
                                        <a:latin typeface="Cambria Math" panose="02040503050406030204" pitchFamily="18" charset="0"/>
                                      </a:rPr>
                                      <m:t>𝑤</m:t>
                                    </m:r>
                                  </m:e>
                                  <m:sub>
                                    <m:sSub>
                                      <m:sSubPr>
                                        <m:ctrlPr>
                                          <a:rPr lang="en-US" sz="1900" i="1">
                                            <a:latin typeface="Cambria Math" panose="02040503050406030204" pitchFamily="18" charset="0"/>
                                          </a:rPr>
                                        </m:ctrlPr>
                                      </m:sSubPr>
                                      <m:e>
                                        <m:r>
                                          <a:rPr lang="en-US" sz="1900" i="1">
                                            <a:latin typeface="Cambria Math" panose="02040503050406030204" pitchFamily="18" charset="0"/>
                                          </a:rPr>
                                          <m:t>𝑑</m:t>
                                        </m:r>
                                      </m:e>
                                      <m:sub>
                                        <m:r>
                                          <a:rPr lang="en-US" sz="1900" i="1">
                                            <a:latin typeface="Cambria Math" panose="02040503050406030204" pitchFamily="18" charset="0"/>
                                          </a:rPr>
                                          <m:t>𝑚</m:t>
                                        </m:r>
                                      </m:sub>
                                    </m:sSub>
                                    <m:r>
                                      <a:rPr lang="en-US" sz="1900" i="1">
                                        <a:latin typeface="Cambria Math" panose="02040503050406030204" pitchFamily="18" charset="0"/>
                                      </a:rPr>
                                      <m:t>1</m:t>
                                    </m:r>
                                  </m:sub>
                                  <m:sup>
                                    <m:r>
                                      <a:rPr lang="en-US" sz="1900" i="1">
                                        <a:latin typeface="Cambria Math" panose="02040503050406030204" pitchFamily="18" charset="0"/>
                                      </a:rPr>
                                      <m:t>𝑄</m:t>
                                    </m:r>
                                  </m:sup>
                                </m:sSubSup>
                              </m:e>
                              <m:e>
                                <m:sSubSup>
                                  <m:sSubSupPr>
                                    <m:ctrlPr>
                                      <a:rPr lang="en-US" sz="1900" i="1">
                                        <a:latin typeface="Cambria Math" panose="02040503050406030204" pitchFamily="18" charset="0"/>
                                      </a:rPr>
                                    </m:ctrlPr>
                                  </m:sSubSupPr>
                                  <m:e>
                                    <m:r>
                                      <a:rPr lang="en-US" sz="1900" i="1">
                                        <a:latin typeface="Cambria Math" panose="02040503050406030204" pitchFamily="18" charset="0"/>
                                      </a:rPr>
                                      <m:t>𝑤</m:t>
                                    </m:r>
                                  </m:e>
                                  <m:sub>
                                    <m:sSub>
                                      <m:sSubPr>
                                        <m:ctrlPr>
                                          <a:rPr lang="en-US" sz="1900" i="1">
                                            <a:latin typeface="Cambria Math" panose="02040503050406030204" pitchFamily="18" charset="0"/>
                                          </a:rPr>
                                        </m:ctrlPr>
                                      </m:sSubPr>
                                      <m:e>
                                        <m:r>
                                          <a:rPr lang="en-US" sz="1900" i="1">
                                            <a:latin typeface="Cambria Math" panose="02040503050406030204" pitchFamily="18" charset="0"/>
                                          </a:rPr>
                                          <m:t>𝑑</m:t>
                                        </m:r>
                                      </m:e>
                                      <m:sub>
                                        <m:r>
                                          <a:rPr lang="en-US" sz="1900" i="1">
                                            <a:latin typeface="Cambria Math" panose="02040503050406030204" pitchFamily="18" charset="0"/>
                                          </a:rPr>
                                          <m:t>𝑚</m:t>
                                        </m:r>
                                      </m:sub>
                                    </m:sSub>
                                    <m:r>
                                      <a:rPr lang="en-US" sz="1900" i="1">
                                        <a:latin typeface="Cambria Math" panose="02040503050406030204" pitchFamily="18" charset="0"/>
                                      </a:rPr>
                                      <m:t>2</m:t>
                                    </m:r>
                                  </m:sub>
                                  <m:sup>
                                    <m:r>
                                      <a:rPr lang="en-US" sz="1900" i="1">
                                        <a:latin typeface="Cambria Math" panose="02040503050406030204" pitchFamily="18" charset="0"/>
                                      </a:rPr>
                                      <m:t>𝑄</m:t>
                                    </m:r>
                                  </m:sup>
                                </m:sSubSup>
                              </m:e>
                              <m:e>
                                <m:r>
                                  <a:rPr lang="en-US" sz="1900" i="1">
                                    <a:latin typeface="Cambria Math" panose="02040503050406030204" pitchFamily="18" charset="0"/>
                                  </a:rPr>
                                  <m:t>⋯</m:t>
                                </m:r>
                              </m:e>
                              <m:e>
                                <m:sSubSup>
                                  <m:sSubSupPr>
                                    <m:ctrlPr>
                                      <a:rPr lang="en-US" sz="1900" i="1">
                                        <a:latin typeface="Cambria Math" panose="02040503050406030204" pitchFamily="18" charset="0"/>
                                      </a:rPr>
                                    </m:ctrlPr>
                                  </m:sSubSupPr>
                                  <m:e>
                                    <m:r>
                                      <a:rPr lang="en-US" sz="1900" i="1">
                                        <a:latin typeface="Cambria Math" panose="02040503050406030204" pitchFamily="18" charset="0"/>
                                      </a:rPr>
                                      <m:t>𝑤</m:t>
                                    </m:r>
                                  </m:e>
                                  <m:sub>
                                    <m:sSub>
                                      <m:sSubPr>
                                        <m:ctrlPr>
                                          <a:rPr lang="en-US" sz="1900" i="1">
                                            <a:latin typeface="Cambria Math" panose="02040503050406030204" pitchFamily="18" charset="0"/>
                                          </a:rPr>
                                        </m:ctrlPr>
                                      </m:sSubPr>
                                      <m:e>
                                        <m:r>
                                          <a:rPr lang="en-US" sz="1900" i="1">
                                            <a:latin typeface="Cambria Math" panose="02040503050406030204" pitchFamily="18" charset="0"/>
                                          </a:rPr>
                                          <m:t>𝑑</m:t>
                                        </m:r>
                                      </m:e>
                                      <m:sub>
                                        <m:r>
                                          <a:rPr lang="en-US" sz="1900" i="1">
                                            <a:latin typeface="Cambria Math" panose="02040503050406030204" pitchFamily="18" charset="0"/>
                                          </a:rPr>
                                          <m:t>𝑚</m:t>
                                        </m:r>
                                      </m:sub>
                                    </m:sSub>
                                    <m:sSub>
                                      <m:sSubPr>
                                        <m:ctrlPr>
                                          <a:rPr lang="en-US" sz="1900" i="1">
                                            <a:latin typeface="Cambria Math" panose="02040503050406030204" pitchFamily="18" charset="0"/>
                                          </a:rPr>
                                        </m:ctrlPr>
                                      </m:sSubPr>
                                      <m:e>
                                        <m:r>
                                          <a:rPr lang="en-US" sz="1900" i="1">
                                            <a:latin typeface="Cambria Math" panose="02040503050406030204" pitchFamily="18" charset="0"/>
                                          </a:rPr>
                                          <m:t>𝑑</m:t>
                                        </m:r>
                                      </m:e>
                                      <m:sub>
                                        <m:r>
                                          <a:rPr lang="en-US" sz="1900" i="1">
                                            <a:latin typeface="Cambria Math" panose="02040503050406030204" pitchFamily="18" charset="0"/>
                                          </a:rPr>
                                          <m:t>𝑘</m:t>
                                        </m:r>
                                      </m:sub>
                                    </m:sSub>
                                  </m:sub>
                                  <m:sup>
                                    <m:r>
                                      <a:rPr lang="en-US" sz="1900" i="1">
                                        <a:latin typeface="Cambria Math" panose="02040503050406030204" pitchFamily="18" charset="0"/>
                                      </a:rPr>
                                      <m:t>𝑄</m:t>
                                    </m:r>
                                  </m:sup>
                                </m:sSubSup>
                              </m:e>
                            </m:mr>
                          </m:m>
                        </m:e>
                      </m:d>
                      <m:r>
                        <a:rPr lang="en-US" sz="1900" i="1">
                          <a:latin typeface="Cambria Math" panose="02040503050406030204" pitchFamily="18" charset="0"/>
                        </a:rPr>
                        <m:t>,</m:t>
                      </m:r>
                      <m:sSup>
                        <m:sSupPr>
                          <m:ctrlPr>
                            <a:rPr lang="en-US" sz="1900" i="1">
                              <a:latin typeface="Cambria Math" panose="02040503050406030204" pitchFamily="18" charset="0"/>
                            </a:rPr>
                          </m:ctrlPr>
                        </m:sSupPr>
                        <m:e>
                          <m:r>
                            <a:rPr lang="en-US" sz="1900" i="1">
                              <a:latin typeface="Cambria Math" panose="02040503050406030204" pitchFamily="18" charset="0"/>
                            </a:rPr>
                            <m:t>𝑊</m:t>
                          </m:r>
                        </m:e>
                        <m:sup>
                          <m:r>
                            <a:rPr lang="en-US" sz="1900" i="1">
                              <a:latin typeface="Cambria Math" panose="02040503050406030204" pitchFamily="18" charset="0"/>
                            </a:rPr>
                            <m:t>𝐾</m:t>
                          </m:r>
                        </m:sup>
                      </m:sSup>
                      <m:r>
                        <a:rPr lang="en-US" sz="1900" i="1">
                          <a:latin typeface="Cambria Math" panose="02040503050406030204" pitchFamily="18" charset="0"/>
                        </a:rPr>
                        <m:t>=</m:t>
                      </m:r>
                      <m:d>
                        <m:dPr>
                          <m:ctrlPr>
                            <a:rPr lang="en-US" sz="1900" i="1">
                              <a:latin typeface="Cambria Math" panose="02040503050406030204" pitchFamily="18" charset="0"/>
                            </a:rPr>
                          </m:ctrlPr>
                        </m:dPr>
                        <m:e>
                          <m:m>
                            <m:mPr>
                              <m:mcs>
                                <m:mc>
                                  <m:mcPr>
                                    <m:count m:val="4"/>
                                    <m:mcJc m:val="center"/>
                                  </m:mcPr>
                                </m:mc>
                              </m:mcs>
                              <m:ctrlPr>
                                <a:rPr lang="en-US" sz="1900" i="1">
                                  <a:latin typeface="Cambria Math" panose="02040503050406030204" pitchFamily="18" charset="0"/>
                                </a:rPr>
                              </m:ctrlPr>
                            </m:mPr>
                            <m:mr>
                              <m:e>
                                <m:sSubSup>
                                  <m:sSubSupPr>
                                    <m:ctrlPr>
                                      <a:rPr lang="en-US" sz="1900" i="1">
                                        <a:latin typeface="Cambria Math" panose="02040503050406030204" pitchFamily="18" charset="0"/>
                                      </a:rPr>
                                    </m:ctrlPr>
                                  </m:sSubSupPr>
                                  <m:e>
                                    <m:r>
                                      <a:rPr lang="en-US" sz="1900" i="1">
                                        <a:latin typeface="Cambria Math" panose="02040503050406030204" pitchFamily="18" charset="0"/>
                                      </a:rPr>
                                      <m:t>𝑤</m:t>
                                    </m:r>
                                  </m:e>
                                  <m:sub>
                                    <m:r>
                                      <a:rPr lang="en-US" sz="1900" i="1">
                                        <a:latin typeface="Cambria Math" panose="02040503050406030204" pitchFamily="18" charset="0"/>
                                      </a:rPr>
                                      <m:t>11</m:t>
                                    </m:r>
                                  </m:sub>
                                  <m:sup>
                                    <m:r>
                                      <a:rPr lang="en-US" sz="1900" i="1">
                                        <a:latin typeface="Cambria Math" panose="02040503050406030204" pitchFamily="18" charset="0"/>
                                      </a:rPr>
                                      <m:t>𝐾</m:t>
                                    </m:r>
                                  </m:sup>
                                </m:sSubSup>
                              </m:e>
                              <m:e>
                                <m:sSubSup>
                                  <m:sSubSupPr>
                                    <m:ctrlPr>
                                      <a:rPr lang="en-US" sz="1900" i="1">
                                        <a:latin typeface="Cambria Math" panose="02040503050406030204" pitchFamily="18" charset="0"/>
                                      </a:rPr>
                                    </m:ctrlPr>
                                  </m:sSubSupPr>
                                  <m:e>
                                    <m:r>
                                      <a:rPr lang="en-US" sz="1900" i="1">
                                        <a:latin typeface="Cambria Math" panose="02040503050406030204" pitchFamily="18" charset="0"/>
                                      </a:rPr>
                                      <m:t>𝑤</m:t>
                                    </m:r>
                                  </m:e>
                                  <m:sub>
                                    <m:r>
                                      <a:rPr lang="en-US" sz="1900" i="1">
                                        <a:latin typeface="Cambria Math" panose="02040503050406030204" pitchFamily="18" charset="0"/>
                                      </a:rPr>
                                      <m:t>11</m:t>
                                    </m:r>
                                  </m:sub>
                                  <m:sup>
                                    <m:r>
                                      <a:rPr lang="en-US" sz="1900" i="1">
                                        <a:latin typeface="Cambria Math" panose="02040503050406030204" pitchFamily="18" charset="0"/>
                                      </a:rPr>
                                      <m:t>𝐾</m:t>
                                    </m:r>
                                  </m:sup>
                                </m:sSubSup>
                              </m:e>
                              <m:e>
                                <m:r>
                                  <a:rPr lang="en-US" sz="1900" i="1">
                                    <a:latin typeface="Cambria Math" panose="02040503050406030204" pitchFamily="18" charset="0"/>
                                  </a:rPr>
                                  <m:t>⋯</m:t>
                                </m:r>
                              </m:e>
                              <m:e>
                                <m:sSubSup>
                                  <m:sSubSupPr>
                                    <m:ctrlPr>
                                      <a:rPr lang="en-US" sz="1900" i="1">
                                        <a:latin typeface="Cambria Math" panose="02040503050406030204" pitchFamily="18" charset="0"/>
                                      </a:rPr>
                                    </m:ctrlPr>
                                  </m:sSubSupPr>
                                  <m:e>
                                    <m:r>
                                      <a:rPr lang="en-US" sz="1900" i="1">
                                        <a:latin typeface="Cambria Math" panose="02040503050406030204" pitchFamily="18" charset="0"/>
                                      </a:rPr>
                                      <m:t>𝑤</m:t>
                                    </m:r>
                                  </m:e>
                                  <m:sub>
                                    <m:r>
                                      <a:rPr lang="en-US" sz="1900" i="1">
                                        <a:latin typeface="Cambria Math" panose="02040503050406030204" pitchFamily="18" charset="0"/>
                                      </a:rPr>
                                      <m:t>1</m:t>
                                    </m:r>
                                    <m:sSub>
                                      <m:sSubPr>
                                        <m:ctrlPr>
                                          <a:rPr lang="en-US" sz="1900" i="1">
                                            <a:latin typeface="Cambria Math" panose="02040503050406030204" pitchFamily="18" charset="0"/>
                                          </a:rPr>
                                        </m:ctrlPr>
                                      </m:sSubPr>
                                      <m:e>
                                        <m:r>
                                          <a:rPr lang="en-US" sz="1900" i="1">
                                            <a:latin typeface="Cambria Math" panose="02040503050406030204" pitchFamily="18" charset="0"/>
                                          </a:rPr>
                                          <m:t>𝑑</m:t>
                                        </m:r>
                                      </m:e>
                                      <m:sub>
                                        <m:r>
                                          <a:rPr lang="en-US" sz="1900" i="1">
                                            <a:latin typeface="Cambria Math" panose="02040503050406030204" pitchFamily="18" charset="0"/>
                                          </a:rPr>
                                          <m:t>𝑘</m:t>
                                        </m:r>
                                      </m:sub>
                                    </m:sSub>
                                  </m:sub>
                                  <m:sup>
                                    <m:r>
                                      <a:rPr lang="en-US" sz="1900" i="1">
                                        <a:latin typeface="Cambria Math" panose="02040503050406030204" pitchFamily="18" charset="0"/>
                                      </a:rPr>
                                      <m:t>𝐾</m:t>
                                    </m:r>
                                  </m:sup>
                                </m:sSubSup>
                              </m:e>
                            </m:mr>
                            <m:mr>
                              <m:e>
                                <m:sSubSup>
                                  <m:sSubSupPr>
                                    <m:ctrlPr>
                                      <a:rPr lang="en-US" sz="1900" i="1">
                                        <a:latin typeface="Cambria Math" panose="02040503050406030204" pitchFamily="18" charset="0"/>
                                      </a:rPr>
                                    </m:ctrlPr>
                                  </m:sSubSupPr>
                                  <m:e>
                                    <m:r>
                                      <a:rPr lang="en-US" sz="1900" i="1">
                                        <a:latin typeface="Cambria Math" panose="02040503050406030204" pitchFamily="18" charset="0"/>
                                      </a:rPr>
                                      <m:t>𝑤</m:t>
                                    </m:r>
                                  </m:e>
                                  <m:sub>
                                    <m:r>
                                      <a:rPr lang="en-US" sz="1900" i="1">
                                        <a:latin typeface="Cambria Math" panose="02040503050406030204" pitchFamily="18" charset="0"/>
                                      </a:rPr>
                                      <m:t>21</m:t>
                                    </m:r>
                                  </m:sub>
                                  <m:sup>
                                    <m:r>
                                      <a:rPr lang="en-US" sz="1900" i="1">
                                        <a:latin typeface="Cambria Math" panose="02040503050406030204" pitchFamily="18" charset="0"/>
                                      </a:rPr>
                                      <m:t>𝐾</m:t>
                                    </m:r>
                                  </m:sup>
                                </m:sSubSup>
                              </m:e>
                              <m:e>
                                <m:sSubSup>
                                  <m:sSubSupPr>
                                    <m:ctrlPr>
                                      <a:rPr lang="en-US" sz="1900" i="1">
                                        <a:latin typeface="Cambria Math" panose="02040503050406030204" pitchFamily="18" charset="0"/>
                                      </a:rPr>
                                    </m:ctrlPr>
                                  </m:sSubSupPr>
                                  <m:e>
                                    <m:r>
                                      <a:rPr lang="en-US" sz="1900" i="1">
                                        <a:latin typeface="Cambria Math" panose="02040503050406030204" pitchFamily="18" charset="0"/>
                                      </a:rPr>
                                      <m:t>𝑤</m:t>
                                    </m:r>
                                  </m:e>
                                  <m:sub>
                                    <m:r>
                                      <a:rPr lang="en-US" sz="1900" i="1">
                                        <a:latin typeface="Cambria Math" panose="02040503050406030204" pitchFamily="18" charset="0"/>
                                      </a:rPr>
                                      <m:t>22</m:t>
                                    </m:r>
                                  </m:sub>
                                  <m:sup>
                                    <m:r>
                                      <a:rPr lang="en-US" sz="1900" i="1">
                                        <a:latin typeface="Cambria Math" panose="02040503050406030204" pitchFamily="18" charset="0"/>
                                      </a:rPr>
                                      <m:t>𝐾</m:t>
                                    </m:r>
                                  </m:sup>
                                </m:sSubSup>
                              </m:e>
                              <m:e>
                                <m:r>
                                  <a:rPr lang="en-US" sz="1900" i="1">
                                    <a:latin typeface="Cambria Math" panose="02040503050406030204" pitchFamily="18" charset="0"/>
                                  </a:rPr>
                                  <m:t>⋯</m:t>
                                </m:r>
                              </m:e>
                              <m:e>
                                <m:sSubSup>
                                  <m:sSubSupPr>
                                    <m:ctrlPr>
                                      <a:rPr lang="en-US" sz="1900" i="1">
                                        <a:latin typeface="Cambria Math" panose="02040503050406030204" pitchFamily="18" charset="0"/>
                                      </a:rPr>
                                    </m:ctrlPr>
                                  </m:sSubSupPr>
                                  <m:e>
                                    <m:r>
                                      <a:rPr lang="en-US" sz="1900" i="1">
                                        <a:latin typeface="Cambria Math" panose="02040503050406030204" pitchFamily="18" charset="0"/>
                                      </a:rPr>
                                      <m:t>𝑤</m:t>
                                    </m:r>
                                  </m:e>
                                  <m:sub>
                                    <m:r>
                                      <a:rPr lang="en-US" sz="1900" i="1">
                                        <a:latin typeface="Cambria Math" panose="02040503050406030204" pitchFamily="18" charset="0"/>
                                      </a:rPr>
                                      <m:t>2</m:t>
                                    </m:r>
                                    <m:sSub>
                                      <m:sSubPr>
                                        <m:ctrlPr>
                                          <a:rPr lang="en-US" sz="1900" i="1">
                                            <a:latin typeface="Cambria Math" panose="02040503050406030204" pitchFamily="18" charset="0"/>
                                          </a:rPr>
                                        </m:ctrlPr>
                                      </m:sSubPr>
                                      <m:e>
                                        <m:r>
                                          <a:rPr lang="en-US" sz="1900" i="1">
                                            <a:latin typeface="Cambria Math" panose="02040503050406030204" pitchFamily="18" charset="0"/>
                                          </a:rPr>
                                          <m:t>𝑑</m:t>
                                        </m:r>
                                      </m:e>
                                      <m:sub>
                                        <m:r>
                                          <a:rPr lang="en-US" sz="1900" i="1">
                                            <a:latin typeface="Cambria Math" panose="02040503050406030204" pitchFamily="18" charset="0"/>
                                          </a:rPr>
                                          <m:t>𝑘</m:t>
                                        </m:r>
                                      </m:sub>
                                    </m:sSub>
                                  </m:sub>
                                  <m:sup>
                                    <m:r>
                                      <a:rPr lang="en-US" sz="1900" i="1">
                                        <a:latin typeface="Cambria Math" panose="02040503050406030204" pitchFamily="18" charset="0"/>
                                      </a:rPr>
                                      <m:t>𝐾</m:t>
                                    </m:r>
                                  </m:sup>
                                </m:sSubSup>
                              </m:e>
                            </m:mr>
                            <m:mr>
                              <m:e>
                                <m:r>
                                  <a:rPr lang="en-US" sz="1900" i="1">
                                    <a:latin typeface="Cambria Math" panose="02040503050406030204" pitchFamily="18" charset="0"/>
                                  </a:rPr>
                                  <m:t>⋮</m:t>
                                </m:r>
                              </m:e>
                              <m:e>
                                <m:r>
                                  <a:rPr lang="en-US" sz="1900" i="1">
                                    <a:latin typeface="Cambria Math" panose="02040503050406030204" pitchFamily="18" charset="0"/>
                                  </a:rPr>
                                  <m:t>⋮</m:t>
                                </m:r>
                              </m:e>
                              <m:e>
                                <m:r>
                                  <a:rPr lang="en-US" sz="1900" i="1">
                                    <a:latin typeface="Cambria Math" panose="02040503050406030204" pitchFamily="18" charset="0"/>
                                  </a:rPr>
                                  <m:t>⋱</m:t>
                                </m:r>
                              </m:e>
                              <m:e>
                                <m:r>
                                  <a:rPr lang="en-US" sz="1900" i="1">
                                    <a:latin typeface="Cambria Math" panose="02040503050406030204" pitchFamily="18" charset="0"/>
                                  </a:rPr>
                                  <m:t>⋮</m:t>
                                </m:r>
                              </m:e>
                            </m:mr>
                            <m:mr>
                              <m:e>
                                <m:sSubSup>
                                  <m:sSubSupPr>
                                    <m:ctrlPr>
                                      <a:rPr lang="en-US" sz="1900" i="1">
                                        <a:latin typeface="Cambria Math" panose="02040503050406030204" pitchFamily="18" charset="0"/>
                                      </a:rPr>
                                    </m:ctrlPr>
                                  </m:sSubSupPr>
                                  <m:e>
                                    <m:r>
                                      <a:rPr lang="en-US" sz="1900" i="1">
                                        <a:latin typeface="Cambria Math" panose="02040503050406030204" pitchFamily="18" charset="0"/>
                                      </a:rPr>
                                      <m:t>𝑤</m:t>
                                    </m:r>
                                  </m:e>
                                  <m:sub>
                                    <m:sSub>
                                      <m:sSubPr>
                                        <m:ctrlPr>
                                          <a:rPr lang="en-US" sz="1900" i="1">
                                            <a:latin typeface="Cambria Math" panose="02040503050406030204" pitchFamily="18" charset="0"/>
                                          </a:rPr>
                                        </m:ctrlPr>
                                      </m:sSubPr>
                                      <m:e>
                                        <m:r>
                                          <a:rPr lang="en-US" sz="1900" i="1">
                                            <a:latin typeface="Cambria Math" panose="02040503050406030204" pitchFamily="18" charset="0"/>
                                          </a:rPr>
                                          <m:t>𝑑</m:t>
                                        </m:r>
                                      </m:e>
                                      <m:sub>
                                        <m:r>
                                          <a:rPr lang="en-US" sz="1900" i="1">
                                            <a:latin typeface="Cambria Math" panose="02040503050406030204" pitchFamily="18" charset="0"/>
                                          </a:rPr>
                                          <m:t>𝑚</m:t>
                                        </m:r>
                                      </m:sub>
                                    </m:sSub>
                                    <m:r>
                                      <a:rPr lang="en-US" sz="1900" i="1">
                                        <a:latin typeface="Cambria Math" panose="02040503050406030204" pitchFamily="18" charset="0"/>
                                      </a:rPr>
                                      <m:t>1</m:t>
                                    </m:r>
                                  </m:sub>
                                  <m:sup>
                                    <m:r>
                                      <a:rPr lang="en-US" sz="1900" i="1">
                                        <a:latin typeface="Cambria Math" panose="02040503050406030204" pitchFamily="18" charset="0"/>
                                      </a:rPr>
                                      <m:t>𝐾</m:t>
                                    </m:r>
                                  </m:sup>
                                </m:sSubSup>
                              </m:e>
                              <m:e>
                                <m:sSubSup>
                                  <m:sSubSupPr>
                                    <m:ctrlPr>
                                      <a:rPr lang="en-US" sz="1900" i="1">
                                        <a:latin typeface="Cambria Math" panose="02040503050406030204" pitchFamily="18" charset="0"/>
                                      </a:rPr>
                                    </m:ctrlPr>
                                  </m:sSubSupPr>
                                  <m:e>
                                    <m:r>
                                      <a:rPr lang="en-US" sz="1900" i="1">
                                        <a:latin typeface="Cambria Math" panose="02040503050406030204" pitchFamily="18" charset="0"/>
                                      </a:rPr>
                                      <m:t>𝑤</m:t>
                                    </m:r>
                                  </m:e>
                                  <m:sub>
                                    <m:sSub>
                                      <m:sSubPr>
                                        <m:ctrlPr>
                                          <a:rPr lang="en-US" sz="1900" i="1">
                                            <a:latin typeface="Cambria Math" panose="02040503050406030204" pitchFamily="18" charset="0"/>
                                          </a:rPr>
                                        </m:ctrlPr>
                                      </m:sSubPr>
                                      <m:e>
                                        <m:r>
                                          <a:rPr lang="en-US" sz="1900" i="1">
                                            <a:latin typeface="Cambria Math" panose="02040503050406030204" pitchFamily="18" charset="0"/>
                                          </a:rPr>
                                          <m:t>𝑑</m:t>
                                        </m:r>
                                      </m:e>
                                      <m:sub>
                                        <m:r>
                                          <a:rPr lang="en-US" sz="1900" i="1">
                                            <a:latin typeface="Cambria Math" panose="02040503050406030204" pitchFamily="18" charset="0"/>
                                          </a:rPr>
                                          <m:t>𝑚</m:t>
                                        </m:r>
                                      </m:sub>
                                    </m:sSub>
                                    <m:r>
                                      <a:rPr lang="en-US" sz="1900" i="1">
                                        <a:latin typeface="Cambria Math" panose="02040503050406030204" pitchFamily="18" charset="0"/>
                                      </a:rPr>
                                      <m:t>2</m:t>
                                    </m:r>
                                  </m:sub>
                                  <m:sup>
                                    <m:r>
                                      <a:rPr lang="en-US" sz="1900" i="1">
                                        <a:latin typeface="Cambria Math" panose="02040503050406030204" pitchFamily="18" charset="0"/>
                                      </a:rPr>
                                      <m:t>𝐾</m:t>
                                    </m:r>
                                  </m:sup>
                                </m:sSubSup>
                              </m:e>
                              <m:e>
                                <m:r>
                                  <a:rPr lang="en-US" sz="1900" i="1">
                                    <a:latin typeface="Cambria Math" panose="02040503050406030204" pitchFamily="18" charset="0"/>
                                  </a:rPr>
                                  <m:t>⋯</m:t>
                                </m:r>
                              </m:e>
                              <m:e>
                                <m:sSubSup>
                                  <m:sSubSupPr>
                                    <m:ctrlPr>
                                      <a:rPr lang="en-US" sz="1900" i="1">
                                        <a:latin typeface="Cambria Math" panose="02040503050406030204" pitchFamily="18" charset="0"/>
                                      </a:rPr>
                                    </m:ctrlPr>
                                  </m:sSubSupPr>
                                  <m:e>
                                    <m:r>
                                      <a:rPr lang="en-US" sz="1900" i="1">
                                        <a:latin typeface="Cambria Math" panose="02040503050406030204" pitchFamily="18" charset="0"/>
                                      </a:rPr>
                                      <m:t>𝑤</m:t>
                                    </m:r>
                                  </m:e>
                                  <m:sub>
                                    <m:sSub>
                                      <m:sSubPr>
                                        <m:ctrlPr>
                                          <a:rPr lang="en-US" sz="1900" i="1">
                                            <a:latin typeface="Cambria Math" panose="02040503050406030204" pitchFamily="18" charset="0"/>
                                          </a:rPr>
                                        </m:ctrlPr>
                                      </m:sSubPr>
                                      <m:e>
                                        <m:r>
                                          <a:rPr lang="en-US" sz="1900" i="1">
                                            <a:latin typeface="Cambria Math" panose="02040503050406030204" pitchFamily="18" charset="0"/>
                                          </a:rPr>
                                          <m:t>𝑑</m:t>
                                        </m:r>
                                      </m:e>
                                      <m:sub>
                                        <m:r>
                                          <a:rPr lang="en-US" sz="1900" i="1">
                                            <a:latin typeface="Cambria Math" panose="02040503050406030204" pitchFamily="18" charset="0"/>
                                          </a:rPr>
                                          <m:t>𝑚</m:t>
                                        </m:r>
                                      </m:sub>
                                    </m:sSub>
                                    <m:sSub>
                                      <m:sSubPr>
                                        <m:ctrlPr>
                                          <a:rPr lang="en-US" sz="1900" i="1">
                                            <a:latin typeface="Cambria Math" panose="02040503050406030204" pitchFamily="18" charset="0"/>
                                          </a:rPr>
                                        </m:ctrlPr>
                                      </m:sSubPr>
                                      <m:e>
                                        <m:r>
                                          <a:rPr lang="en-US" sz="1900" i="1">
                                            <a:latin typeface="Cambria Math" panose="02040503050406030204" pitchFamily="18" charset="0"/>
                                          </a:rPr>
                                          <m:t>𝑑</m:t>
                                        </m:r>
                                      </m:e>
                                      <m:sub>
                                        <m:r>
                                          <a:rPr lang="en-US" sz="1900" i="1">
                                            <a:latin typeface="Cambria Math" panose="02040503050406030204" pitchFamily="18" charset="0"/>
                                          </a:rPr>
                                          <m:t>𝑘</m:t>
                                        </m:r>
                                      </m:sub>
                                    </m:sSub>
                                  </m:sub>
                                  <m:sup>
                                    <m:r>
                                      <a:rPr lang="en-US" sz="1900" i="1">
                                        <a:latin typeface="Cambria Math" panose="02040503050406030204" pitchFamily="18" charset="0"/>
                                      </a:rPr>
                                      <m:t>𝐾</m:t>
                                    </m:r>
                                  </m:sup>
                                </m:sSubSup>
                              </m:e>
                            </m:mr>
                          </m:m>
                        </m:e>
                      </m:d>
                      <m:r>
                        <a:rPr lang="en-US" sz="1900" b="0" i="1" smtClean="0">
                          <a:latin typeface="Cambria Math" panose="02040503050406030204" pitchFamily="18" charset="0"/>
                        </a:rPr>
                        <m:t>,</m:t>
                      </m:r>
                      <m:sSup>
                        <m:sSupPr>
                          <m:ctrlPr>
                            <a:rPr lang="en-US" sz="1900" i="1">
                              <a:latin typeface="Cambria Math" panose="02040503050406030204" pitchFamily="18" charset="0"/>
                            </a:rPr>
                          </m:ctrlPr>
                        </m:sSupPr>
                        <m:e>
                          <m:r>
                            <a:rPr lang="en-US" sz="1900" i="1">
                              <a:latin typeface="Cambria Math" panose="02040503050406030204" pitchFamily="18" charset="0"/>
                            </a:rPr>
                            <m:t>𝑊</m:t>
                          </m:r>
                        </m:e>
                        <m:sup>
                          <m:r>
                            <a:rPr lang="en-US" sz="1900" i="1">
                              <a:latin typeface="Cambria Math" panose="02040503050406030204" pitchFamily="18" charset="0"/>
                            </a:rPr>
                            <m:t>𝑉</m:t>
                          </m:r>
                        </m:sup>
                      </m:sSup>
                      <m:r>
                        <a:rPr lang="en-US" sz="1900" i="1">
                          <a:latin typeface="Cambria Math" panose="02040503050406030204" pitchFamily="18" charset="0"/>
                        </a:rPr>
                        <m:t>=</m:t>
                      </m:r>
                      <m:d>
                        <m:dPr>
                          <m:ctrlPr>
                            <a:rPr lang="en-US" sz="1900" i="1">
                              <a:latin typeface="Cambria Math" panose="02040503050406030204" pitchFamily="18" charset="0"/>
                            </a:rPr>
                          </m:ctrlPr>
                        </m:dPr>
                        <m:e>
                          <m:m>
                            <m:mPr>
                              <m:mcs>
                                <m:mc>
                                  <m:mcPr>
                                    <m:count m:val="4"/>
                                    <m:mcJc m:val="center"/>
                                  </m:mcPr>
                                </m:mc>
                              </m:mcs>
                              <m:ctrlPr>
                                <a:rPr lang="en-US" sz="1900" i="1">
                                  <a:latin typeface="Cambria Math" panose="02040503050406030204" pitchFamily="18" charset="0"/>
                                </a:rPr>
                              </m:ctrlPr>
                            </m:mPr>
                            <m:mr>
                              <m:e>
                                <m:sSubSup>
                                  <m:sSubSupPr>
                                    <m:ctrlPr>
                                      <a:rPr lang="en-US" sz="1900" i="1">
                                        <a:latin typeface="Cambria Math" panose="02040503050406030204" pitchFamily="18" charset="0"/>
                                      </a:rPr>
                                    </m:ctrlPr>
                                  </m:sSubSupPr>
                                  <m:e>
                                    <m:r>
                                      <a:rPr lang="en-US" sz="1900" i="1">
                                        <a:latin typeface="Cambria Math" panose="02040503050406030204" pitchFamily="18" charset="0"/>
                                      </a:rPr>
                                      <m:t>𝑤</m:t>
                                    </m:r>
                                  </m:e>
                                  <m:sub>
                                    <m:r>
                                      <a:rPr lang="en-US" sz="1900" i="1">
                                        <a:latin typeface="Cambria Math" panose="02040503050406030204" pitchFamily="18" charset="0"/>
                                      </a:rPr>
                                      <m:t>11</m:t>
                                    </m:r>
                                  </m:sub>
                                  <m:sup>
                                    <m:r>
                                      <a:rPr lang="en-US" sz="1900" i="1">
                                        <a:latin typeface="Cambria Math" panose="02040503050406030204" pitchFamily="18" charset="0"/>
                                      </a:rPr>
                                      <m:t>𝑉</m:t>
                                    </m:r>
                                  </m:sup>
                                </m:sSubSup>
                              </m:e>
                              <m:e>
                                <m:sSubSup>
                                  <m:sSubSupPr>
                                    <m:ctrlPr>
                                      <a:rPr lang="en-US" sz="1900" i="1">
                                        <a:latin typeface="Cambria Math" panose="02040503050406030204" pitchFamily="18" charset="0"/>
                                      </a:rPr>
                                    </m:ctrlPr>
                                  </m:sSubSupPr>
                                  <m:e>
                                    <m:r>
                                      <a:rPr lang="en-US" sz="1900" i="1">
                                        <a:latin typeface="Cambria Math" panose="02040503050406030204" pitchFamily="18" charset="0"/>
                                      </a:rPr>
                                      <m:t>𝑤</m:t>
                                    </m:r>
                                  </m:e>
                                  <m:sub>
                                    <m:r>
                                      <a:rPr lang="en-US" sz="1900" i="1">
                                        <a:latin typeface="Cambria Math" panose="02040503050406030204" pitchFamily="18" charset="0"/>
                                      </a:rPr>
                                      <m:t>11</m:t>
                                    </m:r>
                                  </m:sub>
                                  <m:sup>
                                    <m:r>
                                      <a:rPr lang="en-US" sz="1900" i="1">
                                        <a:latin typeface="Cambria Math" panose="02040503050406030204" pitchFamily="18" charset="0"/>
                                      </a:rPr>
                                      <m:t>𝑉</m:t>
                                    </m:r>
                                  </m:sup>
                                </m:sSubSup>
                              </m:e>
                              <m:e>
                                <m:r>
                                  <a:rPr lang="en-US" sz="1900" i="1">
                                    <a:latin typeface="Cambria Math" panose="02040503050406030204" pitchFamily="18" charset="0"/>
                                  </a:rPr>
                                  <m:t>⋯</m:t>
                                </m:r>
                              </m:e>
                              <m:e>
                                <m:sSubSup>
                                  <m:sSubSupPr>
                                    <m:ctrlPr>
                                      <a:rPr lang="en-US" sz="1900" i="1">
                                        <a:latin typeface="Cambria Math" panose="02040503050406030204" pitchFamily="18" charset="0"/>
                                      </a:rPr>
                                    </m:ctrlPr>
                                  </m:sSubSupPr>
                                  <m:e>
                                    <m:r>
                                      <a:rPr lang="en-US" sz="1900" i="1">
                                        <a:latin typeface="Cambria Math" panose="02040503050406030204" pitchFamily="18" charset="0"/>
                                      </a:rPr>
                                      <m:t>𝑤</m:t>
                                    </m:r>
                                  </m:e>
                                  <m:sub>
                                    <m:r>
                                      <a:rPr lang="en-US" sz="1900" i="1">
                                        <a:latin typeface="Cambria Math" panose="02040503050406030204" pitchFamily="18" charset="0"/>
                                      </a:rPr>
                                      <m:t>1</m:t>
                                    </m:r>
                                    <m:sSub>
                                      <m:sSubPr>
                                        <m:ctrlPr>
                                          <a:rPr lang="en-US" sz="1900" i="1">
                                            <a:latin typeface="Cambria Math" panose="02040503050406030204" pitchFamily="18" charset="0"/>
                                          </a:rPr>
                                        </m:ctrlPr>
                                      </m:sSubPr>
                                      <m:e>
                                        <m:r>
                                          <a:rPr lang="en-US" sz="1900" i="1">
                                            <a:latin typeface="Cambria Math" panose="02040503050406030204" pitchFamily="18" charset="0"/>
                                          </a:rPr>
                                          <m:t>𝑑</m:t>
                                        </m:r>
                                      </m:e>
                                      <m:sub>
                                        <m:r>
                                          <a:rPr lang="en-US" sz="1900" i="1">
                                            <a:latin typeface="Cambria Math" panose="02040503050406030204" pitchFamily="18" charset="0"/>
                                          </a:rPr>
                                          <m:t>𝑣</m:t>
                                        </m:r>
                                      </m:sub>
                                    </m:sSub>
                                  </m:sub>
                                  <m:sup>
                                    <m:r>
                                      <a:rPr lang="en-US" sz="1900" i="1">
                                        <a:latin typeface="Cambria Math" panose="02040503050406030204" pitchFamily="18" charset="0"/>
                                      </a:rPr>
                                      <m:t>𝑉</m:t>
                                    </m:r>
                                  </m:sup>
                                </m:sSubSup>
                              </m:e>
                            </m:mr>
                            <m:mr>
                              <m:e>
                                <m:sSubSup>
                                  <m:sSubSupPr>
                                    <m:ctrlPr>
                                      <a:rPr lang="en-US" sz="1900" i="1">
                                        <a:latin typeface="Cambria Math" panose="02040503050406030204" pitchFamily="18" charset="0"/>
                                      </a:rPr>
                                    </m:ctrlPr>
                                  </m:sSubSupPr>
                                  <m:e>
                                    <m:r>
                                      <a:rPr lang="en-US" sz="1900" i="1">
                                        <a:latin typeface="Cambria Math" panose="02040503050406030204" pitchFamily="18" charset="0"/>
                                      </a:rPr>
                                      <m:t>𝑤</m:t>
                                    </m:r>
                                  </m:e>
                                  <m:sub>
                                    <m:r>
                                      <a:rPr lang="en-US" sz="1900" i="1">
                                        <a:latin typeface="Cambria Math" panose="02040503050406030204" pitchFamily="18" charset="0"/>
                                      </a:rPr>
                                      <m:t>21</m:t>
                                    </m:r>
                                  </m:sub>
                                  <m:sup>
                                    <m:r>
                                      <a:rPr lang="en-US" sz="1900" i="1">
                                        <a:latin typeface="Cambria Math" panose="02040503050406030204" pitchFamily="18" charset="0"/>
                                      </a:rPr>
                                      <m:t>𝑉</m:t>
                                    </m:r>
                                  </m:sup>
                                </m:sSubSup>
                              </m:e>
                              <m:e>
                                <m:sSubSup>
                                  <m:sSubSupPr>
                                    <m:ctrlPr>
                                      <a:rPr lang="en-US" sz="1900" i="1">
                                        <a:latin typeface="Cambria Math" panose="02040503050406030204" pitchFamily="18" charset="0"/>
                                      </a:rPr>
                                    </m:ctrlPr>
                                  </m:sSubSupPr>
                                  <m:e>
                                    <m:r>
                                      <a:rPr lang="en-US" sz="1900" i="1">
                                        <a:latin typeface="Cambria Math" panose="02040503050406030204" pitchFamily="18" charset="0"/>
                                      </a:rPr>
                                      <m:t>𝑤</m:t>
                                    </m:r>
                                  </m:e>
                                  <m:sub>
                                    <m:r>
                                      <a:rPr lang="en-US" sz="1900" i="1">
                                        <a:latin typeface="Cambria Math" panose="02040503050406030204" pitchFamily="18" charset="0"/>
                                      </a:rPr>
                                      <m:t>22</m:t>
                                    </m:r>
                                  </m:sub>
                                  <m:sup>
                                    <m:r>
                                      <a:rPr lang="en-US" sz="1900" i="1">
                                        <a:latin typeface="Cambria Math" panose="02040503050406030204" pitchFamily="18" charset="0"/>
                                      </a:rPr>
                                      <m:t>𝑉</m:t>
                                    </m:r>
                                  </m:sup>
                                </m:sSubSup>
                              </m:e>
                              <m:e>
                                <m:r>
                                  <a:rPr lang="en-US" sz="1900" i="1">
                                    <a:latin typeface="Cambria Math" panose="02040503050406030204" pitchFamily="18" charset="0"/>
                                  </a:rPr>
                                  <m:t>⋯</m:t>
                                </m:r>
                              </m:e>
                              <m:e>
                                <m:sSubSup>
                                  <m:sSubSupPr>
                                    <m:ctrlPr>
                                      <a:rPr lang="en-US" sz="1900" i="1">
                                        <a:latin typeface="Cambria Math" panose="02040503050406030204" pitchFamily="18" charset="0"/>
                                      </a:rPr>
                                    </m:ctrlPr>
                                  </m:sSubSupPr>
                                  <m:e>
                                    <m:r>
                                      <a:rPr lang="en-US" sz="1900" i="1">
                                        <a:latin typeface="Cambria Math" panose="02040503050406030204" pitchFamily="18" charset="0"/>
                                      </a:rPr>
                                      <m:t>𝑤</m:t>
                                    </m:r>
                                  </m:e>
                                  <m:sub>
                                    <m:r>
                                      <a:rPr lang="en-US" sz="1900" i="1">
                                        <a:latin typeface="Cambria Math" panose="02040503050406030204" pitchFamily="18" charset="0"/>
                                      </a:rPr>
                                      <m:t>2</m:t>
                                    </m:r>
                                    <m:sSub>
                                      <m:sSubPr>
                                        <m:ctrlPr>
                                          <a:rPr lang="en-US" sz="1900" i="1">
                                            <a:latin typeface="Cambria Math" panose="02040503050406030204" pitchFamily="18" charset="0"/>
                                          </a:rPr>
                                        </m:ctrlPr>
                                      </m:sSubPr>
                                      <m:e>
                                        <m:r>
                                          <a:rPr lang="en-US" sz="1900" i="1">
                                            <a:latin typeface="Cambria Math" panose="02040503050406030204" pitchFamily="18" charset="0"/>
                                          </a:rPr>
                                          <m:t>𝑑</m:t>
                                        </m:r>
                                      </m:e>
                                      <m:sub>
                                        <m:r>
                                          <a:rPr lang="en-US" sz="1900" i="1">
                                            <a:latin typeface="Cambria Math" panose="02040503050406030204" pitchFamily="18" charset="0"/>
                                          </a:rPr>
                                          <m:t>𝑘</m:t>
                                        </m:r>
                                      </m:sub>
                                    </m:sSub>
                                  </m:sub>
                                  <m:sup>
                                    <m:r>
                                      <a:rPr lang="en-US" sz="1900" i="1">
                                        <a:latin typeface="Cambria Math" panose="02040503050406030204" pitchFamily="18" charset="0"/>
                                      </a:rPr>
                                      <m:t>𝑉</m:t>
                                    </m:r>
                                  </m:sup>
                                </m:sSubSup>
                              </m:e>
                            </m:mr>
                            <m:mr>
                              <m:e>
                                <m:r>
                                  <a:rPr lang="en-US" sz="1900" i="1">
                                    <a:latin typeface="Cambria Math" panose="02040503050406030204" pitchFamily="18" charset="0"/>
                                  </a:rPr>
                                  <m:t>⋮</m:t>
                                </m:r>
                              </m:e>
                              <m:e>
                                <m:r>
                                  <a:rPr lang="en-US" sz="1900" i="1">
                                    <a:latin typeface="Cambria Math" panose="02040503050406030204" pitchFamily="18" charset="0"/>
                                  </a:rPr>
                                  <m:t>⋮</m:t>
                                </m:r>
                              </m:e>
                              <m:e>
                                <m:r>
                                  <a:rPr lang="en-US" sz="1900" i="1">
                                    <a:latin typeface="Cambria Math" panose="02040503050406030204" pitchFamily="18" charset="0"/>
                                  </a:rPr>
                                  <m:t>⋱</m:t>
                                </m:r>
                              </m:e>
                              <m:e>
                                <m:r>
                                  <a:rPr lang="en-US" sz="1900" i="1">
                                    <a:latin typeface="Cambria Math" panose="02040503050406030204" pitchFamily="18" charset="0"/>
                                  </a:rPr>
                                  <m:t>⋮</m:t>
                                </m:r>
                              </m:e>
                            </m:mr>
                            <m:mr>
                              <m:e>
                                <m:sSubSup>
                                  <m:sSubSupPr>
                                    <m:ctrlPr>
                                      <a:rPr lang="en-US" sz="1900" i="1">
                                        <a:latin typeface="Cambria Math" panose="02040503050406030204" pitchFamily="18" charset="0"/>
                                      </a:rPr>
                                    </m:ctrlPr>
                                  </m:sSubSupPr>
                                  <m:e>
                                    <m:r>
                                      <a:rPr lang="en-US" sz="1900" i="1">
                                        <a:latin typeface="Cambria Math" panose="02040503050406030204" pitchFamily="18" charset="0"/>
                                      </a:rPr>
                                      <m:t>𝑤</m:t>
                                    </m:r>
                                  </m:e>
                                  <m:sub>
                                    <m:sSub>
                                      <m:sSubPr>
                                        <m:ctrlPr>
                                          <a:rPr lang="en-US" sz="1900" i="1">
                                            <a:latin typeface="Cambria Math" panose="02040503050406030204" pitchFamily="18" charset="0"/>
                                          </a:rPr>
                                        </m:ctrlPr>
                                      </m:sSubPr>
                                      <m:e>
                                        <m:r>
                                          <a:rPr lang="en-US" sz="1900" i="1">
                                            <a:latin typeface="Cambria Math" panose="02040503050406030204" pitchFamily="18" charset="0"/>
                                          </a:rPr>
                                          <m:t>𝑑</m:t>
                                        </m:r>
                                      </m:e>
                                      <m:sub>
                                        <m:r>
                                          <a:rPr lang="en-US" sz="1900" i="1">
                                            <a:latin typeface="Cambria Math" panose="02040503050406030204" pitchFamily="18" charset="0"/>
                                          </a:rPr>
                                          <m:t>𝑚</m:t>
                                        </m:r>
                                      </m:sub>
                                    </m:sSub>
                                    <m:r>
                                      <a:rPr lang="en-US" sz="1900" i="1">
                                        <a:latin typeface="Cambria Math" panose="02040503050406030204" pitchFamily="18" charset="0"/>
                                      </a:rPr>
                                      <m:t>1</m:t>
                                    </m:r>
                                  </m:sub>
                                  <m:sup>
                                    <m:r>
                                      <a:rPr lang="en-US" sz="1900" i="1">
                                        <a:latin typeface="Cambria Math" panose="02040503050406030204" pitchFamily="18" charset="0"/>
                                      </a:rPr>
                                      <m:t>𝑉</m:t>
                                    </m:r>
                                  </m:sup>
                                </m:sSubSup>
                              </m:e>
                              <m:e>
                                <m:sSubSup>
                                  <m:sSubSupPr>
                                    <m:ctrlPr>
                                      <a:rPr lang="en-US" sz="1900" i="1">
                                        <a:latin typeface="Cambria Math" panose="02040503050406030204" pitchFamily="18" charset="0"/>
                                      </a:rPr>
                                    </m:ctrlPr>
                                  </m:sSubSupPr>
                                  <m:e>
                                    <m:r>
                                      <a:rPr lang="en-US" sz="1900" i="1">
                                        <a:latin typeface="Cambria Math" panose="02040503050406030204" pitchFamily="18" charset="0"/>
                                      </a:rPr>
                                      <m:t>𝑤</m:t>
                                    </m:r>
                                  </m:e>
                                  <m:sub>
                                    <m:sSub>
                                      <m:sSubPr>
                                        <m:ctrlPr>
                                          <a:rPr lang="en-US" sz="1900" i="1">
                                            <a:latin typeface="Cambria Math" panose="02040503050406030204" pitchFamily="18" charset="0"/>
                                          </a:rPr>
                                        </m:ctrlPr>
                                      </m:sSubPr>
                                      <m:e>
                                        <m:r>
                                          <a:rPr lang="en-US" sz="1900" i="1">
                                            <a:latin typeface="Cambria Math" panose="02040503050406030204" pitchFamily="18" charset="0"/>
                                          </a:rPr>
                                          <m:t>𝑑</m:t>
                                        </m:r>
                                      </m:e>
                                      <m:sub>
                                        <m:r>
                                          <a:rPr lang="en-US" sz="1900" i="1">
                                            <a:latin typeface="Cambria Math" panose="02040503050406030204" pitchFamily="18" charset="0"/>
                                          </a:rPr>
                                          <m:t>𝑚</m:t>
                                        </m:r>
                                      </m:sub>
                                    </m:sSub>
                                    <m:r>
                                      <a:rPr lang="en-US" sz="1900" i="1">
                                        <a:latin typeface="Cambria Math" panose="02040503050406030204" pitchFamily="18" charset="0"/>
                                      </a:rPr>
                                      <m:t>2</m:t>
                                    </m:r>
                                  </m:sub>
                                  <m:sup>
                                    <m:r>
                                      <a:rPr lang="en-US" sz="1900" i="1">
                                        <a:latin typeface="Cambria Math" panose="02040503050406030204" pitchFamily="18" charset="0"/>
                                      </a:rPr>
                                      <m:t>𝑉</m:t>
                                    </m:r>
                                  </m:sup>
                                </m:sSubSup>
                              </m:e>
                              <m:e>
                                <m:r>
                                  <a:rPr lang="en-US" sz="1900" i="1">
                                    <a:latin typeface="Cambria Math" panose="02040503050406030204" pitchFamily="18" charset="0"/>
                                  </a:rPr>
                                  <m:t>⋯</m:t>
                                </m:r>
                              </m:e>
                              <m:e>
                                <m:sSubSup>
                                  <m:sSubSupPr>
                                    <m:ctrlPr>
                                      <a:rPr lang="en-US" sz="1900" i="1">
                                        <a:latin typeface="Cambria Math" panose="02040503050406030204" pitchFamily="18" charset="0"/>
                                      </a:rPr>
                                    </m:ctrlPr>
                                  </m:sSubSupPr>
                                  <m:e>
                                    <m:r>
                                      <a:rPr lang="en-US" sz="1900" i="1">
                                        <a:latin typeface="Cambria Math" panose="02040503050406030204" pitchFamily="18" charset="0"/>
                                      </a:rPr>
                                      <m:t>𝑤</m:t>
                                    </m:r>
                                  </m:e>
                                  <m:sub>
                                    <m:sSub>
                                      <m:sSubPr>
                                        <m:ctrlPr>
                                          <a:rPr lang="en-US" sz="1900" i="1">
                                            <a:latin typeface="Cambria Math" panose="02040503050406030204" pitchFamily="18" charset="0"/>
                                          </a:rPr>
                                        </m:ctrlPr>
                                      </m:sSubPr>
                                      <m:e>
                                        <m:r>
                                          <a:rPr lang="en-US" sz="1900" i="1">
                                            <a:latin typeface="Cambria Math" panose="02040503050406030204" pitchFamily="18" charset="0"/>
                                          </a:rPr>
                                          <m:t>𝑑</m:t>
                                        </m:r>
                                      </m:e>
                                      <m:sub>
                                        <m:r>
                                          <a:rPr lang="en-US" sz="1900" i="1">
                                            <a:latin typeface="Cambria Math" panose="02040503050406030204" pitchFamily="18" charset="0"/>
                                          </a:rPr>
                                          <m:t>𝑚</m:t>
                                        </m:r>
                                      </m:sub>
                                    </m:sSub>
                                    <m:sSub>
                                      <m:sSubPr>
                                        <m:ctrlPr>
                                          <a:rPr lang="en-US" sz="1900" i="1">
                                            <a:latin typeface="Cambria Math" panose="02040503050406030204" pitchFamily="18" charset="0"/>
                                          </a:rPr>
                                        </m:ctrlPr>
                                      </m:sSubPr>
                                      <m:e>
                                        <m:r>
                                          <a:rPr lang="en-US" sz="1900" i="1">
                                            <a:latin typeface="Cambria Math" panose="02040503050406030204" pitchFamily="18" charset="0"/>
                                          </a:rPr>
                                          <m:t>𝑑</m:t>
                                        </m:r>
                                      </m:e>
                                      <m:sub>
                                        <m:r>
                                          <a:rPr lang="en-US" sz="1900" i="1">
                                            <a:latin typeface="Cambria Math" panose="02040503050406030204" pitchFamily="18" charset="0"/>
                                          </a:rPr>
                                          <m:t>𝑘</m:t>
                                        </m:r>
                                      </m:sub>
                                    </m:sSub>
                                  </m:sub>
                                  <m:sup>
                                    <m:r>
                                      <a:rPr lang="en-US" sz="1900" i="1">
                                        <a:latin typeface="Cambria Math" panose="02040503050406030204" pitchFamily="18" charset="0"/>
                                      </a:rPr>
                                      <m:t>𝑉</m:t>
                                    </m:r>
                                  </m:sup>
                                </m:sSubSup>
                              </m:e>
                            </m:mr>
                          </m:m>
                        </m:e>
                      </m:d>
                    </m:oMath>
                  </m:oMathPara>
                </a14:m>
                <a:r>
                  <a:rPr lang="en-US" sz="1900" dirty="0"/>
                  <a:t/>
                </a:r>
                <a:br>
                  <a:rPr lang="en-US" sz="1900" dirty="0"/>
                </a:br>
                <a:endParaRPr lang="en-US" sz="19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1120" y="914399"/>
                <a:ext cx="12039600" cy="5176066"/>
              </a:xfrm>
              <a:blipFill>
                <a:blip r:embed="rId2"/>
                <a:stretch>
                  <a:fillRect l="-506" t="-589" r="-456"/>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29</a:t>
            </a:fld>
            <a:endParaRPr lang="en-US"/>
          </a:p>
        </p:txBody>
      </p:sp>
    </p:spTree>
    <p:extLst>
      <p:ext uri="{BB962C8B-B14F-4D97-AF65-F5344CB8AC3E}">
        <p14:creationId xmlns:p14="http://schemas.microsoft.com/office/powerpoint/2010/main" val="13225354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Table of contents</a:t>
            </a:r>
          </a:p>
        </p:txBody>
      </p:sp>
      <p:sp>
        <p:nvSpPr>
          <p:cNvPr id="3" name="Content Placeholder 2"/>
          <p:cNvSpPr>
            <a:spLocks noGrp="1"/>
          </p:cNvSpPr>
          <p:nvPr>
            <p:ph idx="1"/>
          </p:nvPr>
        </p:nvSpPr>
        <p:spPr/>
        <p:txBody>
          <a:bodyPr/>
          <a:lstStyle/>
          <a:p>
            <a:pPr marL="457200" indent="-457200">
              <a:buFont typeface="+mj-lt"/>
              <a:buAutoNum type="arabicPeriod"/>
            </a:pPr>
            <a:r>
              <a:rPr lang="en-US" dirty="0"/>
              <a:t>Introduction</a:t>
            </a:r>
          </a:p>
          <a:p>
            <a:pPr marL="457200" indent="-457200">
              <a:buFont typeface="+mj-lt"/>
              <a:buAutoNum type="arabicPeriod"/>
            </a:pPr>
            <a:r>
              <a:rPr lang="en-US" dirty="0"/>
              <a:t>Sequence generation and attention</a:t>
            </a:r>
            <a:endParaRPr lang="en-US" dirty="0" smtClean="0"/>
          </a:p>
          <a:p>
            <a:pPr marL="457200" indent="-457200">
              <a:buFont typeface="+mj-lt"/>
              <a:buAutoNum type="arabicPeriod"/>
            </a:pPr>
            <a:r>
              <a:rPr lang="en-US" dirty="0"/>
              <a:t>Transformer</a:t>
            </a:r>
            <a:endParaRPr lang="en-US" dirty="0" smtClean="0"/>
          </a:p>
          <a:p>
            <a:pPr marL="457200" indent="-457200">
              <a:buFont typeface="+mj-lt"/>
              <a:buAutoNum type="arabicPeriod"/>
            </a:pPr>
            <a:r>
              <a:rPr lang="en-US" dirty="0"/>
              <a:t>Pre-trained </a:t>
            </a:r>
            <a:r>
              <a:rPr lang="en-US" dirty="0" smtClean="0"/>
              <a:t>model</a:t>
            </a:r>
          </a:p>
          <a:p>
            <a:pPr marL="457200" indent="-457200">
              <a:buFont typeface="+mj-lt"/>
              <a:buAutoNum type="arabicPeriod"/>
            </a:pPr>
            <a:r>
              <a:rPr lang="en-US" dirty="0"/>
              <a:t>Conclusions</a:t>
            </a:r>
          </a:p>
        </p:txBody>
      </p:sp>
      <p:sp>
        <p:nvSpPr>
          <p:cNvPr id="4" name="Slide Number Placeholder 3"/>
          <p:cNvSpPr>
            <a:spLocks noGrp="1"/>
          </p:cNvSpPr>
          <p:nvPr>
            <p:ph type="sldNum" sz="quarter" idx="12"/>
          </p:nvPr>
        </p:nvSpPr>
        <p:spPr/>
        <p:txBody>
          <a:bodyPr/>
          <a:lstStyle/>
          <a:p>
            <a:fld id="{5DB5036F-1FF2-46C4-8D2B-59C7E3B91952}" type="slidenum">
              <a:rPr lang="en-US" smtClean="0"/>
              <a:pPr/>
              <a:t>3</a:t>
            </a:fld>
            <a:endParaRPr lang="en-US"/>
          </a:p>
        </p:txBody>
      </p:sp>
      <p:sp>
        <p:nvSpPr>
          <p:cNvPr id="5" name="Footer Placeholder 4"/>
          <p:cNvSpPr>
            <a:spLocks noGrp="1"/>
          </p:cNvSpPr>
          <p:nvPr>
            <p:ph type="ftr" sz="quarter" idx="11"/>
          </p:nvPr>
        </p:nvSpPr>
        <p:spPr/>
        <p:txBody>
          <a:bodyPr/>
          <a:lstStyle/>
          <a:p>
            <a:r>
              <a:rPr lang="en-US" smtClean="0"/>
              <a:t>Transformer - Loc Nguyen</a:t>
            </a:r>
            <a:endParaRPr lang="en-US"/>
          </a:p>
        </p:txBody>
      </p:sp>
      <p:sp>
        <p:nvSpPr>
          <p:cNvPr id="6" name="Date Placeholder 5"/>
          <p:cNvSpPr>
            <a:spLocks noGrp="1"/>
          </p:cNvSpPr>
          <p:nvPr>
            <p:ph type="dt" sz="half" idx="10"/>
          </p:nvPr>
        </p:nvSpPr>
        <p:spPr/>
        <p:txBody>
          <a:bodyPr/>
          <a:lstStyle/>
          <a:p>
            <a:r>
              <a:rPr lang="en-US" smtClean="0"/>
              <a:t>8/6/2024</a:t>
            </a:r>
            <a:endParaRPr lang="en-US"/>
          </a:p>
        </p:txBody>
      </p:sp>
    </p:spTree>
    <p:extLst>
      <p:ext uri="{BB962C8B-B14F-4D97-AF65-F5344CB8AC3E}">
        <p14:creationId xmlns:p14="http://schemas.microsoft.com/office/powerpoint/2010/main" val="31122415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Transformer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1120" y="914399"/>
                <a:ext cx="12039600" cy="5176066"/>
              </a:xfrm>
            </p:spPr>
            <p:txBody>
              <a:bodyPr>
                <a:normAutofit/>
              </a:bodyPr>
              <a:lstStyle/>
              <a:p>
                <a:pPr marL="0" indent="0">
                  <a:buNone/>
                </a:pPr>
                <a:r>
                  <a:rPr lang="en-US" sz="2200" dirty="0"/>
                  <a:t>Attention is calculated based on scaled product of query matrix </a:t>
                </a:r>
                <a:r>
                  <a:rPr lang="en-US" sz="2200" i="1" dirty="0"/>
                  <a:t>Q</a:t>
                </a:r>
                <a:r>
                  <a:rPr lang="en-US" sz="2200" dirty="0"/>
                  <a:t>, key matrix </a:t>
                </a:r>
                <a:r>
                  <a:rPr lang="en-US" sz="2200" i="1" dirty="0"/>
                  <a:t>K</a:t>
                </a:r>
                <a:r>
                  <a:rPr lang="en-US" sz="2200" dirty="0"/>
                  <a:t>, and value matrix </a:t>
                </a:r>
                <a:r>
                  <a:rPr lang="en-US" sz="2200" i="1" dirty="0"/>
                  <a:t>V</a:t>
                </a:r>
                <a:r>
                  <a:rPr lang="en-US" sz="2200" dirty="0"/>
                  <a:t> in order to make effects on value matrix </a:t>
                </a:r>
                <a:r>
                  <a:rPr lang="en-US" sz="2200" i="1" dirty="0"/>
                  <a:t>V</a:t>
                </a:r>
                <a:r>
                  <a:rPr lang="en-US" sz="2200" dirty="0"/>
                  <a:t> specifying real sequence by probabilities and moreover, these probabilities are calculated by matching query matrix </a:t>
                </a:r>
                <a:r>
                  <a:rPr lang="en-US" sz="2200" i="1" dirty="0"/>
                  <a:t>Q</a:t>
                </a:r>
                <a:r>
                  <a:rPr lang="en-US" sz="2200" dirty="0"/>
                  <a:t> specifying query sequence and key matrix </a:t>
                </a:r>
                <a:r>
                  <a:rPr lang="en-US" sz="2200" i="1" dirty="0"/>
                  <a:t>K</a:t>
                </a:r>
                <a:r>
                  <a:rPr lang="en-US" sz="2200" dirty="0"/>
                  <a:t> specifying key sequence, which is similar to searching mechanism. These probabilities are also based on soft-max function, which implies weights too. Moreover, attention focuses on all tokens of sequence, which improves meaningful context of sentence in NLP. Given matrices </a:t>
                </a:r>
                <a:r>
                  <a:rPr lang="en-US" sz="2200" i="1" dirty="0"/>
                  <a:t>Q</a:t>
                </a:r>
                <a:r>
                  <a:rPr lang="en-US" sz="2200" dirty="0"/>
                  <a:t>, </a:t>
                </a:r>
                <a:r>
                  <a:rPr lang="en-US" sz="2200" i="1" dirty="0"/>
                  <a:t>K</a:t>
                </a:r>
                <a:r>
                  <a:rPr lang="en-US" sz="2200" dirty="0"/>
                  <a:t>, and </a:t>
                </a:r>
                <a:r>
                  <a:rPr lang="en-US" sz="2200" i="1" dirty="0"/>
                  <a:t>V</a:t>
                </a:r>
                <a:r>
                  <a:rPr lang="en-US" sz="2200" dirty="0"/>
                  <a:t>, attention of </a:t>
                </a:r>
                <a:r>
                  <a:rPr lang="en-US" sz="2200" i="1" dirty="0"/>
                  <a:t>Q</a:t>
                </a:r>
                <a:r>
                  <a:rPr lang="en-US" sz="2200" dirty="0"/>
                  <a:t>, </a:t>
                </a:r>
                <a:r>
                  <a:rPr lang="en-US" sz="2200" i="1" dirty="0"/>
                  <a:t>K</a:t>
                </a:r>
                <a:r>
                  <a:rPr lang="en-US" sz="2200" dirty="0"/>
                  <a:t>, and </a:t>
                </a:r>
                <a:r>
                  <a:rPr lang="en-US" sz="2200" i="1" dirty="0"/>
                  <a:t>V</a:t>
                </a:r>
                <a:r>
                  <a:rPr lang="en-US" sz="2200" dirty="0"/>
                  <a:t> is specified as follows:</a:t>
                </a:r>
              </a:p>
              <a:p>
                <a:pPr marL="0" indent="0">
                  <a:buNone/>
                </a:pPr>
                <a14:m>
                  <m:oMathPara xmlns:m="http://schemas.openxmlformats.org/officeDocument/2006/math">
                    <m:oMathParaPr>
                      <m:jc m:val="centerGroup"/>
                    </m:oMathParaPr>
                    <m:oMath xmlns:m="http://schemas.openxmlformats.org/officeDocument/2006/math">
                      <m:r>
                        <m:rPr>
                          <m:sty m:val="p"/>
                        </m:rPr>
                        <a:rPr lang="en-US" sz="2200">
                          <a:latin typeface="Cambria Math" panose="02040503050406030204" pitchFamily="18" charset="0"/>
                        </a:rPr>
                        <m:t>Attention</m:t>
                      </m:r>
                      <m:d>
                        <m:dPr>
                          <m:ctrlPr>
                            <a:rPr lang="en-US" sz="2200" i="1">
                              <a:latin typeface="Cambria Math" panose="02040503050406030204" pitchFamily="18" charset="0"/>
                            </a:rPr>
                          </m:ctrlPr>
                        </m:dPr>
                        <m:e>
                          <m:r>
                            <a:rPr lang="en-US" sz="2200" b="1" i="1">
                              <a:latin typeface="Cambria Math" panose="02040503050406030204" pitchFamily="18" charset="0"/>
                            </a:rPr>
                            <m:t>𝑿</m:t>
                          </m:r>
                        </m:e>
                      </m:d>
                      <m:r>
                        <a:rPr lang="en-US" sz="2200">
                          <a:latin typeface="Cambria Math" panose="02040503050406030204" pitchFamily="18" charset="0"/>
                        </a:rPr>
                        <m:t>=</m:t>
                      </m:r>
                      <m:r>
                        <m:rPr>
                          <m:sty m:val="p"/>
                        </m:rPr>
                        <a:rPr lang="en-US" sz="2200">
                          <a:latin typeface="Cambria Math" panose="02040503050406030204" pitchFamily="18" charset="0"/>
                        </a:rPr>
                        <m:t>Attention</m:t>
                      </m:r>
                      <m:d>
                        <m:dPr>
                          <m:ctrlPr>
                            <a:rPr lang="en-US" sz="2200" i="1">
                              <a:latin typeface="Cambria Math" panose="02040503050406030204" pitchFamily="18" charset="0"/>
                            </a:rPr>
                          </m:ctrlPr>
                        </m:dPr>
                        <m:e>
                          <m:r>
                            <a:rPr lang="en-US" sz="2200" i="1">
                              <a:latin typeface="Cambria Math" panose="02040503050406030204" pitchFamily="18" charset="0"/>
                            </a:rPr>
                            <m:t>𝑄</m:t>
                          </m:r>
                          <m:r>
                            <a:rPr lang="en-US" sz="2200" i="1">
                              <a:latin typeface="Cambria Math" panose="02040503050406030204" pitchFamily="18" charset="0"/>
                            </a:rPr>
                            <m:t>,</m:t>
                          </m:r>
                          <m:r>
                            <a:rPr lang="en-US" sz="2200" i="1">
                              <a:latin typeface="Cambria Math" panose="02040503050406030204" pitchFamily="18" charset="0"/>
                            </a:rPr>
                            <m:t>𝐾</m:t>
                          </m:r>
                          <m:r>
                            <a:rPr lang="en-US" sz="2200" i="1">
                              <a:latin typeface="Cambria Math" panose="02040503050406030204" pitchFamily="18" charset="0"/>
                            </a:rPr>
                            <m:t>,</m:t>
                          </m:r>
                          <m:r>
                            <a:rPr lang="en-US" sz="2200" i="1">
                              <a:latin typeface="Cambria Math" panose="02040503050406030204" pitchFamily="18" charset="0"/>
                            </a:rPr>
                            <m:t>𝑉</m:t>
                          </m:r>
                        </m:e>
                      </m:d>
                      <m:r>
                        <a:rPr lang="en-US" sz="2200" i="1">
                          <a:latin typeface="Cambria Math" panose="02040503050406030204" pitchFamily="18" charset="0"/>
                        </a:rPr>
                        <m:t>=</m:t>
                      </m:r>
                      <m:r>
                        <m:rPr>
                          <m:sty m:val="p"/>
                        </m:rPr>
                        <a:rPr lang="en-US" sz="2200">
                          <a:latin typeface="Cambria Math" panose="02040503050406030204" pitchFamily="18" charset="0"/>
                        </a:rPr>
                        <m:t>softmax</m:t>
                      </m:r>
                      <m:d>
                        <m:dPr>
                          <m:ctrlPr>
                            <a:rPr lang="en-US" sz="2200" i="1">
                              <a:latin typeface="Cambria Math" panose="02040503050406030204" pitchFamily="18" charset="0"/>
                            </a:rPr>
                          </m:ctrlPr>
                        </m:dPr>
                        <m:e>
                          <m:f>
                            <m:fPr>
                              <m:ctrlPr>
                                <a:rPr lang="en-US" sz="2200" i="1">
                                  <a:latin typeface="Cambria Math" panose="02040503050406030204" pitchFamily="18" charset="0"/>
                                </a:rPr>
                              </m:ctrlPr>
                            </m:fPr>
                            <m:num>
                              <m:r>
                                <a:rPr lang="en-US" sz="2200" i="1">
                                  <a:latin typeface="Cambria Math" panose="02040503050406030204" pitchFamily="18" charset="0"/>
                                </a:rPr>
                                <m:t>𝑄</m:t>
                              </m:r>
                              <m:sSup>
                                <m:sSupPr>
                                  <m:ctrlPr>
                                    <a:rPr lang="en-US" sz="2200" i="1">
                                      <a:latin typeface="Cambria Math" panose="02040503050406030204" pitchFamily="18" charset="0"/>
                                    </a:rPr>
                                  </m:ctrlPr>
                                </m:sSupPr>
                                <m:e>
                                  <m:r>
                                    <a:rPr lang="en-US" sz="2200" i="1">
                                      <a:latin typeface="Cambria Math" panose="02040503050406030204" pitchFamily="18" charset="0"/>
                                    </a:rPr>
                                    <m:t>𝐾</m:t>
                                  </m:r>
                                </m:e>
                                <m:sup>
                                  <m:r>
                                    <a:rPr lang="en-US" sz="2200" i="1">
                                      <a:latin typeface="Cambria Math" panose="02040503050406030204" pitchFamily="18" charset="0"/>
                                    </a:rPr>
                                    <m:t>𝑇</m:t>
                                  </m:r>
                                </m:sup>
                              </m:sSup>
                            </m:num>
                            <m:den>
                              <m:rad>
                                <m:radPr>
                                  <m:degHide m:val="on"/>
                                  <m:ctrlPr>
                                    <a:rPr lang="en-US" sz="2200" i="1">
                                      <a:latin typeface="Cambria Math" panose="02040503050406030204" pitchFamily="18" charset="0"/>
                                    </a:rPr>
                                  </m:ctrlPr>
                                </m:radPr>
                                <m:deg/>
                                <m:e>
                                  <m:sSub>
                                    <m:sSubPr>
                                      <m:ctrlPr>
                                        <a:rPr lang="en-US" sz="2200" i="1">
                                          <a:latin typeface="Cambria Math" panose="02040503050406030204" pitchFamily="18" charset="0"/>
                                        </a:rPr>
                                      </m:ctrlPr>
                                    </m:sSubPr>
                                    <m:e>
                                      <m:r>
                                        <a:rPr lang="en-US" sz="2200" i="1">
                                          <a:latin typeface="Cambria Math" panose="02040503050406030204" pitchFamily="18" charset="0"/>
                                        </a:rPr>
                                        <m:t>𝑑</m:t>
                                      </m:r>
                                    </m:e>
                                    <m:sub>
                                      <m:r>
                                        <a:rPr lang="en-US" sz="2200" i="1">
                                          <a:latin typeface="Cambria Math" panose="02040503050406030204" pitchFamily="18" charset="0"/>
                                        </a:rPr>
                                        <m:t>𝑘</m:t>
                                      </m:r>
                                    </m:sub>
                                  </m:sSub>
                                </m:e>
                              </m:rad>
                            </m:den>
                          </m:f>
                        </m:e>
                      </m:d>
                      <m:r>
                        <a:rPr lang="en-US" sz="2200" i="1">
                          <a:latin typeface="Cambria Math" panose="02040503050406030204" pitchFamily="18" charset="0"/>
                        </a:rPr>
                        <m:t>𝑉</m:t>
                      </m:r>
                    </m:oMath>
                  </m:oMathPara>
                </a14:m>
                <a:endParaRPr lang="en-US" sz="2200" dirty="0"/>
              </a:p>
              <a:p>
                <a:pPr marL="0" indent="0">
                  <a:buNone/>
                </a:pPr>
                <a:r>
                  <a:rPr lang="en-US" sz="2200" dirty="0"/>
                  <a:t>Note, the subscript “</a:t>
                </a:r>
                <a:r>
                  <a:rPr lang="en-US" sz="2200" i="1" dirty="0"/>
                  <a:t>T</a:t>
                </a:r>
                <a:r>
                  <a:rPr lang="en-US" sz="2200" dirty="0"/>
                  <a:t>” denotes vector/matrix transposition operator. It is easy to recognize this attention is self-attention of only one sequence </a:t>
                </a:r>
                <a:r>
                  <a:rPr lang="en-US" sz="2200" b="1" i="1" dirty="0"/>
                  <a:t>X</a:t>
                </a:r>
                <a:r>
                  <a:rPr lang="en-US" sz="2200" dirty="0"/>
                  <a:t> via </a:t>
                </a:r>
                <a:r>
                  <a:rPr lang="en-US" sz="2200" i="1" dirty="0"/>
                  <a:t>Q</a:t>
                </a:r>
                <a:r>
                  <a:rPr lang="en-US" sz="2200" dirty="0"/>
                  <a:t>, </a:t>
                </a:r>
                <a:r>
                  <a:rPr lang="en-US" sz="2200" i="1" dirty="0"/>
                  <a:t>K</a:t>
                </a:r>
                <a:r>
                  <a:rPr lang="en-US" sz="2200" dirty="0"/>
                  <a:t>, and </a:t>
                </a:r>
                <a:r>
                  <a:rPr lang="en-US" sz="2200" i="1" dirty="0"/>
                  <a:t>V</a:t>
                </a:r>
                <a:r>
                  <a:rPr lang="en-US" sz="2200" dirty="0"/>
                  <a:t> which are essentially calculated from </a:t>
                </a:r>
                <a:r>
                  <a:rPr lang="en-US" sz="2200" b="1" i="1" dirty="0"/>
                  <a:t>X</a:t>
                </a:r>
                <a:r>
                  <a:rPr lang="en-US" sz="2200" i="1" dirty="0"/>
                  <a:t> </a:t>
                </a:r>
                <a:r>
                  <a:rPr lang="en-US" sz="2200" dirty="0"/>
                  <a:t>and weight matrices </a:t>
                </a:r>
                <a:r>
                  <a:rPr lang="en-US" sz="2200" i="1" dirty="0"/>
                  <a:t>W</a:t>
                </a:r>
                <a:r>
                  <a:rPr lang="en-US" sz="2200" i="1" baseline="30000" dirty="0"/>
                  <a:t>Q</a:t>
                </a:r>
                <a:r>
                  <a:rPr lang="en-US" sz="2200" dirty="0"/>
                  <a:t>, </a:t>
                </a:r>
                <a:r>
                  <a:rPr lang="en-US" sz="2200" i="1" dirty="0"/>
                  <a:t>W</a:t>
                </a:r>
                <a:r>
                  <a:rPr lang="en-US" sz="2200" i="1" baseline="30000" dirty="0"/>
                  <a:t>K</a:t>
                </a:r>
                <a:r>
                  <a:rPr lang="en-US" sz="2200" dirty="0"/>
                  <a:t>, and </a:t>
                </a:r>
                <a:r>
                  <a:rPr lang="en-US" sz="2200" i="1" dirty="0"/>
                  <a:t>W</a:t>
                </a:r>
                <a:r>
                  <a:rPr lang="en-US" sz="2200" i="1" baseline="30000" dirty="0"/>
                  <a:t>V</a:t>
                </a:r>
                <a:r>
                  <a:rPr lang="en-US" sz="2200" dirty="0"/>
                  <a:t>. Note, self-attention concerns internal meanings of its own tokens. Transformer here fosters source sequence to pay attention to itself. The reason of dividing product </a:t>
                </a:r>
                <a:r>
                  <a:rPr lang="en-US" sz="2200" i="1" dirty="0"/>
                  <a:t>QK</a:t>
                </a:r>
                <a:r>
                  <a:rPr lang="en-US" sz="2200" i="1" baseline="30000" dirty="0"/>
                  <a:t>T</a:t>
                </a:r>
                <a:r>
                  <a:rPr lang="en-US" sz="2200" dirty="0"/>
                  <a:t> by the scaling factor </a:t>
                </a:r>
                <a14:m>
                  <m:oMath xmlns:m="http://schemas.openxmlformats.org/officeDocument/2006/math">
                    <m:rad>
                      <m:radPr>
                        <m:degHide m:val="on"/>
                        <m:ctrlPr>
                          <a:rPr lang="en-US" sz="2200" i="1">
                            <a:latin typeface="Cambria Math" panose="02040503050406030204" pitchFamily="18" charset="0"/>
                          </a:rPr>
                        </m:ctrlPr>
                      </m:radPr>
                      <m:deg/>
                      <m:e>
                        <m:sSub>
                          <m:sSubPr>
                            <m:ctrlPr>
                              <a:rPr lang="en-US" sz="2200" i="1">
                                <a:latin typeface="Cambria Math" panose="02040503050406030204" pitchFamily="18" charset="0"/>
                              </a:rPr>
                            </m:ctrlPr>
                          </m:sSubPr>
                          <m:e>
                            <m:r>
                              <a:rPr lang="en-US" sz="2200" i="1">
                                <a:latin typeface="Cambria Math" panose="02040503050406030204" pitchFamily="18" charset="0"/>
                              </a:rPr>
                              <m:t>𝑑</m:t>
                            </m:r>
                          </m:e>
                          <m:sub>
                            <m:r>
                              <a:rPr lang="en-US" sz="2200" i="1">
                                <a:latin typeface="Cambria Math" panose="02040503050406030204" pitchFamily="18" charset="0"/>
                              </a:rPr>
                              <m:t>𝑘</m:t>
                            </m:r>
                          </m:sub>
                        </m:sSub>
                      </m:e>
                    </m:rad>
                  </m:oMath>
                </a14:m>
                <a:r>
                  <a:rPr lang="en-US" sz="2200" dirty="0"/>
                  <a:t> is to improve convergence speed in training transformer.</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1120" y="914399"/>
                <a:ext cx="12039600" cy="5176066"/>
              </a:xfrm>
              <a:blipFill>
                <a:blip r:embed="rId2"/>
                <a:stretch>
                  <a:fillRect l="-658" t="-824" r="-658"/>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30</a:t>
            </a:fld>
            <a:endParaRPr lang="en-US"/>
          </a:p>
        </p:txBody>
      </p:sp>
    </p:spTree>
    <p:extLst>
      <p:ext uri="{BB962C8B-B14F-4D97-AF65-F5344CB8AC3E}">
        <p14:creationId xmlns:p14="http://schemas.microsoft.com/office/powerpoint/2010/main" val="5335198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Transformer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1280" y="914399"/>
                <a:ext cx="12029440" cy="5176066"/>
              </a:xfrm>
            </p:spPr>
            <p:txBody>
              <a:bodyPr>
                <a:noAutofit/>
              </a:bodyPr>
              <a:lstStyle/>
              <a:p>
                <a:pPr marL="0" indent="0">
                  <a:buNone/>
                </a:pPr>
                <a:r>
                  <a:rPr lang="en-US" sz="2100" dirty="0"/>
                  <a:t>Before explaining how to calculate weight / probability matrix</a:t>
                </a:r>
                <a14:m>
                  <m:oMath xmlns:m="http://schemas.openxmlformats.org/officeDocument/2006/math">
                    <m:r>
                      <a:rPr lang="en-US" sz="2100">
                        <a:latin typeface="Cambria Math" panose="02040503050406030204" pitchFamily="18" charset="0"/>
                      </a:rPr>
                      <m:t> </m:t>
                    </m:r>
                    <m:r>
                      <m:rPr>
                        <m:sty m:val="p"/>
                      </m:rPr>
                      <a:rPr lang="en-US" sz="2100">
                        <a:latin typeface="Cambria Math" panose="02040503050406030204" pitchFamily="18" charset="0"/>
                      </a:rPr>
                      <m:t>softmax</m:t>
                    </m:r>
                    <m:d>
                      <m:dPr>
                        <m:ctrlPr>
                          <a:rPr lang="en-US" sz="2100" i="1">
                            <a:latin typeface="Cambria Math" panose="02040503050406030204" pitchFamily="18" charset="0"/>
                          </a:rPr>
                        </m:ctrlPr>
                      </m:dPr>
                      <m:e>
                        <m:f>
                          <m:fPr>
                            <m:ctrlPr>
                              <a:rPr lang="en-US" sz="2100" i="1">
                                <a:latin typeface="Cambria Math" panose="02040503050406030204" pitchFamily="18" charset="0"/>
                              </a:rPr>
                            </m:ctrlPr>
                          </m:fPr>
                          <m:num>
                            <m:r>
                              <a:rPr lang="en-US" sz="2100" i="1">
                                <a:latin typeface="Cambria Math" panose="02040503050406030204" pitchFamily="18" charset="0"/>
                              </a:rPr>
                              <m:t>𝑄</m:t>
                            </m:r>
                            <m:sSup>
                              <m:sSupPr>
                                <m:ctrlPr>
                                  <a:rPr lang="en-US" sz="2100" i="1">
                                    <a:latin typeface="Cambria Math" panose="02040503050406030204" pitchFamily="18" charset="0"/>
                                  </a:rPr>
                                </m:ctrlPr>
                              </m:sSupPr>
                              <m:e>
                                <m:r>
                                  <a:rPr lang="en-US" sz="2100" i="1">
                                    <a:latin typeface="Cambria Math" panose="02040503050406030204" pitchFamily="18" charset="0"/>
                                  </a:rPr>
                                  <m:t>𝐾</m:t>
                                </m:r>
                              </m:e>
                              <m:sup>
                                <m:r>
                                  <a:rPr lang="en-US" sz="2100" i="1">
                                    <a:latin typeface="Cambria Math" panose="02040503050406030204" pitchFamily="18" charset="0"/>
                                  </a:rPr>
                                  <m:t>𝑇</m:t>
                                </m:r>
                              </m:sup>
                            </m:sSup>
                          </m:num>
                          <m:den>
                            <m:rad>
                              <m:radPr>
                                <m:degHide m:val="on"/>
                                <m:ctrlPr>
                                  <a:rPr lang="en-US" sz="2100" i="1">
                                    <a:latin typeface="Cambria Math" panose="02040503050406030204" pitchFamily="18" charset="0"/>
                                  </a:rPr>
                                </m:ctrlPr>
                              </m:radPr>
                              <m:deg/>
                              <m:e>
                                <m:sSub>
                                  <m:sSubPr>
                                    <m:ctrlPr>
                                      <a:rPr lang="en-US" sz="2100" i="1">
                                        <a:latin typeface="Cambria Math" panose="02040503050406030204" pitchFamily="18" charset="0"/>
                                      </a:rPr>
                                    </m:ctrlPr>
                                  </m:sSubPr>
                                  <m:e>
                                    <m:r>
                                      <a:rPr lang="en-US" sz="2100" i="1">
                                        <a:latin typeface="Cambria Math" panose="02040503050406030204" pitchFamily="18" charset="0"/>
                                      </a:rPr>
                                      <m:t>𝑑</m:t>
                                    </m:r>
                                  </m:e>
                                  <m:sub>
                                    <m:r>
                                      <a:rPr lang="en-US" sz="2100" i="1">
                                        <a:latin typeface="Cambria Math" panose="02040503050406030204" pitchFamily="18" charset="0"/>
                                      </a:rPr>
                                      <m:t>𝑘</m:t>
                                    </m:r>
                                  </m:sub>
                                </m:sSub>
                              </m:e>
                            </m:rad>
                          </m:den>
                        </m:f>
                      </m:e>
                    </m:d>
                  </m:oMath>
                </a14:m>
                <a:r>
                  <a:rPr lang="en-US" sz="2100" dirty="0"/>
                  <a:t>, it is necessary to skim the product </a:t>
                </a:r>
                <a:r>
                  <a:rPr lang="en-US" sz="2100" i="1" dirty="0"/>
                  <a:t>QK</a:t>
                </a:r>
                <a:r>
                  <a:rPr lang="en-US" sz="2100" i="1" baseline="30000" dirty="0"/>
                  <a:t>T</a:t>
                </a:r>
                <a:r>
                  <a:rPr lang="en-US" sz="2100" dirty="0"/>
                  <a:t> of query matrix </a:t>
                </a:r>
                <a:r>
                  <a:rPr lang="en-US" sz="2100" i="1" dirty="0"/>
                  <a:t>Q</a:t>
                </a:r>
                <a:r>
                  <a:rPr lang="en-US" sz="2100" dirty="0"/>
                  <a:t> and key matrix </a:t>
                </a:r>
                <a:r>
                  <a:rPr lang="en-US" sz="2100" i="1" dirty="0"/>
                  <a:t>K</a:t>
                </a:r>
                <a:r>
                  <a:rPr lang="en-US" sz="2100" dirty="0"/>
                  <a:t> which aims to match query sequence and key sequence.</a:t>
                </a:r>
              </a:p>
              <a:p>
                <a:pPr marL="0" indent="0">
                  <a:buNone/>
                </a:pPr>
                <a14:m>
                  <m:oMathPara xmlns:m="http://schemas.openxmlformats.org/officeDocument/2006/math">
                    <m:oMathParaPr>
                      <m:jc m:val="centerGroup"/>
                    </m:oMathParaPr>
                    <m:oMath xmlns:m="http://schemas.openxmlformats.org/officeDocument/2006/math">
                      <m:r>
                        <a:rPr lang="en-US" sz="2100" i="1">
                          <a:latin typeface="Cambria Math" panose="02040503050406030204" pitchFamily="18" charset="0"/>
                        </a:rPr>
                        <m:t>𝑄</m:t>
                      </m:r>
                      <m:sSup>
                        <m:sSupPr>
                          <m:ctrlPr>
                            <a:rPr lang="en-US" sz="2100" i="1">
                              <a:latin typeface="Cambria Math" panose="02040503050406030204" pitchFamily="18" charset="0"/>
                            </a:rPr>
                          </m:ctrlPr>
                        </m:sSupPr>
                        <m:e>
                          <m:r>
                            <a:rPr lang="en-US" sz="2100" i="1">
                              <a:latin typeface="Cambria Math" panose="02040503050406030204" pitchFamily="18" charset="0"/>
                            </a:rPr>
                            <m:t>𝐾</m:t>
                          </m:r>
                        </m:e>
                        <m:sup>
                          <m:r>
                            <a:rPr lang="en-US" sz="2100" i="1">
                              <a:latin typeface="Cambria Math" panose="02040503050406030204" pitchFamily="18" charset="0"/>
                            </a:rPr>
                            <m:t>𝑇</m:t>
                          </m:r>
                        </m:sup>
                      </m:sSup>
                      <m:r>
                        <a:rPr lang="en-US" sz="2100" i="1">
                          <a:latin typeface="Cambria Math" panose="02040503050406030204" pitchFamily="18" charset="0"/>
                        </a:rPr>
                        <m:t>=</m:t>
                      </m:r>
                      <m:d>
                        <m:dPr>
                          <m:ctrlPr>
                            <a:rPr lang="en-US" sz="2100" i="1">
                              <a:latin typeface="Cambria Math" panose="02040503050406030204" pitchFamily="18" charset="0"/>
                            </a:rPr>
                          </m:ctrlPr>
                        </m:dPr>
                        <m:e>
                          <m:m>
                            <m:mPr>
                              <m:mcs>
                                <m:mc>
                                  <m:mcPr>
                                    <m:count m:val="4"/>
                                    <m:mcJc m:val="center"/>
                                  </m:mcPr>
                                </m:mc>
                              </m:mcs>
                              <m:ctrlPr>
                                <a:rPr lang="en-US" sz="2100" i="1">
                                  <a:latin typeface="Cambria Math" panose="02040503050406030204" pitchFamily="18" charset="0"/>
                                </a:rPr>
                              </m:ctrlPr>
                            </m:mPr>
                            <m:mr>
                              <m:e>
                                <m:f>
                                  <m:fPr>
                                    <m:ctrlPr>
                                      <a:rPr lang="en-US" sz="2100" i="1">
                                        <a:latin typeface="Cambria Math" panose="02040503050406030204" pitchFamily="18" charset="0"/>
                                      </a:rPr>
                                    </m:ctrlPr>
                                  </m:fPr>
                                  <m:num>
                                    <m:sSub>
                                      <m:sSubPr>
                                        <m:ctrlPr>
                                          <a:rPr lang="en-US" sz="2100" i="1">
                                            <a:latin typeface="Cambria Math" panose="02040503050406030204" pitchFamily="18" charset="0"/>
                                          </a:rPr>
                                        </m:ctrlPr>
                                      </m:sSubPr>
                                      <m:e>
                                        <m:r>
                                          <a:rPr lang="en-US" sz="2100" b="1" i="1">
                                            <a:latin typeface="Cambria Math" panose="02040503050406030204" pitchFamily="18" charset="0"/>
                                          </a:rPr>
                                          <m:t>𝒒</m:t>
                                        </m:r>
                                      </m:e>
                                      <m:sub>
                                        <m:r>
                                          <a:rPr lang="en-US" sz="2100" i="1">
                                            <a:latin typeface="Cambria Math" panose="02040503050406030204" pitchFamily="18" charset="0"/>
                                          </a:rPr>
                                          <m:t>1</m:t>
                                        </m:r>
                                      </m:sub>
                                    </m:sSub>
                                    <m:sSubSup>
                                      <m:sSubSupPr>
                                        <m:ctrlPr>
                                          <a:rPr lang="en-US" sz="2100" i="1">
                                            <a:latin typeface="Cambria Math" panose="02040503050406030204" pitchFamily="18" charset="0"/>
                                          </a:rPr>
                                        </m:ctrlPr>
                                      </m:sSubSupPr>
                                      <m:e>
                                        <m:r>
                                          <a:rPr lang="en-US" sz="2100" b="1" i="1">
                                            <a:latin typeface="Cambria Math" panose="02040503050406030204" pitchFamily="18" charset="0"/>
                                          </a:rPr>
                                          <m:t>𝒌</m:t>
                                        </m:r>
                                      </m:e>
                                      <m:sub>
                                        <m:r>
                                          <a:rPr lang="en-US" sz="2100" i="1">
                                            <a:latin typeface="Cambria Math" panose="02040503050406030204" pitchFamily="18" charset="0"/>
                                          </a:rPr>
                                          <m:t>1</m:t>
                                        </m:r>
                                      </m:sub>
                                      <m:sup>
                                        <m:r>
                                          <a:rPr lang="en-US" sz="2100" i="1">
                                            <a:latin typeface="Cambria Math" panose="02040503050406030204" pitchFamily="18" charset="0"/>
                                          </a:rPr>
                                          <m:t>𝑇</m:t>
                                        </m:r>
                                      </m:sup>
                                    </m:sSubSup>
                                  </m:num>
                                  <m:den>
                                    <m:rad>
                                      <m:radPr>
                                        <m:degHide m:val="on"/>
                                        <m:ctrlPr>
                                          <a:rPr lang="en-US" sz="2100" i="1">
                                            <a:latin typeface="Cambria Math" panose="02040503050406030204" pitchFamily="18" charset="0"/>
                                          </a:rPr>
                                        </m:ctrlPr>
                                      </m:radPr>
                                      <m:deg/>
                                      <m:e>
                                        <m:sSub>
                                          <m:sSubPr>
                                            <m:ctrlPr>
                                              <a:rPr lang="en-US" sz="2100" i="1">
                                                <a:latin typeface="Cambria Math" panose="02040503050406030204" pitchFamily="18" charset="0"/>
                                              </a:rPr>
                                            </m:ctrlPr>
                                          </m:sSubPr>
                                          <m:e>
                                            <m:r>
                                              <a:rPr lang="en-US" sz="2100" i="1">
                                                <a:latin typeface="Cambria Math" panose="02040503050406030204" pitchFamily="18" charset="0"/>
                                              </a:rPr>
                                              <m:t>𝑑</m:t>
                                            </m:r>
                                          </m:e>
                                          <m:sub>
                                            <m:r>
                                              <a:rPr lang="en-US" sz="2100" i="1">
                                                <a:latin typeface="Cambria Math" panose="02040503050406030204" pitchFamily="18" charset="0"/>
                                              </a:rPr>
                                              <m:t>𝑘</m:t>
                                            </m:r>
                                          </m:sub>
                                        </m:sSub>
                                      </m:e>
                                    </m:rad>
                                  </m:den>
                                </m:f>
                              </m:e>
                              <m:e>
                                <m:f>
                                  <m:fPr>
                                    <m:ctrlPr>
                                      <a:rPr lang="en-US" sz="2100" i="1">
                                        <a:latin typeface="Cambria Math" panose="02040503050406030204" pitchFamily="18" charset="0"/>
                                      </a:rPr>
                                    </m:ctrlPr>
                                  </m:fPr>
                                  <m:num>
                                    <m:sSub>
                                      <m:sSubPr>
                                        <m:ctrlPr>
                                          <a:rPr lang="en-US" sz="2100" i="1">
                                            <a:latin typeface="Cambria Math" panose="02040503050406030204" pitchFamily="18" charset="0"/>
                                          </a:rPr>
                                        </m:ctrlPr>
                                      </m:sSubPr>
                                      <m:e>
                                        <m:r>
                                          <a:rPr lang="en-US" sz="2100" b="1" i="1">
                                            <a:latin typeface="Cambria Math" panose="02040503050406030204" pitchFamily="18" charset="0"/>
                                          </a:rPr>
                                          <m:t>𝒒</m:t>
                                        </m:r>
                                      </m:e>
                                      <m:sub>
                                        <m:r>
                                          <a:rPr lang="en-US" sz="2100" i="1">
                                            <a:latin typeface="Cambria Math" panose="02040503050406030204" pitchFamily="18" charset="0"/>
                                          </a:rPr>
                                          <m:t>1</m:t>
                                        </m:r>
                                      </m:sub>
                                    </m:sSub>
                                    <m:sSubSup>
                                      <m:sSubSupPr>
                                        <m:ctrlPr>
                                          <a:rPr lang="en-US" sz="2100" i="1">
                                            <a:latin typeface="Cambria Math" panose="02040503050406030204" pitchFamily="18" charset="0"/>
                                          </a:rPr>
                                        </m:ctrlPr>
                                      </m:sSubSupPr>
                                      <m:e>
                                        <m:r>
                                          <a:rPr lang="en-US" sz="2100" b="1" i="1">
                                            <a:latin typeface="Cambria Math" panose="02040503050406030204" pitchFamily="18" charset="0"/>
                                          </a:rPr>
                                          <m:t>𝒌</m:t>
                                        </m:r>
                                      </m:e>
                                      <m:sub>
                                        <m:r>
                                          <a:rPr lang="en-US" sz="2100" i="1">
                                            <a:latin typeface="Cambria Math" panose="02040503050406030204" pitchFamily="18" charset="0"/>
                                          </a:rPr>
                                          <m:t>2</m:t>
                                        </m:r>
                                      </m:sub>
                                      <m:sup>
                                        <m:r>
                                          <a:rPr lang="en-US" sz="2100" i="1">
                                            <a:latin typeface="Cambria Math" panose="02040503050406030204" pitchFamily="18" charset="0"/>
                                          </a:rPr>
                                          <m:t>𝑇</m:t>
                                        </m:r>
                                      </m:sup>
                                    </m:sSubSup>
                                  </m:num>
                                  <m:den>
                                    <m:rad>
                                      <m:radPr>
                                        <m:degHide m:val="on"/>
                                        <m:ctrlPr>
                                          <a:rPr lang="en-US" sz="2100" i="1">
                                            <a:latin typeface="Cambria Math" panose="02040503050406030204" pitchFamily="18" charset="0"/>
                                          </a:rPr>
                                        </m:ctrlPr>
                                      </m:radPr>
                                      <m:deg/>
                                      <m:e>
                                        <m:sSub>
                                          <m:sSubPr>
                                            <m:ctrlPr>
                                              <a:rPr lang="en-US" sz="2100" i="1">
                                                <a:latin typeface="Cambria Math" panose="02040503050406030204" pitchFamily="18" charset="0"/>
                                              </a:rPr>
                                            </m:ctrlPr>
                                          </m:sSubPr>
                                          <m:e>
                                            <m:r>
                                              <a:rPr lang="en-US" sz="2100" i="1">
                                                <a:latin typeface="Cambria Math" panose="02040503050406030204" pitchFamily="18" charset="0"/>
                                              </a:rPr>
                                              <m:t>𝑑</m:t>
                                            </m:r>
                                          </m:e>
                                          <m:sub>
                                            <m:r>
                                              <a:rPr lang="en-US" sz="2100" i="1">
                                                <a:latin typeface="Cambria Math" panose="02040503050406030204" pitchFamily="18" charset="0"/>
                                              </a:rPr>
                                              <m:t>𝑘</m:t>
                                            </m:r>
                                          </m:sub>
                                        </m:sSub>
                                      </m:e>
                                    </m:rad>
                                  </m:den>
                                </m:f>
                              </m:e>
                              <m:e>
                                <m:r>
                                  <a:rPr lang="en-US" sz="2100" i="1">
                                    <a:latin typeface="Cambria Math" panose="02040503050406030204" pitchFamily="18" charset="0"/>
                                  </a:rPr>
                                  <m:t>⋯</m:t>
                                </m:r>
                              </m:e>
                              <m:e>
                                <m:f>
                                  <m:fPr>
                                    <m:ctrlPr>
                                      <a:rPr lang="en-US" sz="2100" i="1">
                                        <a:latin typeface="Cambria Math" panose="02040503050406030204" pitchFamily="18" charset="0"/>
                                      </a:rPr>
                                    </m:ctrlPr>
                                  </m:fPr>
                                  <m:num>
                                    <m:sSub>
                                      <m:sSubPr>
                                        <m:ctrlPr>
                                          <a:rPr lang="en-US" sz="2100" i="1">
                                            <a:latin typeface="Cambria Math" panose="02040503050406030204" pitchFamily="18" charset="0"/>
                                          </a:rPr>
                                        </m:ctrlPr>
                                      </m:sSubPr>
                                      <m:e>
                                        <m:r>
                                          <a:rPr lang="en-US" sz="2100" b="1" i="1">
                                            <a:latin typeface="Cambria Math" panose="02040503050406030204" pitchFamily="18" charset="0"/>
                                          </a:rPr>
                                          <m:t>𝒒</m:t>
                                        </m:r>
                                      </m:e>
                                      <m:sub>
                                        <m:r>
                                          <a:rPr lang="en-US" sz="2100" i="1">
                                            <a:latin typeface="Cambria Math" panose="02040503050406030204" pitchFamily="18" charset="0"/>
                                          </a:rPr>
                                          <m:t>1</m:t>
                                        </m:r>
                                      </m:sub>
                                    </m:sSub>
                                    <m:sSubSup>
                                      <m:sSubSupPr>
                                        <m:ctrlPr>
                                          <a:rPr lang="en-US" sz="2100" i="1">
                                            <a:latin typeface="Cambria Math" panose="02040503050406030204" pitchFamily="18" charset="0"/>
                                          </a:rPr>
                                        </m:ctrlPr>
                                      </m:sSubSupPr>
                                      <m:e>
                                        <m:r>
                                          <a:rPr lang="en-US" sz="2100" b="1" i="1">
                                            <a:latin typeface="Cambria Math" panose="02040503050406030204" pitchFamily="18" charset="0"/>
                                          </a:rPr>
                                          <m:t>𝒌</m:t>
                                        </m:r>
                                      </m:e>
                                      <m:sub>
                                        <m:r>
                                          <a:rPr lang="en-US" sz="2100" i="1">
                                            <a:latin typeface="Cambria Math" panose="02040503050406030204" pitchFamily="18" charset="0"/>
                                          </a:rPr>
                                          <m:t>𝑚</m:t>
                                        </m:r>
                                      </m:sub>
                                      <m:sup>
                                        <m:r>
                                          <a:rPr lang="en-US" sz="2100" i="1">
                                            <a:latin typeface="Cambria Math" panose="02040503050406030204" pitchFamily="18" charset="0"/>
                                          </a:rPr>
                                          <m:t>𝑇</m:t>
                                        </m:r>
                                      </m:sup>
                                    </m:sSubSup>
                                  </m:num>
                                  <m:den>
                                    <m:rad>
                                      <m:radPr>
                                        <m:degHide m:val="on"/>
                                        <m:ctrlPr>
                                          <a:rPr lang="en-US" sz="2100" i="1">
                                            <a:latin typeface="Cambria Math" panose="02040503050406030204" pitchFamily="18" charset="0"/>
                                          </a:rPr>
                                        </m:ctrlPr>
                                      </m:radPr>
                                      <m:deg/>
                                      <m:e>
                                        <m:sSub>
                                          <m:sSubPr>
                                            <m:ctrlPr>
                                              <a:rPr lang="en-US" sz="2100" i="1">
                                                <a:latin typeface="Cambria Math" panose="02040503050406030204" pitchFamily="18" charset="0"/>
                                              </a:rPr>
                                            </m:ctrlPr>
                                          </m:sSubPr>
                                          <m:e>
                                            <m:r>
                                              <a:rPr lang="en-US" sz="2100" i="1">
                                                <a:latin typeface="Cambria Math" panose="02040503050406030204" pitchFamily="18" charset="0"/>
                                              </a:rPr>
                                              <m:t>𝑑</m:t>
                                            </m:r>
                                          </m:e>
                                          <m:sub>
                                            <m:r>
                                              <a:rPr lang="en-US" sz="2100" i="1">
                                                <a:latin typeface="Cambria Math" panose="02040503050406030204" pitchFamily="18" charset="0"/>
                                              </a:rPr>
                                              <m:t>𝑘</m:t>
                                            </m:r>
                                          </m:sub>
                                        </m:sSub>
                                      </m:e>
                                    </m:rad>
                                  </m:den>
                                </m:f>
                              </m:e>
                            </m:mr>
                            <m:mr>
                              <m:e>
                                <m:f>
                                  <m:fPr>
                                    <m:ctrlPr>
                                      <a:rPr lang="en-US" sz="2100" i="1">
                                        <a:latin typeface="Cambria Math" panose="02040503050406030204" pitchFamily="18" charset="0"/>
                                      </a:rPr>
                                    </m:ctrlPr>
                                  </m:fPr>
                                  <m:num>
                                    <m:sSub>
                                      <m:sSubPr>
                                        <m:ctrlPr>
                                          <a:rPr lang="en-US" sz="2100" i="1">
                                            <a:latin typeface="Cambria Math" panose="02040503050406030204" pitchFamily="18" charset="0"/>
                                          </a:rPr>
                                        </m:ctrlPr>
                                      </m:sSubPr>
                                      <m:e>
                                        <m:r>
                                          <a:rPr lang="en-US" sz="2100" b="1" i="1">
                                            <a:latin typeface="Cambria Math" panose="02040503050406030204" pitchFamily="18" charset="0"/>
                                          </a:rPr>
                                          <m:t>𝒒</m:t>
                                        </m:r>
                                      </m:e>
                                      <m:sub>
                                        <m:r>
                                          <a:rPr lang="en-US" sz="2100" i="1">
                                            <a:latin typeface="Cambria Math" panose="02040503050406030204" pitchFamily="18" charset="0"/>
                                          </a:rPr>
                                          <m:t>2</m:t>
                                        </m:r>
                                      </m:sub>
                                    </m:sSub>
                                    <m:sSubSup>
                                      <m:sSubSupPr>
                                        <m:ctrlPr>
                                          <a:rPr lang="en-US" sz="2100" i="1">
                                            <a:latin typeface="Cambria Math" panose="02040503050406030204" pitchFamily="18" charset="0"/>
                                          </a:rPr>
                                        </m:ctrlPr>
                                      </m:sSubSupPr>
                                      <m:e>
                                        <m:r>
                                          <a:rPr lang="en-US" sz="2100" b="1" i="1">
                                            <a:latin typeface="Cambria Math" panose="02040503050406030204" pitchFamily="18" charset="0"/>
                                          </a:rPr>
                                          <m:t>𝒌</m:t>
                                        </m:r>
                                      </m:e>
                                      <m:sub>
                                        <m:r>
                                          <a:rPr lang="en-US" sz="2100" i="1">
                                            <a:latin typeface="Cambria Math" panose="02040503050406030204" pitchFamily="18" charset="0"/>
                                          </a:rPr>
                                          <m:t>1</m:t>
                                        </m:r>
                                      </m:sub>
                                      <m:sup>
                                        <m:r>
                                          <a:rPr lang="en-US" sz="2100" i="1">
                                            <a:latin typeface="Cambria Math" panose="02040503050406030204" pitchFamily="18" charset="0"/>
                                          </a:rPr>
                                          <m:t>𝑇</m:t>
                                        </m:r>
                                      </m:sup>
                                    </m:sSubSup>
                                  </m:num>
                                  <m:den>
                                    <m:rad>
                                      <m:radPr>
                                        <m:degHide m:val="on"/>
                                        <m:ctrlPr>
                                          <a:rPr lang="en-US" sz="2100" i="1">
                                            <a:latin typeface="Cambria Math" panose="02040503050406030204" pitchFamily="18" charset="0"/>
                                          </a:rPr>
                                        </m:ctrlPr>
                                      </m:radPr>
                                      <m:deg/>
                                      <m:e>
                                        <m:sSub>
                                          <m:sSubPr>
                                            <m:ctrlPr>
                                              <a:rPr lang="en-US" sz="2100" i="1">
                                                <a:latin typeface="Cambria Math" panose="02040503050406030204" pitchFamily="18" charset="0"/>
                                              </a:rPr>
                                            </m:ctrlPr>
                                          </m:sSubPr>
                                          <m:e>
                                            <m:r>
                                              <a:rPr lang="en-US" sz="2100" i="1">
                                                <a:latin typeface="Cambria Math" panose="02040503050406030204" pitchFamily="18" charset="0"/>
                                              </a:rPr>
                                              <m:t>𝑑</m:t>
                                            </m:r>
                                          </m:e>
                                          <m:sub>
                                            <m:r>
                                              <a:rPr lang="en-US" sz="2100" i="1">
                                                <a:latin typeface="Cambria Math" panose="02040503050406030204" pitchFamily="18" charset="0"/>
                                              </a:rPr>
                                              <m:t>𝑘</m:t>
                                            </m:r>
                                          </m:sub>
                                        </m:sSub>
                                      </m:e>
                                    </m:rad>
                                  </m:den>
                                </m:f>
                              </m:e>
                              <m:e>
                                <m:f>
                                  <m:fPr>
                                    <m:ctrlPr>
                                      <a:rPr lang="en-US" sz="2100" i="1">
                                        <a:latin typeface="Cambria Math" panose="02040503050406030204" pitchFamily="18" charset="0"/>
                                      </a:rPr>
                                    </m:ctrlPr>
                                  </m:fPr>
                                  <m:num>
                                    <m:sSub>
                                      <m:sSubPr>
                                        <m:ctrlPr>
                                          <a:rPr lang="en-US" sz="2100" i="1">
                                            <a:latin typeface="Cambria Math" panose="02040503050406030204" pitchFamily="18" charset="0"/>
                                          </a:rPr>
                                        </m:ctrlPr>
                                      </m:sSubPr>
                                      <m:e>
                                        <m:r>
                                          <a:rPr lang="en-US" sz="2100" b="1" i="1">
                                            <a:latin typeface="Cambria Math" panose="02040503050406030204" pitchFamily="18" charset="0"/>
                                          </a:rPr>
                                          <m:t>𝒒</m:t>
                                        </m:r>
                                      </m:e>
                                      <m:sub>
                                        <m:r>
                                          <a:rPr lang="en-US" sz="2100" i="1">
                                            <a:latin typeface="Cambria Math" panose="02040503050406030204" pitchFamily="18" charset="0"/>
                                          </a:rPr>
                                          <m:t>2</m:t>
                                        </m:r>
                                      </m:sub>
                                    </m:sSub>
                                    <m:sSubSup>
                                      <m:sSubSupPr>
                                        <m:ctrlPr>
                                          <a:rPr lang="en-US" sz="2100" i="1">
                                            <a:latin typeface="Cambria Math" panose="02040503050406030204" pitchFamily="18" charset="0"/>
                                          </a:rPr>
                                        </m:ctrlPr>
                                      </m:sSubSupPr>
                                      <m:e>
                                        <m:r>
                                          <a:rPr lang="en-US" sz="2100" b="1" i="1">
                                            <a:latin typeface="Cambria Math" panose="02040503050406030204" pitchFamily="18" charset="0"/>
                                          </a:rPr>
                                          <m:t>𝒌</m:t>
                                        </m:r>
                                      </m:e>
                                      <m:sub>
                                        <m:r>
                                          <a:rPr lang="en-US" sz="2100" i="1">
                                            <a:latin typeface="Cambria Math" panose="02040503050406030204" pitchFamily="18" charset="0"/>
                                          </a:rPr>
                                          <m:t>2</m:t>
                                        </m:r>
                                      </m:sub>
                                      <m:sup>
                                        <m:r>
                                          <a:rPr lang="en-US" sz="2100" i="1">
                                            <a:latin typeface="Cambria Math" panose="02040503050406030204" pitchFamily="18" charset="0"/>
                                          </a:rPr>
                                          <m:t>𝑇</m:t>
                                        </m:r>
                                      </m:sup>
                                    </m:sSubSup>
                                  </m:num>
                                  <m:den>
                                    <m:rad>
                                      <m:radPr>
                                        <m:degHide m:val="on"/>
                                        <m:ctrlPr>
                                          <a:rPr lang="en-US" sz="2100" i="1">
                                            <a:latin typeface="Cambria Math" panose="02040503050406030204" pitchFamily="18" charset="0"/>
                                          </a:rPr>
                                        </m:ctrlPr>
                                      </m:radPr>
                                      <m:deg/>
                                      <m:e>
                                        <m:sSub>
                                          <m:sSubPr>
                                            <m:ctrlPr>
                                              <a:rPr lang="en-US" sz="2100" i="1">
                                                <a:latin typeface="Cambria Math" panose="02040503050406030204" pitchFamily="18" charset="0"/>
                                              </a:rPr>
                                            </m:ctrlPr>
                                          </m:sSubPr>
                                          <m:e>
                                            <m:r>
                                              <a:rPr lang="en-US" sz="2100" i="1">
                                                <a:latin typeface="Cambria Math" panose="02040503050406030204" pitchFamily="18" charset="0"/>
                                              </a:rPr>
                                              <m:t>𝑑</m:t>
                                            </m:r>
                                          </m:e>
                                          <m:sub>
                                            <m:r>
                                              <a:rPr lang="en-US" sz="2100" i="1">
                                                <a:latin typeface="Cambria Math" panose="02040503050406030204" pitchFamily="18" charset="0"/>
                                              </a:rPr>
                                              <m:t>𝑘</m:t>
                                            </m:r>
                                          </m:sub>
                                        </m:sSub>
                                      </m:e>
                                    </m:rad>
                                  </m:den>
                                </m:f>
                              </m:e>
                              <m:e>
                                <m:r>
                                  <a:rPr lang="en-US" sz="2100" i="1">
                                    <a:latin typeface="Cambria Math" panose="02040503050406030204" pitchFamily="18" charset="0"/>
                                  </a:rPr>
                                  <m:t>⋯</m:t>
                                </m:r>
                              </m:e>
                              <m:e>
                                <m:f>
                                  <m:fPr>
                                    <m:ctrlPr>
                                      <a:rPr lang="en-US" sz="2100" i="1">
                                        <a:latin typeface="Cambria Math" panose="02040503050406030204" pitchFamily="18" charset="0"/>
                                      </a:rPr>
                                    </m:ctrlPr>
                                  </m:fPr>
                                  <m:num>
                                    <m:sSub>
                                      <m:sSubPr>
                                        <m:ctrlPr>
                                          <a:rPr lang="en-US" sz="2100" i="1">
                                            <a:latin typeface="Cambria Math" panose="02040503050406030204" pitchFamily="18" charset="0"/>
                                          </a:rPr>
                                        </m:ctrlPr>
                                      </m:sSubPr>
                                      <m:e>
                                        <m:r>
                                          <a:rPr lang="en-US" sz="2100" b="1" i="1">
                                            <a:latin typeface="Cambria Math" panose="02040503050406030204" pitchFamily="18" charset="0"/>
                                          </a:rPr>
                                          <m:t>𝒒</m:t>
                                        </m:r>
                                      </m:e>
                                      <m:sub>
                                        <m:r>
                                          <a:rPr lang="en-US" sz="2100" i="1">
                                            <a:latin typeface="Cambria Math" panose="02040503050406030204" pitchFamily="18" charset="0"/>
                                          </a:rPr>
                                          <m:t>2</m:t>
                                        </m:r>
                                      </m:sub>
                                    </m:sSub>
                                    <m:sSubSup>
                                      <m:sSubSupPr>
                                        <m:ctrlPr>
                                          <a:rPr lang="en-US" sz="2100" i="1">
                                            <a:latin typeface="Cambria Math" panose="02040503050406030204" pitchFamily="18" charset="0"/>
                                          </a:rPr>
                                        </m:ctrlPr>
                                      </m:sSubSupPr>
                                      <m:e>
                                        <m:r>
                                          <a:rPr lang="en-US" sz="2100" b="1" i="1">
                                            <a:latin typeface="Cambria Math" panose="02040503050406030204" pitchFamily="18" charset="0"/>
                                          </a:rPr>
                                          <m:t>𝒌</m:t>
                                        </m:r>
                                      </m:e>
                                      <m:sub>
                                        <m:r>
                                          <a:rPr lang="en-US" sz="2100" i="1">
                                            <a:latin typeface="Cambria Math" panose="02040503050406030204" pitchFamily="18" charset="0"/>
                                          </a:rPr>
                                          <m:t>𝑚</m:t>
                                        </m:r>
                                      </m:sub>
                                      <m:sup>
                                        <m:r>
                                          <a:rPr lang="en-US" sz="2100" i="1">
                                            <a:latin typeface="Cambria Math" panose="02040503050406030204" pitchFamily="18" charset="0"/>
                                          </a:rPr>
                                          <m:t>𝑇</m:t>
                                        </m:r>
                                      </m:sup>
                                    </m:sSubSup>
                                  </m:num>
                                  <m:den>
                                    <m:rad>
                                      <m:radPr>
                                        <m:degHide m:val="on"/>
                                        <m:ctrlPr>
                                          <a:rPr lang="en-US" sz="2100" i="1">
                                            <a:latin typeface="Cambria Math" panose="02040503050406030204" pitchFamily="18" charset="0"/>
                                          </a:rPr>
                                        </m:ctrlPr>
                                      </m:radPr>
                                      <m:deg/>
                                      <m:e>
                                        <m:sSub>
                                          <m:sSubPr>
                                            <m:ctrlPr>
                                              <a:rPr lang="en-US" sz="2100" i="1">
                                                <a:latin typeface="Cambria Math" panose="02040503050406030204" pitchFamily="18" charset="0"/>
                                              </a:rPr>
                                            </m:ctrlPr>
                                          </m:sSubPr>
                                          <m:e>
                                            <m:r>
                                              <a:rPr lang="en-US" sz="2100" i="1">
                                                <a:latin typeface="Cambria Math" panose="02040503050406030204" pitchFamily="18" charset="0"/>
                                              </a:rPr>
                                              <m:t>𝑑</m:t>
                                            </m:r>
                                          </m:e>
                                          <m:sub>
                                            <m:r>
                                              <a:rPr lang="en-US" sz="2100" i="1">
                                                <a:latin typeface="Cambria Math" panose="02040503050406030204" pitchFamily="18" charset="0"/>
                                              </a:rPr>
                                              <m:t>𝑘</m:t>
                                            </m:r>
                                          </m:sub>
                                        </m:sSub>
                                      </m:e>
                                    </m:rad>
                                  </m:den>
                                </m:f>
                              </m:e>
                            </m:mr>
                            <m:mr>
                              <m:e>
                                <m:r>
                                  <a:rPr lang="en-US" sz="2100" i="1">
                                    <a:latin typeface="Cambria Math" panose="02040503050406030204" pitchFamily="18" charset="0"/>
                                  </a:rPr>
                                  <m:t>⋮</m:t>
                                </m:r>
                              </m:e>
                              <m:e>
                                <m:r>
                                  <a:rPr lang="en-US" sz="2100" i="1">
                                    <a:latin typeface="Cambria Math" panose="02040503050406030204" pitchFamily="18" charset="0"/>
                                  </a:rPr>
                                  <m:t>⋮</m:t>
                                </m:r>
                              </m:e>
                              <m:e>
                                <m:r>
                                  <a:rPr lang="en-US" sz="2100" i="1">
                                    <a:latin typeface="Cambria Math" panose="02040503050406030204" pitchFamily="18" charset="0"/>
                                  </a:rPr>
                                  <m:t>⋱</m:t>
                                </m:r>
                              </m:e>
                              <m:e>
                                <m:r>
                                  <a:rPr lang="en-US" sz="2100" i="1">
                                    <a:latin typeface="Cambria Math" panose="02040503050406030204" pitchFamily="18" charset="0"/>
                                  </a:rPr>
                                  <m:t>⋮</m:t>
                                </m:r>
                              </m:e>
                            </m:mr>
                            <m:mr>
                              <m:e>
                                <m:f>
                                  <m:fPr>
                                    <m:ctrlPr>
                                      <a:rPr lang="en-US" sz="2100" i="1">
                                        <a:latin typeface="Cambria Math" panose="02040503050406030204" pitchFamily="18" charset="0"/>
                                      </a:rPr>
                                    </m:ctrlPr>
                                  </m:fPr>
                                  <m:num>
                                    <m:sSub>
                                      <m:sSubPr>
                                        <m:ctrlPr>
                                          <a:rPr lang="en-US" sz="2100" i="1">
                                            <a:latin typeface="Cambria Math" panose="02040503050406030204" pitchFamily="18" charset="0"/>
                                          </a:rPr>
                                        </m:ctrlPr>
                                      </m:sSubPr>
                                      <m:e>
                                        <m:r>
                                          <a:rPr lang="en-US" sz="2100" b="1" i="1">
                                            <a:latin typeface="Cambria Math" panose="02040503050406030204" pitchFamily="18" charset="0"/>
                                          </a:rPr>
                                          <m:t>𝒒</m:t>
                                        </m:r>
                                      </m:e>
                                      <m:sub>
                                        <m:r>
                                          <a:rPr lang="en-US" sz="2100" i="1">
                                            <a:latin typeface="Cambria Math" panose="02040503050406030204" pitchFamily="18" charset="0"/>
                                          </a:rPr>
                                          <m:t>𝑚</m:t>
                                        </m:r>
                                      </m:sub>
                                    </m:sSub>
                                    <m:sSubSup>
                                      <m:sSubSupPr>
                                        <m:ctrlPr>
                                          <a:rPr lang="en-US" sz="2100" i="1">
                                            <a:latin typeface="Cambria Math" panose="02040503050406030204" pitchFamily="18" charset="0"/>
                                          </a:rPr>
                                        </m:ctrlPr>
                                      </m:sSubSupPr>
                                      <m:e>
                                        <m:r>
                                          <a:rPr lang="en-US" sz="2100" b="1" i="1">
                                            <a:latin typeface="Cambria Math" panose="02040503050406030204" pitchFamily="18" charset="0"/>
                                          </a:rPr>
                                          <m:t>𝒌</m:t>
                                        </m:r>
                                      </m:e>
                                      <m:sub>
                                        <m:r>
                                          <a:rPr lang="en-US" sz="2100" i="1">
                                            <a:latin typeface="Cambria Math" panose="02040503050406030204" pitchFamily="18" charset="0"/>
                                          </a:rPr>
                                          <m:t>1</m:t>
                                        </m:r>
                                      </m:sub>
                                      <m:sup>
                                        <m:r>
                                          <a:rPr lang="en-US" sz="2100" i="1">
                                            <a:latin typeface="Cambria Math" panose="02040503050406030204" pitchFamily="18" charset="0"/>
                                          </a:rPr>
                                          <m:t>𝑇</m:t>
                                        </m:r>
                                      </m:sup>
                                    </m:sSubSup>
                                  </m:num>
                                  <m:den>
                                    <m:rad>
                                      <m:radPr>
                                        <m:degHide m:val="on"/>
                                        <m:ctrlPr>
                                          <a:rPr lang="en-US" sz="2100" i="1">
                                            <a:latin typeface="Cambria Math" panose="02040503050406030204" pitchFamily="18" charset="0"/>
                                          </a:rPr>
                                        </m:ctrlPr>
                                      </m:radPr>
                                      <m:deg/>
                                      <m:e>
                                        <m:sSub>
                                          <m:sSubPr>
                                            <m:ctrlPr>
                                              <a:rPr lang="en-US" sz="2100" i="1">
                                                <a:latin typeface="Cambria Math" panose="02040503050406030204" pitchFamily="18" charset="0"/>
                                              </a:rPr>
                                            </m:ctrlPr>
                                          </m:sSubPr>
                                          <m:e>
                                            <m:r>
                                              <a:rPr lang="en-US" sz="2100" i="1">
                                                <a:latin typeface="Cambria Math" panose="02040503050406030204" pitchFamily="18" charset="0"/>
                                              </a:rPr>
                                              <m:t>𝑑</m:t>
                                            </m:r>
                                          </m:e>
                                          <m:sub>
                                            <m:r>
                                              <a:rPr lang="en-US" sz="2100" i="1">
                                                <a:latin typeface="Cambria Math" panose="02040503050406030204" pitchFamily="18" charset="0"/>
                                              </a:rPr>
                                              <m:t>𝑘</m:t>
                                            </m:r>
                                          </m:sub>
                                        </m:sSub>
                                      </m:e>
                                    </m:rad>
                                  </m:den>
                                </m:f>
                              </m:e>
                              <m:e>
                                <m:f>
                                  <m:fPr>
                                    <m:ctrlPr>
                                      <a:rPr lang="en-US" sz="2100" i="1">
                                        <a:latin typeface="Cambria Math" panose="02040503050406030204" pitchFamily="18" charset="0"/>
                                      </a:rPr>
                                    </m:ctrlPr>
                                  </m:fPr>
                                  <m:num>
                                    <m:sSub>
                                      <m:sSubPr>
                                        <m:ctrlPr>
                                          <a:rPr lang="en-US" sz="2100" i="1">
                                            <a:latin typeface="Cambria Math" panose="02040503050406030204" pitchFamily="18" charset="0"/>
                                          </a:rPr>
                                        </m:ctrlPr>
                                      </m:sSubPr>
                                      <m:e>
                                        <m:r>
                                          <a:rPr lang="en-US" sz="2100" b="1" i="1">
                                            <a:latin typeface="Cambria Math" panose="02040503050406030204" pitchFamily="18" charset="0"/>
                                          </a:rPr>
                                          <m:t>𝒒</m:t>
                                        </m:r>
                                      </m:e>
                                      <m:sub>
                                        <m:r>
                                          <a:rPr lang="en-US" sz="2100" i="1">
                                            <a:latin typeface="Cambria Math" panose="02040503050406030204" pitchFamily="18" charset="0"/>
                                          </a:rPr>
                                          <m:t>𝑚</m:t>
                                        </m:r>
                                      </m:sub>
                                    </m:sSub>
                                    <m:sSubSup>
                                      <m:sSubSupPr>
                                        <m:ctrlPr>
                                          <a:rPr lang="en-US" sz="2100" i="1">
                                            <a:latin typeface="Cambria Math" panose="02040503050406030204" pitchFamily="18" charset="0"/>
                                          </a:rPr>
                                        </m:ctrlPr>
                                      </m:sSubSupPr>
                                      <m:e>
                                        <m:r>
                                          <a:rPr lang="en-US" sz="2100" b="1" i="1">
                                            <a:latin typeface="Cambria Math" panose="02040503050406030204" pitchFamily="18" charset="0"/>
                                          </a:rPr>
                                          <m:t>𝒌</m:t>
                                        </m:r>
                                      </m:e>
                                      <m:sub>
                                        <m:r>
                                          <a:rPr lang="en-US" sz="2100" i="1">
                                            <a:latin typeface="Cambria Math" panose="02040503050406030204" pitchFamily="18" charset="0"/>
                                          </a:rPr>
                                          <m:t>2</m:t>
                                        </m:r>
                                      </m:sub>
                                      <m:sup>
                                        <m:r>
                                          <a:rPr lang="en-US" sz="2100" i="1">
                                            <a:latin typeface="Cambria Math" panose="02040503050406030204" pitchFamily="18" charset="0"/>
                                          </a:rPr>
                                          <m:t>𝑇</m:t>
                                        </m:r>
                                      </m:sup>
                                    </m:sSubSup>
                                  </m:num>
                                  <m:den>
                                    <m:rad>
                                      <m:radPr>
                                        <m:degHide m:val="on"/>
                                        <m:ctrlPr>
                                          <a:rPr lang="en-US" sz="2100" i="1">
                                            <a:latin typeface="Cambria Math" panose="02040503050406030204" pitchFamily="18" charset="0"/>
                                          </a:rPr>
                                        </m:ctrlPr>
                                      </m:radPr>
                                      <m:deg/>
                                      <m:e>
                                        <m:sSub>
                                          <m:sSubPr>
                                            <m:ctrlPr>
                                              <a:rPr lang="en-US" sz="2100" i="1">
                                                <a:latin typeface="Cambria Math" panose="02040503050406030204" pitchFamily="18" charset="0"/>
                                              </a:rPr>
                                            </m:ctrlPr>
                                          </m:sSubPr>
                                          <m:e>
                                            <m:r>
                                              <a:rPr lang="en-US" sz="2100" i="1">
                                                <a:latin typeface="Cambria Math" panose="02040503050406030204" pitchFamily="18" charset="0"/>
                                              </a:rPr>
                                              <m:t>𝑑</m:t>
                                            </m:r>
                                          </m:e>
                                          <m:sub>
                                            <m:r>
                                              <a:rPr lang="en-US" sz="2100" i="1">
                                                <a:latin typeface="Cambria Math" panose="02040503050406030204" pitchFamily="18" charset="0"/>
                                              </a:rPr>
                                              <m:t>𝑘</m:t>
                                            </m:r>
                                          </m:sub>
                                        </m:sSub>
                                      </m:e>
                                    </m:rad>
                                  </m:den>
                                </m:f>
                              </m:e>
                              <m:e>
                                <m:r>
                                  <a:rPr lang="en-US" sz="2100" i="1">
                                    <a:latin typeface="Cambria Math" panose="02040503050406030204" pitchFamily="18" charset="0"/>
                                  </a:rPr>
                                  <m:t>⋯</m:t>
                                </m:r>
                              </m:e>
                              <m:e>
                                <m:f>
                                  <m:fPr>
                                    <m:ctrlPr>
                                      <a:rPr lang="en-US" sz="2100" i="1">
                                        <a:latin typeface="Cambria Math" panose="02040503050406030204" pitchFamily="18" charset="0"/>
                                      </a:rPr>
                                    </m:ctrlPr>
                                  </m:fPr>
                                  <m:num>
                                    <m:sSub>
                                      <m:sSubPr>
                                        <m:ctrlPr>
                                          <a:rPr lang="en-US" sz="2100" i="1">
                                            <a:latin typeface="Cambria Math" panose="02040503050406030204" pitchFamily="18" charset="0"/>
                                          </a:rPr>
                                        </m:ctrlPr>
                                      </m:sSubPr>
                                      <m:e>
                                        <m:r>
                                          <a:rPr lang="en-US" sz="2100" b="1" i="1">
                                            <a:latin typeface="Cambria Math" panose="02040503050406030204" pitchFamily="18" charset="0"/>
                                          </a:rPr>
                                          <m:t>𝒒</m:t>
                                        </m:r>
                                      </m:e>
                                      <m:sub>
                                        <m:r>
                                          <a:rPr lang="en-US" sz="2100" i="1">
                                            <a:latin typeface="Cambria Math" panose="02040503050406030204" pitchFamily="18" charset="0"/>
                                          </a:rPr>
                                          <m:t>𝑚</m:t>
                                        </m:r>
                                      </m:sub>
                                    </m:sSub>
                                    <m:sSubSup>
                                      <m:sSubSupPr>
                                        <m:ctrlPr>
                                          <a:rPr lang="en-US" sz="2100" i="1">
                                            <a:latin typeface="Cambria Math" panose="02040503050406030204" pitchFamily="18" charset="0"/>
                                          </a:rPr>
                                        </m:ctrlPr>
                                      </m:sSubSupPr>
                                      <m:e>
                                        <m:r>
                                          <a:rPr lang="en-US" sz="2100" b="1" i="1">
                                            <a:latin typeface="Cambria Math" panose="02040503050406030204" pitchFamily="18" charset="0"/>
                                          </a:rPr>
                                          <m:t>𝒌</m:t>
                                        </m:r>
                                      </m:e>
                                      <m:sub>
                                        <m:r>
                                          <a:rPr lang="en-US" sz="2100" i="1">
                                            <a:latin typeface="Cambria Math" panose="02040503050406030204" pitchFamily="18" charset="0"/>
                                          </a:rPr>
                                          <m:t>𝑚</m:t>
                                        </m:r>
                                      </m:sub>
                                      <m:sup>
                                        <m:r>
                                          <a:rPr lang="en-US" sz="2100" i="1">
                                            <a:latin typeface="Cambria Math" panose="02040503050406030204" pitchFamily="18" charset="0"/>
                                          </a:rPr>
                                          <m:t>𝑇</m:t>
                                        </m:r>
                                      </m:sup>
                                    </m:sSubSup>
                                  </m:num>
                                  <m:den>
                                    <m:rad>
                                      <m:radPr>
                                        <m:degHide m:val="on"/>
                                        <m:ctrlPr>
                                          <a:rPr lang="en-US" sz="2100" i="1">
                                            <a:latin typeface="Cambria Math" panose="02040503050406030204" pitchFamily="18" charset="0"/>
                                          </a:rPr>
                                        </m:ctrlPr>
                                      </m:radPr>
                                      <m:deg/>
                                      <m:e>
                                        <m:sSub>
                                          <m:sSubPr>
                                            <m:ctrlPr>
                                              <a:rPr lang="en-US" sz="2100" i="1">
                                                <a:latin typeface="Cambria Math" panose="02040503050406030204" pitchFamily="18" charset="0"/>
                                              </a:rPr>
                                            </m:ctrlPr>
                                          </m:sSubPr>
                                          <m:e>
                                            <m:r>
                                              <a:rPr lang="en-US" sz="2100" i="1">
                                                <a:latin typeface="Cambria Math" panose="02040503050406030204" pitchFamily="18" charset="0"/>
                                              </a:rPr>
                                              <m:t>𝑑</m:t>
                                            </m:r>
                                          </m:e>
                                          <m:sub>
                                            <m:r>
                                              <a:rPr lang="en-US" sz="2100" i="1">
                                                <a:latin typeface="Cambria Math" panose="02040503050406030204" pitchFamily="18" charset="0"/>
                                              </a:rPr>
                                              <m:t>𝑘</m:t>
                                            </m:r>
                                          </m:sub>
                                        </m:sSub>
                                      </m:e>
                                    </m:rad>
                                  </m:den>
                                </m:f>
                              </m:e>
                            </m:mr>
                          </m:m>
                        </m:e>
                      </m:d>
                    </m:oMath>
                  </m:oMathPara>
                </a14:m>
                <a:endParaRPr lang="en-US" sz="2100" dirty="0"/>
              </a:p>
              <a:p>
                <a:pPr marL="0" indent="0">
                  <a:buNone/>
                </a:pPr>
                <a:r>
                  <a:rPr lang="en-US" sz="2100" dirty="0"/>
                  <a:t>The dot product </a:t>
                </a:r>
                <a:r>
                  <a:rPr lang="en-US" sz="2100" b="1" i="1" dirty="0" err="1"/>
                  <a:t>q</a:t>
                </a:r>
                <a:r>
                  <a:rPr lang="en-US" sz="2100" i="1" baseline="-25000" dirty="0" err="1"/>
                  <a:t>i</a:t>
                </a:r>
                <a:r>
                  <a:rPr lang="en-US" sz="2100" b="1" i="1" dirty="0" err="1"/>
                  <a:t>k</a:t>
                </a:r>
                <a:r>
                  <a:rPr lang="en-US" sz="2100" i="1" baseline="-25000" dirty="0" err="1"/>
                  <a:t>j</a:t>
                </a:r>
                <a:r>
                  <a:rPr lang="en-US" sz="2100" i="1" baseline="30000" dirty="0" err="1"/>
                  <a:t>T</a:t>
                </a:r>
                <a:r>
                  <a:rPr lang="en-US" sz="2100" dirty="0"/>
                  <a:t> which indicates how much the query vector </a:t>
                </a:r>
                <a:r>
                  <a:rPr lang="en-US" sz="2100" b="1" i="1" dirty="0"/>
                  <a:t>q</a:t>
                </a:r>
                <a:r>
                  <a:rPr lang="en-US" sz="2100" i="1" baseline="-25000" dirty="0"/>
                  <a:t>i</a:t>
                </a:r>
                <a:r>
                  <a:rPr lang="en-US" sz="2100" dirty="0"/>
                  <a:t> matches or attends mutually the key vector </a:t>
                </a:r>
                <a:r>
                  <a:rPr lang="en-US" sz="2100" b="1" i="1" dirty="0" err="1"/>
                  <a:t>k</a:t>
                </a:r>
                <a:r>
                  <a:rPr lang="en-US" sz="2100" i="1" baseline="-25000" dirty="0" err="1"/>
                  <a:t>j</a:t>
                </a:r>
                <a:r>
                  <a:rPr lang="en-US" sz="2100" dirty="0"/>
                  <a:t> is specified as follows:</a:t>
                </a:r>
              </a:p>
              <a:p>
                <a:pPr marL="0" indent="0">
                  <a:buNone/>
                </a:pPr>
                <a14:m>
                  <m:oMathPara xmlns:m="http://schemas.openxmlformats.org/officeDocument/2006/math">
                    <m:oMathParaPr>
                      <m:jc m:val="centerGroup"/>
                    </m:oMathParaPr>
                    <m:oMath xmlns:m="http://schemas.openxmlformats.org/officeDocument/2006/math">
                      <m:sSub>
                        <m:sSubPr>
                          <m:ctrlPr>
                            <a:rPr lang="en-US" sz="2100" i="1">
                              <a:latin typeface="Cambria Math" panose="02040503050406030204" pitchFamily="18" charset="0"/>
                            </a:rPr>
                          </m:ctrlPr>
                        </m:sSubPr>
                        <m:e>
                          <m:r>
                            <a:rPr lang="en-US" sz="2100" b="1" i="1">
                              <a:latin typeface="Cambria Math" panose="02040503050406030204" pitchFamily="18" charset="0"/>
                            </a:rPr>
                            <m:t>𝒒</m:t>
                          </m:r>
                        </m:e>
                        <m:sub>
                          <m:r>
                            <a:rPr lang="en-US" sz="2100" i="1">
                              <a:latin typeface="Cambria Math" panose="02040503050406030204" pitchFamily="18" charset="0"/>
                            </a:rPr>
                            <m:t>𝑖</m:t>
                          </m:r>
                        </m:sub>
                      </m:sSub>
                      <m:sSubSup>
                        <m:sSubSupPr>
                          <m:ctrlPr>
                            <a:rPr lang="en-US" sz="2100" i="1">
                              <a:latin typeface="Cambria Math" panose="02040503050406030204" pitchFamily="18" charset="0"/>
                            </a:rPr>
                          </m:ctrlPr>
                        </m:sSubSupPr>
                        <m:e>
                          <m:r>
                            <a:rPr lang="en-US" sz="2100" b="1" i="1">
                              <a:latin typeface="Cambria Math" panose="02040503050406030204" pitchFamily="18" charset="0"/>
                            </a:rPr>
                            <m:t>𝒌</m:t>
                          </m:r>
                        </m:e>
                        <m:sub>
                          <m:r>
                            <a:rPr lang="en-US" sz="2100" i="1">
                              <a:latin typeface="Cambria Math" panose="02040503050406030204" pitchFamily="18" charset="0"/>
                            </a:rPr>
                            <m:t>𝑗</m:t>
                          </m:r>
                        </m:sub>
                        <m:sup>
                          <m:r>
                            <a:rPr lang="en-US" sz="2100" i="1">
                              <a:latin typeface="Cambria Math" panose="02040503050406030204" pitchFamily="18" charset="0"/>
                            </a:rPr>
                            <m:t>𝑇</m:t>
                          </m:r>
                        </m:sup>
                      </m:sSubSup>
                      <m:r>
                        <a:rPr lang="en-US" sz="2100" i="1">
                          <a:latin typeface="Cambria Math" panose="02040503050406030204" pitchFamily="18" charset="0"/>
                        </a:rPr>
                        <m:t>=</m:t>
                      </m:r>
                      <m:nary>
                        <m:naryPr>
                          <m:chr m:val="∑"/>
                          <m:limLoc m:val="undOvr"/>
                          <m:ctrlPr>
                            <a:rPr lang="en-US" sz="2100" i="1">
                              <a:latin typeface="Cambria Math" panose="02040503050406030204" pitchFamily="18" charset="0"/>
                            </a:rPr>
                          </m:ctrlPr>
                        </m:naryPr>
                        <m:sub>
                          <m:r>
                            <a:rPr lang="en-US" sz="2100" i="1">
                              <a:latin typeface="Cambria Math" panose="02040503050406030204" pitchFamily="18" charset="0"/>
                            </a:rPr>
                            <m:t>𝑙</m:t>
                          </m:r>
                          <m:r>
                            <a:rPr lang="en-US" sz="2100" i="1">
                              <a:latin typeface="Cambria Math" panose="02040503050406030204" pitchFamily="18" charset="0"/>
                            </a:rPr>
                            <m:t>=1</m:t>
                          </m:r>
                        </m:sub>
                        <m:sup>
                          <m:sSub>
                            <m:sSubPr>
                              <m:ctrlPr>
                                <a:rPr lang="en-US" sz="2100" i="1">
                                  <a:latin typeface="Cambria Math" panose="02040503050406030204" pitchFamily="18" charset="0"/>
                                </a:rPr>
                              </m:ctrlPr>
                            </m:sSubPr>
                            <m:e>
                              <m:r>
                                <a:rPr lang="en-US" sz="2100" i="1">
                                  <a:latin typeface="Cambria Math" panose="02040503050406030204" pitchFamily="18" charset="0"/>
                                </a:rPr>
                                <m:t>𝑑</m:t>
                              </m:r>
                            </m:e>
                            <m:sub>
                              <m:r>
                                <a:rPr lang="en-US" sz="2100" i="1">
                                  <a:latin typeface="Cambria Math" panose="02040503050406030204" pitchFamily="18" charset="0"/>
                                </a:rPr>
                                <m:t>𝑘</m:t>
                              </m:r>
                            </m:sub>
                          </m:sSub>
                        </m:sup>
                        <m:e>
                          <m:sSub>
                            <m:sSubPr>
                              <m:ctrlPr>
                                <a:rPr lang="en-US" sz="2100" i="1">
                                  <a:latin typeface="Cambria Math" panose="02040503050406030204" pitchFamily="18" charset="0"/>
                                </a:rPr>
                              </m:ctrlPr>
                            </m:sSubPr>
                            <m:e>
                              <m:r>
                                <a:rPr lang="en-US" sz="2100" i="1">
                                  <a:latin typeface="Cambria Math" panose="02040503050406030204" pitchFamily="18" charset="0"/>
                                </a:rPr>
                                <m:t>𝑞</m:t>
                              </m:r>
                            </m:e>
                            <m:sub>
                              <m:r>
                                <a:rPr lang="en-US" sz="2100" i="1">
                                  <a:latin typeface="Cambria Math" panose="02040503050406030204" pitchFamily="18" charset="0"/>
                                </a:rPr>
                                <m:t>𝑖𝑙</m:t>
                              </m:r>
                            </m:sub>
                          </m:sSub>
                          <m:sSub>
                            <m:sSubPr>
                              <m:ctrlPr>
                                <a:rPr lang="en-US" sz="2100" i="1">
                                  <a:latin typeface="Cambria Math" panose="02040503050406030204" pitchFamily="18" charset="0"/>
                                </a:rPr>
                              </m:ctrlPr>
                            </m:sSubPr>
                            <m:e>
                              <m:r>
                                <a:rPr lang="en-US" sz="2100" i="1">
                                  <a:latin typeface="Cambria Math" panose="02040503050406030204" pitchFamily="18" charset="0"/>
                                </a:rPr>
                                <m:t>𝑘</m:t>
                              </m:r>
                            </m:e>
                            <m:sub>
                              <m:r>
                                <a:rPr lang="en-US" sz="2100" i="1">
                                  <a:latin typeface="Cambria Math" panose="02040503050406030204" pitchFamily="18" charset="0"/>
                                </a:rPr>
                                <m:t>𝑗𝑙</m:t>
                              </m:r>
                            </m:sub>
                          </m:sSub>
                        </m:e>
                      </m:nary>
                    </m:oMath>
                  </m:oMathPara>
                </a14:m>
                <a:endParaRPr lang="en-US" sz="2100" dirty="0"/>
              </a:p>
              <a:p>
                <a:pPr marL="0" indent="0">
                  <a:buNone/>
                </a:pPr>
                <a:endParaRPr lang="en-US" sz="21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1280" y="914399"/>
                <a:ext cx="12029440" cy="5176066"/>
              </a:xfrm>
              <a:blipFill>
                <a:blip r:embed="rId2"/>
                <a:stretch>
                  <a:fillRect l="-608" r="-557" b="-1060"/>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31</a:t>
            </a:fld>
            <a:endParaRPr lang="en-US"/>
          </a:p>
        </p:txBody>
      </p:sp>
    </p:spTree>
    <p:extLst>
      <p:ext uri="{BB962C8B-B14F-4D97-AF65-F5344CB8AC3E}">
        <p14:creationId xmlns:p14="http://schemas.microsoft.com/office/powerpoint/2010/main" val="254704736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Transformer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1280" y="914399"/>
                <a:ext cx="12009120" cy="5176066"/>
              </a:xfrm>
            </p:spPr>
            <p:txBody>
              <a:bodyPr>
                <a:normAutofit/>
              </a:bodyPr>
              <a:lstStyle/>
              <a:p>
                <a:pPr marL="0" indent="0">
                  <a:buNone/>
                </a:pPr>
                <a:r>
                  <a:rPr lang="en-US" sz="2150" dirty="0"/>
                  <a:t>Probability matrix </a:t>
                </a:r>
                <a14:m>
                  <m:oMath xmlns:m="http://schemas.openxmlformats.org/officeDocument/2006/math">
                    <m:r>
                      <m:rPr>
                        <m:sty m:val="p"/>
                      </m:rPr>
                      <a:rPr lang="en-US" sz="2150">
                        <a:latin typeface="Cambria Math" panose="02040503050406030204" pitchFamily="18" charset="0"/>
                      </a:rPr>
                      <m:t>softmax</m:t>
                    </m:r>
                    <m:d>
                      <m:dPr>
                        <m:ctrlPr>
                          <a:rPr lang="en-US" sz="2150" i="1">
                            <a:latin typeface="Cambria Math" panose="02040503050406030204" pitchFamily="18" charset="0"/>
                          </a:rPr>
                        </m:ctrlPr>
                      </m:dPr>
                      <m:e>
                        <m:f>
                          <m:fPr>
                            <m:ctrlPr>
                              <a:rPr lang="en-US" sz="2150" i="1">
                                <a:latin typeface="Cambria Math" panose="02040503050406030204" pitchFamily="18" charset="0"/>
                              </a:rPr>
                            </m:ctrlPr>
                          </m:fPr>
                          <m:num>
                            <m:r>
                              <a:rPr lang="en-US" sz="2150" i="1">
                                <a:latin typeface="Cambria Math" panose="02040503050406030204" pitchFamily="18" charset="0"/>
                              </a:rPr>
                              <m:t>𝑄</m:t>
                            </m:r>
                            <m:sSup>
                              <m:sSupPr>
                                <m:ctrlPr>
                                  <a:rPr lang="en-US" sz="2150" i="1">
                                    <a:latin typeface="Cambria Math" panose="02040503050406030204" pitchFamily="18" charset="0"/>
                                  </a:rPr>
                                </m:ctrlPr>
                              </m:sSupPr>
                              <m:e>
                                <m:r>
                                  <a:rPr lang="en-US" sz="2150" i="1">
                                    <a:latin typeface="Cambria Math" panose="02040503050406030204" pitchFamily="18" charset="0"/>
                                  </a:rPr>
                                  <m:t>𝐾</m:t>
                                </m:r>
                              </m:e>
                              <m:sup>
                                <m:r>
                                  <a:rPr lang="en-US" sz="2150" i="1">
                                    <a:latin typeface="Cambria Math" panose="02040503050406030204" pitchFamily="18" charset="0"/>
                                  </a:rPr>
                                  <m:t>𝑇</m:t>
                                </m:r>
                              </m:sup>
                            </m:sSup>
                          </m:num>
                          <m:den>
                            <m:rad>
                              <m:radPr>
                                <m:degHide m:val="on"/>
                                <m:ctrlPr>
                                  <a:rPr lang="en-US" sz="2150" i="1">
                                    <a:latin typeface="Cambria Math" panose="02040503050406030204" pitchFamily="18" charset="0"/>
                                  </a:rPr>
                                </m:ctrlPr>
                              </m:radPr>
                              <m:deg/>
                              <m:e>
                                <m:sSub>
                                  <m:sSubPr>
                                    <m:ctrlPr>
                                      <a:rPr lang="en-US" sz="2150" i="1">
                                        <a:latin typeface="Cambria Math" panose="02040503050406030204" pitchFamily="18" charset="0"/>
                                      </a:rPr>
                                    </m:ctrlPr>
                                  </m:sSubPr>
                                  <m:e>
                                    <m:r>
                                      <a:rPr lang="en-US" sz="2150" i="1">
                                        <a:latin typeface="Cambria Math" panose="02040503050406030204" pitchFamily="18" charset="0"/>
                                      </a:rPr>
                                      <m:t>𝑑</m:t>
                                    </m:r>
                                  </m:e>
                                  <m:sub>
                                    <m:r>
                                      <a:rPr lang="en-US" sz="2150" i="1">
                                        <a:latin typeface="Cambria Math" panose="02040503050406030204" pitchFamily="18" charset="0"/>
                                      </a:rPr>
                                      <m:t>𝑘</m:t>
                                    </m:r>
                                  </m:sub>
                                </m:sSub>
                              </m:e>
                            </m:rad>
                          </m:den>
                        </m:f>
                      </m:e>
                    </m:d>
                  </m:oMath>
                </a14:m>
                <a:r>
                  <a:rPr lang="en-US" sz="2150" dirty="0"/>
                  <a:t> is specified as follows:</a:t>
                </a:r>
              </a:p>
              <a:p>
                <a:pPr marL="0" indent="0">
                  <a:buNone/>
                </a:pPr>
                <a14:m>
                  <m:oMathPara xmlns:m="http://schemas.openxmlformats.org/officeDocument/2006/math">
                    <m:oMathParaPr>
                      <m:jc m:val="centerGroup"/>
                    </m:oMathParaPr>
                    <m:oMath xmlns:m="http://schemas.openxmlformats.org/officeDocument/2006/math">
                      <m:r>
                        <m:rPr>
                          <m:sty m:val="p"/>
                        </m:rPr>
                        <a:rPr lang="en-US" sz="2150">
                          <a:latin typeface="Cambria Math" panose="02040503050406030204" pitchFamily="18" charset="0"/>
                        </a:rPr>
                        <m:t>softmax</m:t>
                      </m:r>
                      <m:d>
                        <m:dPr>
                          <m:ctrlPr>
                            <a:rPr lang="en-US" sz="2150" i="1">
                              <a:latin typeface="Cambria Math" panose="02040503050406030204" pitchFamily="18" charset="0"/>
                            </a:rPr>
                          </m:ctrlPr>
                        </m:dPr>
                        <m:e>
                          <m:f>
                            <m:fPr>
                              <m:ctrlPr>
                                <a:rPr lang="en-US" sz="2150" i="1">
                                  <a:latin typeface="Cambria Math" panose="02040503050406030204" pitchFamily="18" charset="0"/>
                                </a:rPr>
                              </m:ctrlPr>
                            </m:fPr>
                            <m:num>
                              <m:r>
                                <a:rPr lang="en-US" sz="2150" i="1">
                                  <a:latin typeface="Cambria Math" panose="02040503050406030204" pitchFamily="18" charset="0"/>
                                </a:rPr>
                                <m:t>𝑄</m:t>
                              </m:r>
                              <m:sSup>
                                <m:sSupPr>
                                  <m:ctrlPr>
                                    <a:rPr lang="en-US" sz="2150" i="1">
                                      <a:latin typeface="Cambria Math" panose="02040503050406030204" pitchFamily="18" charset="0"/>
                                    </a:rPr>
                                  </m:ctrlPr>
                                </m:sSupPr>
                                <m:e>
                                  <m:r>
                                    <a:rPr lang="en-US" sz="2150" i="1">
                                      <a:latin typeface="Cambria Math" panose="02040503050406030204" pitchFamily="18" charset="0"/>
                                    </a:rPr>
                                    <m:t>𝐾</m:t>
                                  </m:r>
                                </m:e>
                                <m:sup>
                                  <m:r>
                                    <a:rPr lang="en-US" sz="2150" i="1">
                                      <a:latin typeface="Cambria Math" panose="02040503050406030204" pitchFamily="18" charset="0"/>
                                    </a:rPr>
                                    <m:t>𝑇</m:t>
                                  </m:r>
                                </m:sup>
                              </m:sSup>
                            </m:num>
                            <m:den>
                              <m:rad>
                                <m:radPr>
                                  <m:degHide m:val="on"/>
                                  <m:ctrlPr>
                                    <a:rPr lang="en-US" sz="2150" i="1">
                                      <a:latin typeface="Cambria Math" panose="02040503050406030204" pitchFamily="18" charset="0"/>
                                    </a:rPr>
                                  </m:ctrlPr>
                                </m:radPr>
                                <m:deg/>
                                <m:e>
                                  <m:sSub>
                                    <m:sSubPr>
                                      <m:ctrlPr>
                                        <a:rPr lang="en-US" sz="2150" i="1">
                                          <a:latin typeface="Cambria Math" panose="02040503050406030204" pitchFamily="18" charset="0"/>
                                        </a:rPr>
                                      </m:ctrlPr>
                                    </m:sSubPr>
                                    <m:e>
                                      <m:r>
                                        <a:rPr lang="en-US" sz="2150" i="1">
                                          <a:latin typeface="Cambria Math" panose="02040503050406030204" pitchFamily="18" charset="0"/>
                                        </a:rPr>
                                        <m:t>𝑑</m:t>
                                      </m:r>
                                    </m:e>
                                    <m:sub>
                                      <m:r>
                                        <a:rPr lang="en-US" sz="2150" i="1">
                                          <a:latin typeface="Cambria Math" panose="02040503050406030204" pitchFamily="18" charset="0"/>
                                        </a:rPr>
                                        <m:t>𝑘</m:t>
                                      </m:r>
                                    </m:sub>
                                  </m:sSub>
                                </m:e>
                              </m:rad>
                            </m:den>
                          </m:f>
                        </m:e>
                      </m:d>
                      <m:r>
                        <a:rPr lang="en-US" sz="2150" i="1">
                          <a:latin typeface="Cambria Math" panose="02040503050406030204" pitchFamily="18" charset="0"/>
                        </a:rPr>
                        <m:t>=</m:t>
                      </m:r>
                      <m:d>
                        <m:dPr>
                          <m:ctrlPr>
                            <a:rPr lang="en-US" sz="2150" i="1">
                              <a:latin typeface="Cambria Math" panose="02040503050406030204" pitchFamily="18" charset="0"/>
                            </a:rPr>
                          </m:ctrlPr>
                        </m:dPr>
                        <m:e>
                          <m:m>
                            <m:mPr>
                              <m:mcs>
                                <m:mc>
                                  <m:mcPr>
                                    <m:count m:val="1"/>
                                    <m:mcJc m:val="center"/>
                                  </m:mcPr>
                                </m:mc>
                              </m:mcs>
                              <m:ctrlPr>
                                <a:rPr lang="en-US" sz="2150" i="1">
                                  <a:latin typeface="Cambria Math" panose="02040503050406030204" pitchFamily="18" charset="0"/>
                                </a:rPr>
                              </m:ctrlPr>
                            </m:mPr>
                            <m:mr>
                              <m:e>
                                <m:sSub>
                                  <m:sSubPr>
                                    <m:ctrlPr>
                                      <a:rPr lang="en-US" sz="2150" i="1">
                                        <a:latin typeface="Cambria Math" panose="02040503050406030204" pitchFamily="18" charset="0"/>
                                      </a:rPr>
                                    </m:ctrlPr>
                                  </m:sSubPr>
                                  <m:e>
                                    <m:r>
                                      <a:rPr lang="en-US" sz="2150" b="1" i="1">
                                        <a:latin typeface="Cambria Math" panose="02040503050406030204" pitchFamily="18" charset="0"/>
                                      </a:rPr>
                                      <m:t>𝒑</m:t>
                                    </m:r>
                                  </m:e>
                                  <m:sub>
                                    <m:r>
                                      <a:rPr lang="en-US" sz="2150" i="1">
                                        <a:latin typeface="Cambria Math" panose="02040503050406030204" pitchFamily="18" charset="0"/>
                                      </a:rPr>
                                      <m:t>1</m:t>
                                    </m:r>
                                  </m:sub>
                                </m:sSub>
                              </m:e>
                            </m:mr>
                            <m:mr>
                              <m:e>
                                <m:sSub>
                                  <m:sSubPr>
                                    <m:ctrlPr>
                                      <a:rPr lang="en-US" sz="2150" i="1">
                                        <a:latin typeface="Cambria Math" panose="02040503050406030204" pitchFamily="18" charset="0"/>
                                      </a:rPr>
                                    </m:ctrlPr>
                                  </m:sSubPr>
                                  <m:e>
                                    <m:r>
                                      <a:rPr lang="en-US" sz="2150" b="1" i="1">
                                        <a:latin typeface="Cambria Math" panose="02040503050406030204" pitchFamily="18" charset="0"/>
                                      </a:rPr>
                                      <m:t>𝒑</m:t>
                                    </m:r>
                                  </m:e>
                                  <m:sub>
                                    <m:r>
                                      <a:rPr lang="en-US" sz="2150" i="1">
                                        <a:latin typeface="Cambria Math" panose="02040503050406030204" pitchFamily="18" charset="0"/>
                                      </a:rPr>
                                      <m:t>2</m:t>
                                    </m:r>
                                  </m:sub>
                                </m:sSub>
                              </m:e>
                            </m:mr>
                            <m:mr>
                              <m:e>
                                <m:r>
                                  <a:rPr lang="en-US" sz="2150" i="1">
                                    <a:latin typeface="Cambria Math" panose="02040503050406030204" pitchFamily="18" charset="0"/>
                                  </a:rPr>
                                  <m:t>⋮</m:t>
                                </m:r>
                              </m:e>
                            </m:mr>
                            <m:mr>
                              <m:e>
                                <m:sSub>
                                  <m:sSubPr>
                                    <m:ctrlPr>
                                      <a:rPr lang="en-US" sz="2150" i="1">
                                        <a:latin typeface="Cambria Math" panose="02040503050406030204" pitchFamily="18" charset="0"/>
                                      </a:rPr>
                                    </m:ctrlPr>
                                  </m:sSubPr>
                                  <m:e>
                                    <m:r>
                                      <a:rPr lang="en-US" sz="2150" b="1" i="1">
                                        <a:latin typeface="Cambria Math" panose="02040503050406030204" pitchFamily="18" charset="0"/>
                                      </a:rPr>
                                      <m:t>𝒑</m:t>
                                    </m:r>
                                  </m:e>
                                  <m:sub>
                                    <m:r>
                                      <a:rPr lang="en-US" sz="2150" i="1">
                                        <a:latin typeface="Cambria Math" panose="02040503050406030204" pitchFamily="18" charset="0"/>
                                      </a:rPr>
                                      <m:t>𝑚</m:t>
                                    </m:r>
                                  </m:sub>
                                </m:sSub>
                              </m:e>
                            </m:mr>
                          </m:m>
                        </m:e>
                      </m:d>
                      <m:r>
                        <a:rPr lang="en-US" sz="2150" i="1">
                          <a:latin typeface="Cambria Math" panose="02040503050406030204" pitchFamily="18" charset="0"/>
                        </a:rPr>
                        <m:t>=</m:t>
                      </m:r>
                      <m:d>
                        <m:dPr>
                          <m:ctrlPr>
                            <a:rPr lang="en-US" sz="2150" i="1">
                              <a:latin typeface="Cambria Math" panose="02040503050406030204" pitchFamily="18" charset="0"/>
                            </a:rPr>
                          </m:ctrlPr>
                        </m:dPr>
                        <m:e>
                          <m:m>
                            <m:mPr>
                              <m:mcs>
                                <m:mc>
                                  <m:mcPr>
                                    <m:count m:val="1"/>
                                    <m:mcJc m:val="center"/>
                                  </m:mcPr>
                                </m:mc>
                              </m:mcs>
                              <m:ctrlPr>
                                <a:rPr lang="en-US" sz="2150" i="1">
                                  <a:latin typeface="Cambria Math" panose="02040503050406030204" pitchFamily="18" charset="0"/>
                                </a:rPr>
                              </m:ctrlPr>
                            </m:mPr>
                            <m:mr>
                              <m:e>
                                <m:r>
                                  <m:rPr>
                                    <m:sty m:val="p"/>
                                  </m:rPr>
                                  <a:rPr lang="en-US" sz="2150">
                                    <a:latin typeface="Cambria Math" panose="02040503050406030204" pitchFamily="18" charset="0"/>
                                  </a:rPr>
                                  <m:t>softmax</m:t>
                                </m:r>
                                <m:d>
                                  <m:dPr>
                                    <m:ctrlPr>
                                      <a:rPr lang="en-US" sz="2150" i="1">
                                        <a:latin typeface="Cambria Math" panose="02040503050406030204" pitchFamily="18" charset="0"/>
                                      </a:rPr>
                                    </m:ctrlPr>
                                  </m:dPr>
                                  <m:e>
                                    <m:f>
                                      <m:fPr>
                                        <m:ctrlPr>
                                          <a:rPr lang="en-US" sz="2150" i="1">
                                            <a:latin typeface="Cambria Math" panose="02040503050406030204" pitchFamily="18" charset="0"/>
                                          </a:rPr>
                                        </m:ctrlPr>
                                      </m:fPr>
                                      <m:num>
                                        <m:sSub>
                                          <m:sSubPr>
                                            <m:ctrlPr>
                                              <a:rPr lang="en-US" sz="2150" i="1">
                                                <a:latin typeface="Cambria Math" panose="02040503050406030204" pitchFamily="18" charset="0"/>
                                              </a:rPr>
                                            </m:ctrlPr>
                                          </m:sSubPr>
                                          <m:e>
                                            <m:r>
                                              <a:rPr lang="en-US" sz="2150" b="1" i="1">
                                                <a:latin typeface="Cambria Math" panose="02040503050406030204" pitchFamily="18" charset="0"/>
                                              </a:rPr>
                                              <m:t>𝒒</m:t>
                                            </m:r>
                                          </m:e>
                                          <m:sub>
                                            <m:r>
                                              <a:rPr lang="en-US" sz="2150" i="1">
                                                <a:latin typeface="Cambria Math" panose="02040503050406030204" pitchFamily="18" charset="0"/>
                                              </a:rPr>
                                              <m:t>1</m:t>
                                            </m:r>
                                          </m:sub>
                                        </m:sSub>
                                        <m:sSubSup>
                                          <m:sSubSupPr>
                                            <m:ctrlPr>
                                              <a:rPr lang="en-US" sz="2150" i="1">
                                                <a:latin typeface="Cambria Math" panose="02040503050406030204" pitchFamily="18" charset="0"/>
                                              </a:rPr>
                                            </m:ctrlPr>
                                          </m:sSubSupPr>
                                          <m:e>
                                            <m:r>
                                              <a:rPr lang="en-US" sz="2150" b="1" i="1">
                                                <a:latin typeface="Cambria Math" panose="02040503050406030204" pitchFamily="18" charset="0"/>
                                              </a:rPr>
                                              <m:t>𝒌</m:t>
                                            </m:r>
                                          </m:e>
                                          <m:sub>
                                            <m:r>
                                              <a:rPr lang="en-US" sz="2150" i="1">
                                                <a:latin typeface="Cambria Math" panose="02040503050406030204" pitchFamily="18" charset="0"/>
                                              </a:rPr>
                                              <m:t>1</m:t>
                                            </m:r>
                                          </m:sub>
                                          <m:sup>
                                            <m:r>
                                              <a:rPr lang="en-US" sz="2150" i="1">
                                                <a:latin typeface="Cambria Math" panose="02040503050406030204" pitchFamily="18" charset="0"/>
                                              </a:rPr>
                                              <m:t>𝑇</m:t>
                                            </m:r>
                                          </m:sup>
                                        </m:sSubSup>
                                      </m:num>
                                      <m:den>
                                        <m:rad>
                                          <m:radPr>
                                            <m:degHide m:val="on"/>
                                            <m:ctrlPr>
                                              <a:rPr lang="en-US" sz="2150" i="1">
                                                <a:latin typeface="Cambria Math" panose="02040503050406030204" pitchFamily="18" charset="0"/>
                                              </a:rPr>
                                            </m:ctrlPr>
                                          </m:radPr>
                                          <m:deg/>
                                          <m:e>
                                            <m:sSub>
                                              <m:sSubPr>
                                                <m:ctrlPr>
                                                  <a:rPr lang="en-US" sz="2150" i="1">
                                                    <a:latin typeface="Cambria Math" panose="02040503050406030204" pitchFamily="18" charset="0"/>
                                                  </a:rPr>
                                                </m:ctrlPr>
                                              </m:sSubPr>
                                              <m:e>
                                                <m:r>
                                                  <a:rPr lang="en-US" sz="2150" i="1">
                                                    <a:latin typeface="Cambria Math" panose="02040503050406030204" pitchFamily="18" charset="0"/>
                                                  </a:rPr>
                                                  <m:t>𝑑</m:t>
                                                </m:r>
                                              </m:e>
                                              <m:sub>
                                                <m:r>
                                                  <a:rPr lang="en-US" sz="2150" i="1">
                                                    <a:latin typeface="Cambria Math" panose="02040503050406030204" pitchFamily="18" charset="0"/>
                                                  </a:rPr>
                                                  <m:t>𝑘</m:t>
                                                </m:r>
                                              </m:sub>
                                            </m:sSub>
                                          </m:e>
                                        </m:rad>
                                      </m:den>
                                    </m:f>
                                    <m:r>
                                      <a:rPr lang="en-US" sz="2150" i="1">
                                        <a:latin typeface="Cambria Math" panose="02040503050406030204" pitchFamily="18" charset="0"/>
                                      </a:rPr>
                                      <m:t>,</m:t>
                                    </m:r>
                                    <m:f>
                                      <m:fPr>
                                        <m:ctrlPr>
                                          <a:rPr lang="en-US" sz="2150" i="1">
                                            <a:latin typeface="Cambria Math" panose="02040503050406030204" pitchFamily="18" charset="0"/>
                                          </a:rPr>
                                        </m:ctrlPr>
                                      </m:fPr>
                                      <m:num>
                                        <m:sSub>
                                          <m:sSubPr>
                                            <m:ctrlPr>
                                              <a:rPr lang="en-US" sz="2150" i="1">
                                                <a:latin typeface="Cambria Math" panose="02040503050406030204" pitchFamily="18" charset="0"/>
                                              </a:rPr>
                                            </m:ctrlPr>
                                          </m:sSubPr>
                                          <m:e>
                                            <m:r>
                                              <a:rPr lang="en-US" sz="2150" b="1" i="1">
                                                <a:latin typeface="Cambria Math" panose="02040503050406030204" pitchFamily="18" charset="0"/>
                                              </a:rPr>
                                              <m:t>𝒒</m:t>
                                            </m:r>
                                          </m:e>
                                          <m:sub>
                                            <m:r>
                                              <a:rPr lang="en-US" sz="2150" i="1">
                                                <a:latin typeface="Cambria Math" panose="02040503050406030204" pitchFamily="18" charset="0"/>
                                              </a:rPr>
                                              <m:t>1</m:t>
                                            </m:r>
                                          </m:sub>
                                        </m:sSub>
                                        <m:sSubSup>
                                          <m:sSubSupPr>
                                            <m:ctrlPr>
                                              <a:rPr lang="en-US" sz="2150" i="1">
                                                <a:latin typeface="Cambria Math" panose="02040503050406030204" pitchFamily="18" charset="0"/>
                                              </a:rPr>
                                            </m:ctrlPr>
                                          </m:sSubSupPr>
                                          <m:e>
                                            <m:r>
                                              <a:rPr lang="en-US" sz="2150" b="1" i="1">
                                                <a:latin typeface="Cambria Math" panose="02040503050406030204" pitchFamily="18" charset="0"/>
                                              </a:rPr>
                                              <m:t>𝒌</m:t>
                                            </m:r>
                                          </m:e>
                                          <m:sub>
                                            <m:r>
                                              <a:rPr lang="en-US" sz="2150" i="1">
                                                <a:latin typeface="Cambria Math" panose="02040503050406030204" pitchFamily="18" charset="0"/>
                                              </a:rPr>
                                              <m:t>2</m:t>
                                            </m:r>
                                          </m:sub>
                                          <m:sup>
                                            <m:r>
                                              <a:rPr lang="en-US" sz="2150" i="1">
                                                <a:latin typeface="Cambria Math" panose="02040503050406030204" pitchFamily="18" charset="0"/>
                                              </a:rPr>
                                              <m:t>𝑇</m:t>
                                            </m:r>
                                          </m:sup>
                                        </m:sSubSup>
                                      </m:num>
                                      <m:den>
                                        <m:rad>
                                          <m:radPr>
                                            <m:degHide m:val="on"/>
                                            <m:ctrlPr>
                                              <a:rPr lang="en-US" sz="2150" i="1">
                                                <a:latin typeface="Cambria Math" panose="02040503050406030204" pitchFamily="18" charset="0"/>
                                              </a:rPr>
                                            </m:ctrlPr>
                                          </m:radPr>
                                          <m:deg/>
                                          <m:e>
                                            <m:sSub>
                                              <m:sSubPr>
                                                <m:ctrlPr>
                                                  <a:rPr lang="en-US" sz="2150" i="1">
                                                    <a:latin typeface="Cambria Math" panose="02040503050406030204" pitchFamily="18" charset="0"/>
                                                  </a:rPr>
                                                </m:ctrlPr>
                                              </m:sSubPr>
                                              <m:e>
                                                <m:r>
                                                  <a:rPr lang="en-US" sz="2150" i="1">
                                                    <a:latin typeface="Cambria Math" panose="02040503050406030204" pitchFamily="18" charset="0"/>
                                                  </a:rPr>
                                                  <m:t>𝑑</m:t>
                                                </m:r>
                                              </m:e>
                                              <m:sub>
                                                <m:r>
                                                  <a:rPr lang="en-US" sz="2150" i="1">
                                                    <a:latin typeface="Cambria Math" panose="02040503050406030204" pitchFamily="18" charset="0"/>
                                                  </a:rPr>
                                                  <m:t>𝑘</m:t>
                                                </m:r>
                                              </m:sub>
                                            </m:sSub>
                                          </m:e>
                                        </m:rad>
                                      </m:den>
                                    </m:f>
                                    <m:r>
                                      <a:rPr lang="en-US" sz="2150" i="1">
                                        <a:latin typeface="Cambria Math" panose="02040503050406030204" pitchFamily="18" charset="0"/>
                                      </a:rPr>
                                      <m:t>,…,</m:t>
                                    </m:r>
                                    <m:f>
                                      <m:fPr>
                                        <m:ctrlPr>
                                          <a:rPr lang="en-US" sz="2150" i="1">
                                            <a:latin typeface="Cambria Math" panose="02040503050406030204" pitchFamily="18" charset="0"/>
                                          </a:rPr>
                                        </m:ctrlPr>
                                      </m:fPr>
                                      <m:num>
                                        <m:sSub>
                                          <m:sSubPr>
                                            <m:ctrlPr>
                                              <a:rPr lang="en-US" sz="2150" i="1">
                                                <a:latin typeface="Cambria Math" panose="02040503050406030204" pitchFamily="18" charset="0"/>
                                              </a:rPr>
                                            </m:ctrlPr>
                                          </m:sSubPr>
                                          <m:e>
                                            <m:r>
                                              <a:rPr lang="en-US" sz="2150" b="1" i="1">
                                                <a:latin typeface="Cambria Math" panose="02040503050406030204" pitchFamily="18" charset="0"/>
                                              </a:rPr>
                                              <m:t>𝒒</m:t>
                                            </m:r>
                                          </m:e>
                                          <m:sub>
                                            <m:r>
                                              <a:rPr lang="en-US" sz="2150" i="1">
                                                <a:latin typeface="Cambria Math" panose="02040503050406030204" pitchFamily="18" charset="0"/>
                                              </a:rPr>
                                              <m:t>1</m:t>
                                            </m:r>
                                          </m:sub>
                                        </m:sSub>
                                        <m:sSubSup>
                                          <m:sSubSupPr>
                                            <m:ctrlPr>
                                              <a:rPr lang="en-US" sz="2150" i="1">
                                                <a:latin typeface="Cambria Math" panose="02040503050406030204" pitchFamily="18" charset="0"/>
                                              </a:rPr>
                                            </m:ctrlPr>
                                          </m:sSubSupPr>
                                          <m:e>
                                            <m:r>
                                              <a:rPr lang="en-US" sz="2150" b="1" i="1">
                                                <a:latin typeface="Cambria Math" panose="02040503050406030204" pitchFamily="18" charset="0"/>
                                              </a:rPr>
                                              <m:t>𝒌</m:t>
                                            </m:r>
                                          </m:e>
                                          <m:sub>
                                            <m:r>
                                              <a:rPr lang="en-US" sz="2150" i="1">
                                                <a:latin typeface="Cambria Math" panose="02040503050406030204" pitchFamily="18" charset="0"/>
                                              </a:rPr>
                                              <m:t>𝑚</m:t>
                                            </m:r>
                                          </m:sub>
                                          <m:sup>
                                            <m:r>
                                              <a:rPr lang="en-US" sz="2150" i="1">
                                                <a:latin typeface="Cambria Math" panose="02040503050406030204" pitchFamily="18" charset="0"/>
                                              </a:rPr>
                                              <m:t>𝑇</m:t>
                                            </m:r>
                                          </m:sup>
                                        </m:sSubSup>
                                      </m:num>
                                      <m:den>
                                        <m:rad>
                                          <m:radPr>
                                            <m:degHide m:val="on"/>
                                            <m:ctrlPr>
                                              <a:rPr lang="en-US" sz="2150" i="1">
                                                <a:latin typeface="Cambria Math" panose="02040503050406030204" pitchFamily="18" charset="0"/>
                                              </a:rPr>
                                            </m:ctrlPr>
                                          </m:radPr>
                                          <m:deg/>
                                          <m:e>
                                            <m:sSub>
                                              <m:sSubPr>
                                                <m:ctrlPr>
                                                  <a:rPr lang="en-US" sz="2150" i="1">
                                                    <a:latin typeface="Cambria Math" panose="02040503050406030204" pitchFamily="18" charset="0"/>
                                                  </a:rPr>
                                                </m:ctrlPr>
                                              </m:sSubPr>
                                              <m:e>
                                                <m:r>
                                                  <a:rPr lang="en-US" sz="2150" i="1">
                                                    <a:latin typeface="Cambria Math" panose="02040503050406030204" pitchFamily="18" charset="0"/>
                                                  </a:rPr>
                                                  <m:t>𝑑</m:t>
                                                </m:r>
                                              </m:e>
                                              <m:sub>
                                                <m:r>
                                                  <a:rPr lang="en-US" sz="2150" i="1">
                                                    <a:latin typeface="Cambria Math" panose="02040503050406030204" pitchFamily="18" charset="0"/>
                                                  </a:rPr>
                                                  <m:t>𝑘</m:t>
                                                </m:r>
                                              </m:sub>
                                            </m:sSub>
                                          </m:e>
                                        </m:rad>
                                      </m:den>
                                    </m:f>
                                  </m:e>
                                </m:d>
                              </m:e>
                            </m:mr>
                            <m:mr>
                              <m:e>
                                <m:r>
                                  <m:rPr>
                                    <m:sty m:val="p"/>
                                  </m:rPr>
                                  <a:rPr lang="en-US" sz="2150">
                                    <a:latin typeface="Cambria Math" panose="02040503050406030204" pitchFamily="18" charset="0"/>
                                  </a:rPr>
                                  <m:t>softmax</m:t>
                                </m:r>
                                <m:d>
                                  <m:dPr>
                                    <m:ctrlPr>
                                      <a:rPr lang="en-US" sz="2150" i="1">
                                        <a:latin typeface="Cambria Math" panose="02040503050406030204" pitchFamily="18" charset="0"/>
                                      </a:rPr>
                                    </m:ctrlPr>
                                  </m:dPr>
                                  <m:e>
                                    <m:f>
                                      <m:fPr>
                                        <m:ctrlPr>
                                          <a:rPr lang="en-US" sz="2150" i="1">
                                            <a:latin typeface="Cambria Math" panose="02040503050406030204" pitchFamily="18" charset="0"/>
                                          </a:rPr>
                                        </m:ctrlPr>
                                      </m:fPr>
                                      <m:num>
                                        <m:sSub>
                                          <m:sSubPr>
                                            <m:ctrlPr>
                                              <a:rPr lang="en-US" sz="2150" i="1">
                                                <a:latin typeface="Cambria Math" panose="02040503050406030204" pitchFamily="18" charset="0"/>
                                              </a:rPr>
                                            </m:ctrlPr>
                                          </m:sSubPr>
                                          <m:e>
                                            <m:r>
                                              <a:rPr lang="en-US" sz="2150" b="1" i="1">
                                                <a:latin typeface="Cambria Math" panose="02040503050406030204" pitchFamily="18" charset="0"/>
                                              </a:rPr>
                                              <m:t>𝒒</m:t>
                                            </m:r>
                                          </m:e>
                                          <m:sub>
                                            <m:r>
                                              <a:rPr lang="en-US" sz="2150" i="1">
                                                <a:latin typeface="Cambria Math" panose="02040503050406030204" pitchFamily="18" charset="0"/>
                                              </a:rPr>
                                              <m:t>2</m:t>
                                            </m:r>
                                          </m:sub>
                                        </m:sSub>
                                        <m:sSubSup>
                                          <m:sSubSupPr>
                                            <m:ctrlPr>
                                              <a:rPr lang="en-US" sz="2150" i="1">
                                                <a:latin typeface="Cambria Math" panose="02040503050406030204" pitchFamily="18" charset="0"/>
                                              </a:rPr>
                                            </m:ctrlPr>
                                          </m:sSubSupPr>
                                          <m:e>
                                            <m:r>
                                              <a:rPr lang="en-US" sz="2150" b="1" i="1">
                                                <a:latin typeface="Cambria Math" panose="02040503050406030204" pitchFamily="18" charset="0"/>
                                              </a:rPr>
                                              <m:t>𝒌</m:t>
                                            </m:r>
                                          </m:e>
                                          <m:sub>
                                            <m:r>
                                              <a:rPr lang="en-US" sz="2150" i="1">
                                                <a:latin typeface="Cambria Math" panose="02040503050406030204" pitchFamily="18" charset="0"/>
                                              </a:rPr>
                                              <m:t>1</m:t>
                                            </m:r>
                                          </m:sub>
                                          <m:sup>
                                            <m:r>
                                              <a:rPr lang="en-US" sz="2150" i="1">
                                                <a:latin typeface="Cambria Math" panose="02040503050406030204" pitchFamily="18" charset="0"/>
                                              </a:rPr>
                                              <m:t>𝑇</m:t>
                                            </m:r>
                                          </m:sup>
                                        </m:sSubSup>
                                      </m:num>
                                      <m:den>
                                        <m:rad>
                                          <m:radPr>
                                            <m:degHide m:val="on"/>
                                            <m:ctrlPr>
                                              <a:rPr lang="en-US" sz="2150" i="1">
                                                <a:latin typeface="Cambria Math" panose="02040503050406030204" pitchFamily="18" charset="0"/>
                                              </a:rPr>
                                            </m:ctrlPr>
                                          </m:radPr>
                                          <m:deg/>
                                          <m:e>
                                            <m:sSub>
                                              <m:sSubPr>
                                                <m:ctrlPr>
                                                  <a:rPr lang="en-US" sz="2150" i="1">
                                                    <a:latin typeface="Cambria Math" panose="02040503050406030204" pitchFamily="18" charset="0"/>
                                                  </a:rPr>
                                                </m:ctrlPr>
                                              </m:sSubPr>
                                              <m:e>
                                                <m:r>
                                                  <a:rPr lang="en-US" sz="2150" i="1">
                                                    <a:latin typeface="Cambria Math" panose="02040503050406030204" pitchFamily="18" charset="0"/>
                                                  </a:rPr>
                                                  <m:t>𝑑</m:t>
                                                </m:r>
                                              </m:e>
                                              <m:sub>
                                                <m:r>
                                                  <a:rPr lang="en-US" sz="2150" i="1">
                                                    <a:latin typeface="Cambria Math" panose="02040503050406030204" pitchFamily="18" charset="0"/>
                                                  </a:rPr>
                                                  <m:t>𝑘</m:t>
                                                </m:r>
                                              </m:sub>
                                            </m:sSub>
                                          </m:e>
                                        </m:rad>
                                      </m:den>
                                    </m:f>
                                    <m:r>
                                      <a:rPr lang="en-US" sz="2150" i="1">
                                        <a:latin typeface="Cambria Math" panose="02040503050406030204" pitchFamily="18" charset="0"/>
                                      </a:rPr>
                                      <m:t>,</m:t>
                                    </m:r>
                                    <m:f>
                                      <m:fPr>
                                        <m:ctrlPr>
                                          <a:rPr lang="en-US" sz="2150" i="1">
                                            <a:latin typeface="Cambria Math" panose="02040503050406030204" pitchFamily="18" charset="0"/>
                                          </a:rPr>
                                        </m:ctrlPr>
                                      </m:fPr>
                                      <m:num>
                                        <m:sSub>
                                          <m:sSubPr>
                                            <m:ctrlPr>
                                              <a:rPr lang="en-US" sz="2150" i="1">
                                                <a:latin typeface="Cambria Math" panose="02040503050406030204" pitchFamily="18" charset="0"/>
                                              </a:rPr>
                                            </m:ctrlPr>
                                          </m:sSubPr>
                                          <m:e>
                                            <m:r>
                                              <a:rPr lang="en-US" sz="2150" b="1" i="1">
                                                <a:latin typeface="Cambria Math" panose="02040503050406030204" pitchFamily="18" charset="0"/>
                                              </a:rPr>
                                              <m:t>𝒒</m:t>
                                            </m:r>
                                          </m:e>
                                          <m:sub>
                                            <m:r>
                                              <a:rPr lang="en-US" sz="2150" i="1">
                                                <a:latin typeface="Cambria Math" panose="02040503050406030204" pitchFamily="18" charset="0"/>
                                              </a:rPr>
                                              <m:t>2</m:t>
                                            </m:r>
                                          </m:sub>
                                        </m:sSub>
                                        <m:sSubSup>
                                          <m:sSubSupPr>
                                            <m:ctrlPr>
                                              <a:rPr lang="en-US" sz="2150" i="1">
                                                <a:latin typeface="Cambria Math" panose="02040503050406030204" pitchFamily="18" charset="0"/>
                                              </a:rPr>
                                            </m:ctrlPr>
                                          </m:sSubSupPr>
                                          <m:e>
                                            <m:r>
                                              <a:rPr lang="en-US" sz="2150" b="1" i="1">
                                                <a:latin typeface="Cambria Math" panose="02040503050406030204" pitchFamily="18" charset="0"/>
                                              </a:rPr>
                                              <m:t>𝒌</m:t>
                                            </m:r>
                                          </m:e>
                                          <m:sub>
                                            <m:r>
                                              <a:rPr lang="en-US" sz="2150" i="1">
                                                <a:latin typeface="Cambria Math" panose="02040503050406030204" pitchFamily="18" charset="0"/>
                                              </a:rPr>
                                              <m:t>2</m:t>
                                            </m:r>
                                          </m:sub>
                                          <m:sup>
                                            <m:r>
                                              <a:rPr lang="en-US" sz="2150" i="1">
                                                <a:latin typeface="Cambria Math" panose="02040503050406030204" pitchFamily="18" charset="0"/>
                                              </a:rPr>
                                              <m:t>𝑇</m:t>
                                            </m:r>
                                          </m:sup>
                                        </m:sSubSup>
                                      </m:num>
                                      <m:den>
                                        <m:rad>
                                          <m:radPr>
                                            <m:degHide m:val="on"/>
                                            <m:ctrlPr>
                                              <a:rPr lang="en-US" sz="2150" i="1">
                                                <a:latin typeface="Cambria Math" panose="02040503050406030204" pitchFamily="18" charset="0"/>
                                              </a:rPr>
                                            </m:ctrlPr>
                                          </m:radPr>
                                          <m:deg/>
                                          <m:e>
                                            <m:sSub>
                                              <m:sSubPr>
                                                <m:ctrlPr>
                                                  <a:rPr lang="en-US" sz="2150" i="1">
                                                    <a:latin typeface="Cambria Math" panose="02040503050406030204" pitchFamily="18" charset="0"/>
                                                  </a:rPr>
                                                </m:ctrlPr>
                                              </m:sSubPr>
                                              <m:e>
                                                <m:r>
                                                  <a:rPr lang="en-US" sz="2150" i="1">
                                                    <a:latin typeface="Cambria Math" panose="02040503050406030204" pitchFamily="18" charset="0"/>
                                                  </a:rPr>
                                                  <m:t>𝑑</m:t>
                                                </m:r>
                                              </m:e>
                                              <m:sub>
                                                <m:r>
                                                  <a:rPr lang="en-US" sz="2150" i="1">
                                                    <a:latin typeface="Cambria Math" panose="02040503050406030204" pitchFamily="18" charset="0"/>
                                                  </a:rPr>
                                                  <m:t>𝑘</m:t>
                                                </m:r>
                                              </m:sub>
                                            </m:sSub>
                                          </m:e>
                                        </m:rad>
                                      </m:den>
                                    </m:f>
                                    <m:r>
                                      <a:rPr lang="en-US" sz="2150" i="1">
                                        <a:latin typeface="Cambria Math" panose="02040503050406030204" pitchFamily="18" charset="0"/>
                                      </a:rPr>
                                      <m:t>,…,</m:t>
                                    </m:r>
                                    <m:f>
                                      <m:fPr>
                                        <m:ctrlPr>
                                          <a:rPr lang="en-US" sz="2150" i="1">
                                            <a:latin typeface="Cambria Math" panose="02040503050406030204" pitchFamily="18" charset="0"/>
                                          </a:rPr>
                                        </m:ctrlPr>
                                      </m:fPr>
                                      <m:num>
                                        <m:sSub>
                                          <m:sSubPr>
                                            <m:ctrlPr>
                                              <a:rPr lang="en-US" sz="2150" i="1">
                                                <a:latin typeface="Cambria Math" panose="02040503050406030204" pitchFamily="18" charset="0"/>
                                              </a:rPr>
                                            </m:ctrlPr>
                                          </m:sSubPr>
                                          <m:e>
                                            <m:r>
                                              <a:rPr lang="en-US" sz="2150" b="1" i="1">
                                                <a:latin typeface="Cambria Math" panose="02040503050406030204" pitchFamily="18" charset="0"/>
                                              </a:rPr>
                                              <m:t>𝒒</m:t>
                                            </m:r>
                                          </m:e>
                                          <m:sub>
                                            <m:r>
                                              <a:rPr lang="en-US" sz="2150" i="1">
                                                <a:latin typeface="Cambria Math" panose="02040503050406030204" pitchFamily="18" charset="0"/>
                                              </a:rPr>
                                              <m:t>2</m:t>
                                            </m:r>
                                          </m:sub>
                                        </m:sSub>
                                        <m:sSubSup>
                                          <m:sSubSupPr>
                                            <m:ctrlPr>
                                              <a:rPr lang="en-US" sz="2150" i="1">
                                                <a:latin typeface="Cambria Math" panose="02040503050406030204" pitchFamily="18" charset="0"/>
                                              </a:rPr>
                                            </m:ctrlPr>
                                          </m:sSubSupPr>
                                          <m:e>
                                            <m:r>
                                              <a:rPr lang="en-US" sz="2150" b="1" i="1">
                                                <a:latin typeface="Cambria Math" panose="02040503050406030204" pitchFamily="18" charset="0"/>
                                              </a:rPr>
                                              <m:t>𝒌</m:t>
                                            </m:r>
                                          </m:e>
                                          <m:sub>
                                            <m:r>
                                              <a:rPr lang="en-US" sz="2150" i="1">
                                                <a:latin typeface="Cambria Math" panose="02040503050406030204" pitchFamily="18" charset="0"/>
                                              </a:rPr>
                                              <m:t>𝑚</m:t>
                                            </m:r>
                                          </m:sub>
                                          <m:sup>
                                            <m:r>
                                              <a:rPr lang="en-US" sz="2150" i="1">
                                                <a:latin typeface="Cambria Math" panose="02040503050406030204" pitchFamily="18" charset="0"/>
                                              </a:rPr>
                                              <m:t>𝑇</m:t>
                                            </m:r>
                                          </m:sup>
                                        </m:sSubSup>
                                      </m:num>
                                      <m:den>
                                        <m:rad>
                                          <m:radPr>
                                            <m:degHide m:val="on"/>
                                            <m:ctrlPr>
                                              <a:rPr lang="en-US" sz="2150" i="1">
                                                <a:latin typeface="Cambria Math" panose="02040503050406030204" pitchFamily="18" charset="0"/>
                                              </a:rPr>
                                            </m:ctrlPr>
                                          </m:radPr>
                                          <m:deg/>
                                          <m:e>
                                            <m:sSub>
                                              <m:sSubPr>
                                                <m:ctrlPr>
                                                  <a:rPr lang="en-US" sz="2150" i="1">
                                                    <a:latin typeface="Cambria Math" panose="02040503050406030204" pitchFamily="18" charset="0"/>
                                                  </a:rPr>
                                                </m:ctrlPr>
                                              </m:sSubPr>
                                              <m:e>
                                                <m:r>
                                                  <a:rPr lang="en-US" sz="2150" i="1">
                                                    <a:latin typeface="Cambria Math" panose="02040503050406030204" pitchFamily="18" charset="0"/>
                                                  </a:rPr>
                                                  <m:t>𝑑</m:t>
                                                </m:r>
                                              </m:e>
                                              <m:sub>
                                                <m:r>
                                                  <a:rPr lang="en-US" sz="2150" i="1">
                                                    <a:latin typeface="Cambria Math" panose="02040503050406030204" pitchFamily="18" charset="0"/>
                                                  </a:rPr>
                                                  <m:t>𝑘</m:t>
                                                </m:r>
                                              </m:sub>
                                            </m:sSub>
                                          </m:e>
                                        </m:rad>
                                      </m:den>
                                    </m:f>
                                  </m:e>
                                </m:d>
                              </m:e>
                            </m:mr>
                            <m:mr>
                              <m:e>
                                <m:r>
                                  <a:rPr lang="en-US" sz="2150" i="1">
                                    <a:latin typeface="Cambria Math" panose="02040503050406030204" pitchFamily="18" charset="0"/>
                                  </a:rPr>
                                  <m:t>⋮</m:t>
                                </m:r>
                              </m:e>
                            </m:mr>
                            <m:mr>
                              <m:e>
                                <m:r>
                                  <m:rPr>
                                    <m:sty m:val="p"/>
                                  </m:rPr>
                                  <a:rPr lang="en-US" sz="2150">
                                    <a:latin typeface="Cambria Math" panose="02040503050406030204" pitchFamily="18" charset="0"/>
                                  </a:rPr>
                                  <m:t>softmax</m:t>
                                </m:r>
                                <m:d>
                                  <m:dPr>
                                    <m:ctrlPr>
                                      <a:rPr lang="en-US" sz="2150" i="1">
                                        <a:latin typeface="Cambria Math" panose="02040503050406030204" pitchFamily="18" charset="0"/>
                                      </a:rPr>
                                    </m:ctrlPr>
                                  </m:dPr>
                                  <m:e>
                                    <m:f>
                                      <m:fPr>
                                        <m:ctrlPr>
                                          <a:rPr lang="en-US" sz="2150" i="1">
                                            <a:latin typeface="Cambria Math" panose="02040503050406030204" pitchFamily="18" charset="0"/>
                                          </a:rPr>
                                        </m:ctrlPr>
                                      </m:fPr>
                                      <m:num>
                                        <m:sSub>
                                          <m:sSubPr>
                                            <m:ctrlPr>
                                              <a:rPr lang="en-US" sz="2150" i="1">
                                                <a:latin typeface="Cambria Math" panose="02040503050406030204" pitchFamily="18" charset="0"/>
                                              </a:rPr>
                                            </m:ctrlPr>
                                          </m:sSubPr>
                                          <m:e>
                                            <m:r>
                                              <a:rPr lang="en-US" sz="2150" b="1" i="1">
                                                <a:latin typeface="Cambria Math" panose="02040503050406030204" pitchFamily="18" charset="0"/>
                                              </a:rPr>
                                              <m:t>𝒒</m:t>
                                            </m:r>
                                          </m:e>
                                          <m:sub>
                                            <m:r>
                                              <a:rPr lang="en-US" sz="2150" i="1">
                                                <a:latin typeface="Cambria Math" panose="02040503050406030204" pitchFamily="18" charset="0"/>
                                              </a:rPr>
                                              <m:t>𝑚</m:t>
                                            </m:r>
                                          </m:sub>
                                        </m:sSub>
                                        <m:sSubSup>
                                          <m:sSubSupPr>
                                            <m:ctrlPr>
                                              <a:rPr lang="en-US" sz="2150" i="1">
                                                <a:latin typeface="Cambria Math" panose="02040503050406030204" pitchFamily="18" charset="0"/>
                                              </a:rPr>
                                            </m:ctrlPr>
                                          </m:sSubSupPr>
                                          <m:e>
                                            <m:r>
                                              <a:rPr lang="en-US" sz="2150" b="1" i="1">
                                                <a:latin typeface="Cambria Math" panose="02040503050406030204" pitchFamily="18" charset="0"/>
                                              </a:rPr>
                                              <m:t>𝒌</m:t>
                                            </m:r>
                                          </m:e>
                                          <m:sub>
                                            <m:r>
                                              <a:rPr lang="en-US" sz="2150" i="1">
                                                <a:latin typeface="Cambria Math" panose="02040503050406030204" pitchFamily="18" charset="0"/>
                                              </a:rPr>
                                              <m:t>1</m:t>
                                            </m:r>
                                          </m:sub>
                                          <m:sup>
                                            <m:r>
                                              <a:rPr lang="en-US" sz="2150" i="1">
                                                <a:latin typeface="Cambria Math" panose="02040503050406030204" pitchFamily="18" charset="0"/>
                                              </a:rPr>
                                              <m:t>𝑇</m:t>
                                            </m:r>
                                          </m:sup>
                                        </m:sSubSup>
                                      </m:num>
                                      <m:den>
                                        <m:rad>
                                          <m:radPr>
                                            <m:degHide m:val="on"/>
                                            <m:ctrlPr>
                                              <a:rPr lang="en-US" sz="2150" i="1">
                                                <a:latin typeface="Cambria Math" panose="02040503050406030204" pitchFamily="18" charset="0"/>
                                              </a:rPr>
                                            </m:ctrlPr>
                                          </m:radPr>
                                          <m:deg/>
                                          <m:e>
                                            <m:sSub>
                                              <m:sSubPr>
                                                <m:ctrlPr>
                                                  <a:rPr lang="en-US" sz="2150" i="1">
                                                    <a:latin typeface="Cambria Math" panose="02040503050406030204" pitchFamily="18" charset="0"/>
                                                  </a:rPr>
                                                </m:ctrlPr>
                                              </m:sSubPr>
                                              <m:e>
                                                <m:r>
                                                  <a:rPr lang="en-US" sz="2150" i="1">
                                                    <a:latin typeface="Cambria Math" panose="02040503050406030204" pitchFamily="18" charset="0"/>
                                                  </a:rPr>
                                                  <m:t>𝑑</m:t>
                                                </m:r>
                                              </m:e>
                                              <m:sub>
                                                <m:r>
                                                  <a:rPr lang="en-US" sz="2150" i="1">
                                                    <a:latin typeface="Cambria Math" panose="02040503050406030204" pitchFamily="18" charset="0"/>
                                                  </a:rPr>
                                                  <m:t>𝑘</m:t>
                                                </m:r>
                                              </m:sub>
                                            </m:sSub>
                                          </m:e>
                                        </m:rad>
                                      </m:den>
                                    </m:f>
                                    <m:r>
                                      <a:rPr lang="en-US" sz="2150" i="1">
                                        <a:latin typeface="Cambria Math" panose="02040503050406030204" pitchFamily="18" charset="0"/>
                                      </a:rPr>
                                      <m:t>,</m:t>
                                    </m:r>
                                    <m:f>
                                      <m:fPr>
                                        <m:ctrlPr>
                                          <a:rPr lang="en-US" sz="2150" i="1">
                                            <a:latin typeface="Cambria Math" panose="02040503050406030204" pitchFamily="18" charset="0"/>
                                          </a:rPr>
                                        </m:ctrlPr>
                                      </m:fPr>
                                      <m:num>
                                        <m:sSub>
                                          <m:sSubPr>
                                            <m:ctrlPr>
                                              <a:rPr lang="en-US" sz="2150" i="1">
                                                <a:latin typeface="Cambria Math" panose="02040503050406030204" pitchFamily="18" charset="0"/>
                                              </a:rPr>
                                            </m:ctrlPr>
                                          </m:sSubPr>
                                          <m:e>
                                            <m:r>
                                              <a:rPr lang="en-US" sz="2150" b="1" i="1">
                                                <a:latin typeface="Cambria Math" panose="02040503050406030204" pitchFamily="18" charset="0"/>
                                              </a:rPr>
                                              <m:t>𝒒</m:t>
                                            </m:r>
                                          </m:e>
                                          <m:sub>
                                            <m:r>
                                              <a:rPr lang="en-US" sz="2150" i="1">
                                                <a:latin typeface="Cambria Math" panose="02040503050406030204" pitchFamily="18" charset="0"/>
                                              </a:rPr>
                                              <m:t>𝑚</m:t>
                                            </m:r>
                                          </m:sub>
                                        </m:sSub>
                                        <m:sSubSup>
                                          <m:sSubSupPr>
                                            <m:ctrlPr>
                                              <a:rPr lang="en-US" sz="2150" i="1">
                                                <a:latin typeface="Cambria Math" panose="02040503050406030204" pitchFamily="18" charset="0"/>
                                              </a:rPr>
                                            </m:ctrlPr>
                                          </m:sSubSupPr>
                                          <m:e>
                                            <m:r>
                                              <a:rPr lang="en-US" sz="2150" b="1" i="1">
                                                <a:latin typeface="Cambria Math" panose="02040503050406030204" pitchFamily="18" charset="0"/>
                                              </a:rPr>
                                              <m:t>𝒌</m:t>
                                            </m:r>
                                          </m:e>
                                          <m:sub>
                                            <m:r>
                                              <a:rPr lang="en-US" sz="2150" i="1">
                                                <a:latin typeface="Cambria Math" panose="02040503050406030204" pitchFamily="18" charset="0"/>
                                              </a:rPr>
                                              <m:t>2</m:t>
                                            </m:r>
                                          </m:sub>
                                          <m:sup>
                                            <m:r>
                                              <a:rPr lang="en-US" sz="2150" i="1">
                                                <a:latin typeface="Cambria Math" panose="02040503050406030204" pitchFamily="18" charset="0"/>
                                              </a:rPr>
                                              <m:t>𝑇</m:t>
                                            </m:r>
                                          </m:sup>
                                        </m:sSubSup>
                                      </m:num>
                                      <m:den>
                                        <m:rad>
                                          <m:radPr>
                                            <m:degHide m:val="on"/>
                                            <m:ctrlPr>
                                              <a:rPr lang="en-US" sz="2150" i="1">
                                                <a:latin typeface="Cambria Math" panose="02040503050406030204" pitchFamily="18" charset="0"/>
                                              </a:rPr>
                                            </m:ctrlPr>
                                          </m:radPr>
                                          <m:deg/>
                                          <m:e>
                                            <m:sSub>
                                              <m:sSubPr>
                                                <m:ctrlPr>
                                                  <a:rPr lang="en-US" sz="2150" i="1">
                                                    <a:latin typeface="Cambria Math" panose="02040503050406030204" pitchFamily="18" charset="0"/>
                                                  </a:rPr>
                                                </m:ctrlPr>
                                              </m:sSubPr>
                                              <m:e>
                                                <m:r>
                                                  <a:rPr lang="en-US" sz="2150" i="1">
                                                    <a:latin typeface="Cambria Math" panose="02040503050406030204" pitchFamily="18" charset="0"/>
                                                  </a:rPr>
                                                  <m:t>𝑑</m:t>
                                                </m:r>
                                              </m:e>
                                              <m:sub>
                                                <m:r>
                                                  <a:rPr lang="en-US" sz="2150" i="1">
                                                    <a:latin typeface="Cambria Math" panose="02040503050406030204" pitchFamily="18" charset="0"/>
                                                  </a:rPr>
                                                  <m:t>𝑘</m:t>
                                                </m:r>
                                              </m:sub>
                                            </m:sSub>
                                          </m:e>
                                        </m:rad>
                                      </m:den>
                                    </m:f>
                                    <m:r>
                                      <a:rPr lang="en-US" sz="2150" i="1">
                                        <a:latin typeface="Cambria Math" panose="02040503050406030204" pitchFamily="18" charset="0"/>
                                      </a:rPr>
                                      <m:t>,…,</m:t>
                                    </m:r>
                                    <m:f>
                                      <m:fPr>
                                        <m:ctrlPr>
                                          <a:rPr lang="en-US" sz="2150" i="1">
                                            <a:latin typeface="Cambria Math" panose="02040503050406030204" pitchFamily="18" charset="0"/>
                                          </a:rPr>
                                        </m:ctrlPr>
                                      </m:fPr>
                                      <m:num>
                                        <m:sSub>
                                          <m:sSubPr>
                                            <m:ctrlPr>
                                              <a:rPr lang="en-US" sz="2150" i="1">
                                                <a:latin typeface="Cambria Math" panose="02040503050406030204" pitchFamily="18" charset="0"/>
                                              </a:rPr>
                                            </m:ctrlPr>
                                          </m:sSubPr>
                                          <m:e>
                                            <m:r>
                                              <a:rPr lang="en-US" sz="2150" b="1" i="1">
                                                <a:latin typeface="Cambria Math" panose="02040503050406030204" pitchFamily="18" charset="0"/>
                                              </a:rPr>
                                              <m:t>𝒒</m:t>
                                            </m:r>
                                          </m:e>
                                          <m:sub>
                                            <m:r>
                                              <a:rPr lang="en-US" sz="2150" i="1">
                                                <a:latin typeface="Cambria Math" panose="02040503050406030204" pitchFamily="18" charset="0"/>
                                              </a:rPr>
                                              <m:t>𝑚</m:t>
                                            </m:r>
                                          </m:sub>
                                        </m:sSub>
                                        <m:sSubSup>
                                          <m:sSubSupPr>
                                            <m:ctrlPr>
                                              <a:rPr lang="en-US" sz="2150" i="1">
                                                <a:latin typeface="Cambria Math" panose="02040503050406030204" pitchFamily="18" charset="0"/>
                                              </a:rPr>
                                            </m:ctrlPr>
                                          </m:sSubSupPr>
                                          <m:e>
                                            <m:r>
                                              <a:rPr lang="en-US" sz="2150" b="1" i="1">
                                                <a:latin typeface="Cambria Math" panose="02040503050406030204" pitchFamily="18" charset="0"/>
                                              </a:rPr>
                                              <m:t>𝒌</m:t>
                                            </m:r>
                                          </m:e>
                                          <m:sub>
                                            <m:r>
                                              <a:rPr lang="en-US" sz="2150" i="1">
                                                <a:latin typeface="Cambria Math" panose="02040503050406030204" pitchFamily="18" charset="0"/>
                                              </a:rPr>
                                              <m:t>𝑚</m:t>
                                            </m:r>
                                          </m:sub>
                                          <m:sup>
                                            <m:r>
                                              <a:rPr lang="en-US" sz="2150" i="1">
                                                <a:latin typeface="Cambria Math" panose="02040503050406030204" pitchFamily="18" charset="0"/>
                                              </a:rPr>
                                              <m:t>𝑇</m:t>
                                            </m:r>
                                          </m:sup>
                                        </m:sSubSup>
                                      </m:num>
                                      <m:den>
                                        <m:rad>
                                          <m:radPr>
                                            <m:degHide m:val="on"/>
                                            <m:ctrlPr>
                                              <a:rPr lang="en-US" sz="2150" i="1">
                                                <a:latin typeface="Cambria Math" panose="02040503050406030204" pitchFamily="18" charset="0"/>
                                              </a:rPr>
                                            </m:ctrlPr>
                                          </m:radPr>
                                          <m:deg/>
                                          <m:e>
                                            <m:sSub>
                                              <m:sSubPr>
                                                <m:ctrlPr>
                                                  <a:rPr lang="en-US" sz="2150" i="1">
                                                    <a:latin typeface="Cambria Math" panose="02040503050406030204" pitchFamily="18" charset="0"/>
                                                  </a:rPr>
                                                </m:ctrlPr>
                                              </m:sSubPr>
                                              <m:e>
                                                <m:r>
                                                  <a:rPr lang="en-US" sz="2150" i="1">
                                                    <a:latin typeface="Cambria Math" panose="02040503050406030204" pitchFamily="18" charset="0"/>
                                                  </a:rPr>
                                                  <m:t>𝑑</m:t>
                                                </m:r>
                                              </m:e>
                                              <m:sub>
                                                <m:r>
                                                  <a:rPr lang="en-US" sz="2150" i="1">
                                                    <a:latin typeface="Cambria Math" panose="02040503050406030204" pitchFamily="18" charset="0"/>
                                                  </a:rPr>
                                                  <m:t>𝑘</m:t>
                                                </m:r>
                                              </m:sub>
                                            </m:sSub>
                                          </m:e>
                                        </m:rad>
                                      </m:den>
                                    </m:f>
                                  </m:e>
                                </m:d>
                              </m:e>
                            </m:mr>
                          </m:m>
                        </m:e>
                      </m:d>
                    </m:oMath>
                  </m:oMathPara>
                </a14:m>
                <a:endParaRPr lang="en-US" sz="2150" dirty="0"/>
              </a:p>
              <a:p>
                <a:pPr marL="0" indent="0">
                  <a:buNone/>
                </a:pPr>
                <a:r>
                  <a:rPr lang="en-US" sz="2150" dirty="0"/>
                  <a:t>The </a:t>
                </a:r>
                <a:r>
                  <a:rPr lang="en-US" sz="2150" i="1" dirty="0" err="1"/>
                  <a:t>i</a:t>
                </a:r>
                <a:r>
                  <a:rPr lang="en-US" sz="2150" baseline="30000" dirty="0" err="1"/>
                  <a:t>th</a:t>
                </a:r>
                <a:r>
                  <a:rPr lang="en-US" sz="2150" dirty="0"/>
                  <a:t> row of probability matrix </a:t>
                </a:r>
                <a14:m>
                  <m:oMath xmlns:m="http://schemas.openxmlformats.org/officeDocument/2006/math">
                    <m:r>
                      <m:rPr>
                        <m:sty m:val="p"/>
                      </m:rPr>
                      <a:rPr lang="en-US" sz="2150">
                        <a:latin typeface="Cambria Math" panose="02040503050406030204" pitchFamily="18" charset="0"/>
                      </a:rPr>
                      <m:t>softmax</m:t>
                    </m:r>
                    <m:d>
                      <m:dPr>
                        <m:ctrlPr>
                          <a:rPr lang="en-US" sz="2150" i="1">
                            <a:latin typeface="Cambria Math" panose="02040503050406030204" pitchFamily="18" charset="0"/>
                          </a:rPr>
                        </m:ctrlPr>
                      </m:dPr>
                      <m:e>
                        <m:f>
                          <m:fPr>
                            <m:ctrlPr>
                              <a:rPr lang="en-US" sz="2150" i="1">
                                <a:latin typeface="Cambria Math" panose="02040503050406030204" pitchFamily="18" charset="0"/>
                              </a:rPr>
                            </m:ctrlPr>
                          </m:fPr>
                          <m:num>
                            <m:r>
                              <a:rPr lang="en-US" sz="2150" i="1">
                                <a:latin typeface="Cambria Math" panose="02040503050406030204" pitchFamily="18" charset="0"/>
                              </a:rPr>
                              <m:t>𝑄</m:t>
                            </m:r>
                            <m:sSup>
                              <m:sSupPr>
                                <m:ctrlPr>
                                  <a:rPr lang="en-US" sz="2150" i="1">
                                    <a:latin typeface="Cambria Math" panose="02040503050406030204" pitchFamily="18" charset="0"/>
                                  </a:rPr>
                                </m:ctrlPr>
                              </m:sSupPr>
                              <m:e>
                                <m:r>
                                  <a:rPr lang="en-US" sz="2150" i="1">
                                    <a:latin typeface="Cambria Math" panose="02040503050406030204" pitchFamily="18" charset="0"/>
                                  </a:rPr>
                                  <m:t>𝐾</m:t>
                                </m:r>
                              </m:e>
                              <m:sup>
                                <m:r>
                                  <a:rPr lang="en-US" sz="2150" i="1">
                                    <a:latin typeface="Cambria Math" panose="02040503050406030204" pitchFamily="18" charset="0"/>
                                  </a:rPr>
                                  <m:t>𝑇</m:t>
                                </m:r>
                              </m:sup>
                            </m:sSup>
                          </m:num>
                          <m:den>
                            <m:rad>
                              <m:radPr>
                                <m:degHide m:val="on"/>
                                <m:ctrlPr>
                                  <a:rPr lang="en-US" sz="2150" i="1">
                                    <a:latin typeface="Cambria Math" panose="02040503050406030204" pitchFamily="18" charset="0"/>
                                  </a:rPr>
                                </m:ctrlPr>
                              </m:radPr>
                              <m:deg/>
                              <m:e>
                                <m:sSub>
                                  <m:sSubPr>
                                    <m:ctrlPr>
                                      <a:rPr lang="en-US" sz="2150" i="1">
                                        <a:latin typeface="Cambria Math" panose="02040503050406030204" pitchFamily="18" charset="0"/>
                                      </a:rPr>
                                    </m:ctrlPr>
                                  </m:sSubPr>
                                  <m:e>
                                    <m:r>
                                      <a:rPr lang="en-US" sz="2150" i="1">
                                        <a:latin typeface="Cambria Math" panose="02040503050406030204" pitchFamily="18" charset="0"/>
                                      </a:rPr>
                                      <m:t>𝑑</m:t>
                                    </m:r>
                                  </m:e>
                                  <m:sub>
                                    <m:r>
                                      <a:rPr lang="en-US" sz="2150" i="1">
                                        <a:latin typeface="Cambria Math" panose="02040503050406030204" pitchFamily="18" charset="0"/>
                                      </a:rPr>
                                      <m:t>𝑘</m:t>
                                    </m:r>
                                  </m:sub>
                                </m:sSub>
                              </m:e>
                            </m:rad>
                          </m:den>
                        </m:f>
                      </m:e>
                    </m:d>
                  </m:oMath>
                </a14:m>
                <a:r>
                  <a:rPr lang="en-US" sz="2150" dirty="0"/>
                  <a:t> includes weights / probabilities that the </a:t>
                </a:r>
                <a:r>
                  <a:rPr lang="en-US" sz="2150" i="1" dirty="0" err="1"/>
                  <a:t>i</a:t>
                </a:r>
                <a:r>
                  <a:rPr lang="en-US" sz="2150" baseline="30000" dirty="0" err="1"/>
                  <a:t>th</a:t>
                </a:r>
                <a:r>
                  <a:rPr lang="en-US" sz="2150" dirty="0"/>
                  <a:t> token is associated with all tokens including itself with note that </a:t>
                </a:r>
                <a14:m>
                  <m:oMath xmlns:m="http://schemas.openxmlformats.org/officeDocument/2006/math">
                    <m:r>
                      <m:rPr>
                        <m:sty m:val="p"/>
                      </m:rPr>
                      <a:rPr lang="en-US" sz="2150">
                        <a:latin typeface="Cambria Math" panose="02040503050406030204" pitchFamily="18" charset="0"/>
                      </a:rPr>
                      <m:t>softmax</m:t>
                    </m:r>
                    <m:d>
                      <m:dPr>
                        <m:ctrlPr>
                          <a:rPr lang="en-US" sz="2150" i="1">
                            <a:latin typeface="Cambria Math" panose="02040503050406030204" pitchFamily="18" charset="0"/>
                          </a:rPr>
                        </m:ctrlPr>
                      </m:dPr>
                      <m:e>
                        <m:f>
                          <m:fPr>
                            <m:ctrlPr>
                              <a:rPr lang="en-US" sz="2150" i="1">
                                <a:latin typeface="Cambria Math" panose="02040503050406030204" pitchFamily="18" charset="0"/>
                              </a:rPr>
                            </m:ctrlPr>
                          </m:fPr>
                          <m:num>
                            <m:r>
                              <a:rPr lang="en-US" sz="2150" i="1">
                                <a:latin typeface="Cambria Math" panose="02040503050406030204" pitchFamily="18" charset="0"/>
                              </a:rPr>
                              <m:t>𝑄</m:t>
                            </m:r>
                            <m:sSup>
                              <m:sSupPr>
                                <m:ctrlPr>
                                  <a:rPr lang="en-US" sz="2150" i="1">
                                    <a:latin typeface="Cambria Math" panose="02040503050406030204" pitchFamily="18" charset="0"/>
                                  </a:rPr>
                                </m:ctrlPr>
                              </m:sSupPr>
                              <m:e>
                                <m:r>
                                  <a:rPr lang="en-US" sz="2150" i="1">
                                    <a:latin typeface="Cambria Math" panose="02040503050406030204" pitchFamily="18" charset="0"/>
                                  </a:rPr>
                                  <m:t>𝐾</m:t>
                                </m:r>
                              </m:e>
                              <m:sup>
                                <m:r>
                                  <a:rPr lang="en-US" sz="2150" i="1">
                                    <a:latin typeface="Cambria Math" panose="02040503050406030204" pitchFamily="18" charset="0"/>
                                  </a:rPr>
                                  <m:t>𝑇</m:t>
                                </m:r>
                              </m:sup>
                            </m:sSup>
                          </m:num>
                          <m:den>
                            <m:rad>
                              <m:radPr>
                                <m:degHide m:val="on"/>
                                <m:ctrlPr>
                                  <a:rPr lang="en-US" sz="2150" i="1">
                                    <a:latin typeface="Cambria Math" panose="02040503050406030204" pitchFamily="18" charset="0"/>
                                  </a:rPr>
                                </m:ctrlPr>
                              </m:radPr>
                              <m:deg/>
                              <m:e>
                                <m:sSub>
                                  <m:sSubPr>
                                    <m:ctrlPr>
                                      <a:rPr lang="en-US" sz="2150" i="1">
                                        <a:latin typeface="Cambria Math" panose="02040503050406030204" pitchFamily="18" charset="0"/>
                                      </a:rPr>
                                    </m:ctrlPr>
                                  </m:sSubPr>
                                  <m:e>
                                    <m:r>
                                      <a:rPr lang="en-US" sz="2150" i="1">
                                        <a:latin typeface="Cambria Math" panose="02040503050406030204" pitchFamily="18" charset="0"/>
                                      </a:rPr>
                                      <m:t>𝑑</m:t>
                                    </m:r>
                                  </m:e>
                                  <m:sub>
                                    <m:r>
                                      <a:rPr lang="en-US" sz="2150" i="1">
                                        <a:latin typeface="Cambria Math" panose="02040503050406030204" pitchFamily="18" charset="0"/>
                                      </a:rPr>
                                      <m:t>𝑘</m:t>
                                    </m:r>
                                  </m:sub>
                                </m:sSub>
                              </m:e>
                            </m:rad>
                          </m:den>
                        </m:f>
                      </m:e>
                    </m:d>
                  </m:oMath>
                </a14:m>
                <a:r>
                  <a:rPr lang="en-US" sz="2150" dirty="0"/>
                  <a:t> is </a:t>
                </a:r>
                <a:r>
                  <a:rPr lang="en-US" sz="2150" i="1" dirty="0"/>
                  <a:t>m</a:t>
                </a:r>
                <a:r>
                  <a:rPr lang="en-US" sz="2150" dirty="0"/>
                  <a:t> x </a:t>
                </a:r>
                <a:r>
                  <a:rPr lang="en-US" sz="2150" i="1" dirty="0"/>
                  <a:t>m</a:t>
                </a:r>
                <a:r>
                  <a:rPr lang="en-US" sz="2150" dirty="0"/>
                  <a:t> matrix, specified by weight/probability vector </a:t>
                </a:r>
                <a:r>
                  <a:rPr lang="en-US" sz="2150" b="1" i="1" dirty="0"/>
                  <a:t>p</a:t>
                </a:r>
                <a:r>
                  <a:rPr lang="en-US" sz="2150" i="1" baseline="-25000" dirty="0"/>
                  <a:t>i</a:t>
                </a:r>
                <a:r>
                  <a:rPr lang="en-US" sz="2150"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1280" y="914399"/>
                <a:ext cx="12009120" cy="5176066"/>
              </a:xfrm>
              <a:blipFill>
                <a:blip r:embed="rId2"/>
                <a:stretch>
                  <a:fillRect l="-609" r="-660" b="-1060"/>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32</a:t>
            </a:fld>
            <a:endParaRPr lang="en-US"/>
          </a:p>
        </p:txBody>
      </p:sp>
    </p:spTree>
    <p:extLst>
      <p:ext uri="{BB962C8B-B14F-4D97-AF65-F5344CB8AC3E}">
        <p14:creationId xmlns:p14="http://schemas.microsoft.com/office/powerpoint/2010/main" val="276066201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Transformer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1120" y="914399"/>
                <a:ext cx="12029440" cy="5176066"/>
              </a:xfrm>
            </p:spPr>
            <p:txBody>
              <a:bodyPr>
                <a:noAutofit/>
              </a:bodyPr>
              <a:lstStyle/>
              <a:p>
                <a:pPr marL="0" indent="0">
                  <a:buNone/>
                </a:pPr>
                <a:r>
                  <a:rPr lang="en-US" sz="1900" dirty="0"/>
                  <a:t>It is necessary to explain the </a:t>
                </a:r>
                <a:r>
                  <a:rPr lang="en-US" sz="1900" i="1" dirty="0" err="1"/>
                  <a:t>i</a:t>
                </a:r>
                <a:r>
                  <a:rPr lang="en-US" sz="1900" baseline="30000" dirty="0" err="1"/>
                  <a:t>th</a:t>
                </a:r>
                <a:r>
                  <a:rPr lang="en-US" sz="1900" dirty="0"/>
                  <a:t> row of probability matrix </a:t>
                </a:r>
                <a14:m>
                  <m:oMath xmlns:m="http://schemas.openxmlformats.org/officeDocument/2006/math">
                    <m:r>
                      <m:rPr>
                        <m:sty m:val="p"/>
                      </m:rPr>
                      <a:rPr lang="en-US" sz="1900">
                        <a:latin typeface="Cambria Math" panose="02040503050406030204" pitchFamily="18" charset="0"/>
                      </a:rPr>
                      <m:t>softmax</m:t>
                    </m:r>
                    <m:d>
                      <m:dPr>
                        <m:ctrlPr>
                          <a:rPr lang="en-US" sz="1900" i="1">
                            <a:latin typeface="Cambria Math" panose="02040503050406030204" pitchFamily="18" charset="0"/>
                          </a:rPr>
                        </m:ctrlPr>
                      </m:dPr>
                      <m:e>
                        <m:f>
                          <m:fPr>
                            <m:ctrlPr>
                              <a:rPr lang="en-US" sz="1900" i="1">
                                <a:latin typeface="Cambria Math" panose="02040503050406030204" pitchFamily="18" charset="0"/>
                              </a:rPr>
                            </m:ctrlPr>
                          </m:fPr>
                          <m:num>
                            <m:r>
                              <a:rPr lang="en-US" sz="1900" i="1">
                                <a:latin typeface="Cambria Math" panose="02040503050406030204" pitchFamily="18" charset="0"/>
                              </a:rPr>
                              <m:t>𝑄</m:t>
                            </m:r>
                            <m:sSup>
                              <m:sSupPr>
                                <m:ctrlPr>
                                  <a:rPr lang="en-US" sz="1900" i="1">
                                    <a:latin typeface="Cambria Math" panose="02040503050406030204" pitchFamily="18" charset="0"/>
                                  </a:rPr>
                                </m:ctrlPr>
                              </m:sSupPr>
                              <m:e>
                                <m:r>
                                  <a:rPr lang="en-US" sz="1900" i="1">
                                    <a:latin typeface="Cambria Math" panose="02040503050406030204" pitchFamily="18" charset="0"/>
                                  </a:rPr>
                                  <m:t>𝐾</m:t>
                                </m:r>
                              </m:e>
                              <m:sup>
                                <m:r>
                                  <a:rPr lang="en-US" sz="1900" i="1">
                                    <a:latin typeface="Cambria Math" panose="02040503050406030204" pitchFamily="18" charset="0"/>
                                  </a:rPr>
                                  <m:t>𝑇</m:t>
                                </m:r>
                              </m:sup>
                            </m:sSup>
                          </m:num>
                          <m:den>
                            <m:rad>
                              <m:radPr>
                                <m:degHide m:val="on"/>
                                <m:ctrlPr>
                                  <a:rPr lang="en-US" sz="1900" i="1">
                                    <a:latin typeface="Cambria Math" panose="02040503050406030204" pitchFamily="18" charset="0"/>
                                  </a:rPr>
                                </m:ctrlPr>
                              </m:radPr>
                              <m:deg/>
                              <m:e>
                                <m:sSub>
                                  <m:sSubPr>
                                    <m:ctrlPr>
                                      <a:rPr lang="en-US" sz="1900" i="1">
                                        <a:latin typeface="Cambria Math" panose="02040503050406030204" pitchFamily="18" charset="0"/>
                                      </a:rPr>
                                    </m:ctrlPr>
                                  </m:sSubPr>
                                  <m:e>
                                    <m:r>
                                      <a:rPr lang="en-US" sz="1900" i="1">
                                        <a:latin typeface="Cambria Math" panose="02040503050406030204" pitchFamily="18" charset="0"/>
                                      </a:rPr>
                                      <m:t>𝑑</m:t>
                                    </m:r>
                                  </m:e>
                                  <m:sub>
                                    <m:r>
                                      <a:rPr lang="en-US" sz="1900" i="1">
                                        <a:latin typeface="Cambria Math" panose="02040503050406030204" pitchFamily="18" charset="0"/>
                                      </a:rPr>
                                      <m:t>𝑘</m:t>
                                    </m:r>
                                  </m:sub>
                                </m:sSub>
                              </m:e>
                            </m:rad>
                          </m:den>
                        </m:f>
                      </m:e>
                    </m:d>
                  </m:oMath>
                </a14:m>
                <a:r>
                  <a:rPr lang="en-US" sz="1900" dirty="0"/>
                  <a:t> which is the following row vector:</a:t>
                </a:r>
              </a:p>
              <a:p>
                <a:pPr marL="0" indent="0">
                  <a:buNone/>
                </a:pPr>
                <a14:m>
                  <m:oMathPara xmlns:m="http://schemas.openxmlformats.org/officeDocument/2006/math">
                    <m:oMathParaPr>
                      <m:jc m:val="centerGroup"/>
                    </m:oMathParaPr>
                    <m:oMath xmlns:m="http://schemas.openxmlformats.org/officeDocument/2006/math">
                      <m:r>
                        <m:rPr>
                          <m:sty m:val="p"/>
                        </m:rPr>
                        <a:rPr lang="en-US" sz="1900">
                          <a:latin typeface="Cambria Math" panose="02040503050406030204" pitchFamily="18" charset="0"/>
                        </a:rPr>
                        <m:t>softmax</m:t>
                      </m:r>
                      <m:d>
                        <m:dPr>
                          <m:ctrlPr>
                            <a:rPr lang="en-US" sz="1900" i="1">
                              <a:latin typeface="Cambria Math" panose="02040503050406030204" pitchFamily="18" charset="0"/>
                            </a:rPr>
                          </m:ctrlPr>
                        </m:dPr>
                        <m:e>
                          <m:f>
                            <m:fPr>
                              <m:ctrlPr>
                                <a:rPr lang="en-US" sz="1900" i="1">
                                  <a:latin typeface="Cambria Math" panose="02040503050406030204" pitchFamily="18" charset="0"/>
                                </a:rPr>
                              </m:ctrlPr>
                            </m:fPr>
                            <m:num>
                              <m:sSub>
                                <m:sSubPr>
                                  <m:ctrlPr>
                                    <a:rPr lang="en-US" sz="1900" i="1">
                                      <a:latin typeface="Cambria Math" panose="02040503050406030204" pitchFamily="18" charset="0"/>
                                    </a:rPr>
                                  </m:ctrlPr>
                                </m:sSubPr>
                                <m:e>
                                  <m:r>
                                    <a:rPr lang="en-US" sz="1900" b="1" i="1">
                                      <a:latin typeface="Cambria Math" panose="02040503050406030204" pitchFamily="18" charset="0"/>
                                    </a:rPr>
                                    <m:t>𝒒</m:t>
                                  </m:r>
                                </m:e>
                                <m:sub>
                                  <m:r>
                                    <a:rPr lang="en-US" sz="1900" i="1">
                                      <a:latin typeface="Cambria Math" panose="02040503050406030204" pitchFamily="18" charset="0"/>
                                    </a:rPr>
                                    <m:t>𝑖</m:t>
                                  </m:r>
                                </m:sub>
                              </m:sSub>
                              <m:sSubSup>
                                <m:sSubSupPr>
                                  <m:ctrlPr>
                                    <a:rPr lang="en-US" sz="1900" i="1">
                                      <a:latin typeface="Cambria Math" panose="02040503050406030204" pitchFamily="18" charset="0"/>
                                    </a:rPr>
                                  </m:ctrlPr>
                                </m:sSubSupPr>
                                <m:e>
                                  <m:r>
                                    <a:rPr lang="en-US" sz="1900" b="1" i="1">
                                      <a:latin typeface="Cambria Math" panose="02040503050406030204" pitchFamily="18" charset="0"/>
                                    </a:rPr>
                                    <m:t>𝒌</m:t>
                                  </m:r>
                                </m:e>
                                <m:sub>
                                  <m:r>
                                    <a:rPr lang="en-US" sz="1900" i="1">
                                      <a:latin typeface="Cambria Math" panose="02040503050406030204" pitchFamily="18" charset="0"/>
                                    </a:rPr>
                                    <m:t>1</m:t>
                                  </m:r>
                                </m:sub>
                                <m:sup>
                                  <m:r>
                                    <a:rPr lang="en-US" sz="1900" i="1">
                                      <a:latin typeface="Cambria Math" panose="02040503050406030204" pitchFamily="18" charset="0"/>
                                    </a:rPr>
                                    <m:t>𝑇</m:t>
                                  </m:r>
                                </m:sup>
                              </m:sSubSup>
                            </m:num>
                            <m:den>
                              <m:rad>
                                <m:radPr>
                                  <m:degHide m:val="on"/>
                                  <m:ctrlPr>
                                    <a:rPr lang="en-US" sz="1900" i="1">
                                      <a:latin typeface="Cambria Math" panose="02040503050406030204" pitchFamily="18" charset="0"/>
                                    </a:rPr>
                                  </m:ctrlPr>
                                </m:radPr>
                                <m:deg/>
                                <m:e>
                                  <m:sSub>
                                    <m:sSubPr>
                                      <m:ctrlPr>
                                        <a:rPr lang="en-US" sz="1900" i="1">
                                          <a:latin typeface="Cambria Math" panose="02040503050406030204" pitchFamily="18" charset="0"/>
                                        </a:rPr>
                                      </m:ctrlPr>
                                    </m:sSubPr>
                                    <m:e>
                                      <m:r>
                                        <a:rPr lang="en-US" sz="1900" i="1">
                                          <a:latin typeface="Cambria Math" panose="02040503050406030204" pitchFamily="18" charset="0"/>
                                        </a:rPr>
                                        <m:t>𝑑</m:t>
                                      </m:r>
                                    </m:e>
                                    <m:sub>
                                      <m:r>
                                        <a:rPr lang="en-US" sz="1900" i="1">
                                          <a:latin typeface="Cambria Math" panose="02040503050406030204" pitchFamily="18" charset="0"/>
                                        </a:rPr>
                                        <m:t>𝑘</m:t>
                                      </m:r>
                                    </m:sub>
                                  </m:sSub>
                                </m:e>
                              </m:rad>
                            </m:den>
                          </m:f>
                          <m:r>
                            <a:rPr lang="en-US" sz="1900" i="1">
                              <a:latin typeface="Cambria Math" panose="02040503050406030204" pitchFamily="18" charset="0"/>
                            </a:rPr>
                            <m:t>,</m:t>
                          </m:r>
                          <m:f>
                            <m:fPr>
                              <m:ctrlPr>
                                <a:rPr lang="en-US" sz="1900" i="1">
                                  <a:latin typeface="Cambria Math" panose="02040503050406030204" pitchFamily="18" charset="0"/>
                                </a:rPr>
                              </m:ctrlPr>
                            </m:fPr>
                            <m:num>
                              <m:sSub>
                                <m:sSubPr>
                                  <m:ctrlPr>
                                    <a:rPr lang="en-US" sz="1900" i="1">
                                      <a:latin typeface="Cambria Math" panose="02040503050406030204" pitchFamily="18" charset="0"/>
                                    </a:rPr>
                                  </m:ctrlPr>
                                </m:sSubPr>
                                <m:e>
                                  <m:r>
                                    <a:rPr lang="en-US" sz="1900" b="1" i="1">
                                      <a:latin typeface="Cambria Math" panose="02040503050406030204" pitchFamily="18" charset="0"/>
                                    </a:rPr>
                                    <m:t>𝒒</m:t>
                                  </m:r>
                                </m:e>
                                <m:sub>
                                  <m:r>
                                    <a:rPr lang="en-US" sz="1900" i="1">
                                      <a:latin typeface="Cambria Math" panose="02040503050406030204" pitchFamily="18" charset="0"/>
                                    </a:rPr>
                                    <m:t>𝑖</m:t>
                                  </m:r>
                                </m:sub>
                              </m:sSub>
                              <m:sSubSup>
                                <m:sSubSupPr>
                                  <m:ctrlPr>
                                    <a:rPr lang="en-US" sz="1900" i="1">
                                      <a:latin typeface="Cambria Math" panose="02040503050406030204" pitchFamily="18" charset="0"/>
                                    </a:rPr>
                                  </m:ctrlPr>
                                </m:sSubSupPr>
                                <m:e>
                                  <m:r>
                                    <a:rPr lang="en-US" sz="1900" b="1" i="1">
                                      <a:latin typeface="Cambria Math" panose="02040503050406030204" pitchFamily="18" charset="0"/>
                                    </a:rPr>
                                    <m:t>𝒌</m:t>
                                  </m:r>
                                </m:e>
                                <m:sub>
                                  <m:r>
                                    <a:rPr lang="en-US" sz="1900" i="1">
                                      <a:latin typeface="Cambria Math" panose="02040503050406030204" pitchFamily="18" charset="0"/>
                                    </a:rPr>
                                    <m:t>2</m:t>
                                  </m:r>
                                </m:sub>
                                <m:sup>
                                  <m:r>
                                    <a:rPr lang="en-US" sz="1900" i="1">
                                      <a:latin typeface="Cambria Math" panose="02040503050406030204" pitchFamily="18" charset="0"/>
                                    </a:rPr>
                                    <m:t>𝑇</m:t>
                                  </m:r>
                                </m:sup>
                              </m:sSubSup>
                            </m:num>
                            <m:den>
                              <m:rad>
                                <m:radPr>
                                  <m:degHide m:val="on"/>
                                  <m:ctrlPr>
                                    <a:rPr lang="en-US" sz="1900" i="1">
                                      <a:latin typeface="Cambria Math" panose="02040503050406030204" pitchFamily="18" charset="0"/>
                                    </a:rPr>
                                  </m:ctrlPr>
                                </m:radPr>
                                <m:deg/>
                                <m:e>
                                  <m:sSub>
                                    <m:sSubPr>
                                      <m:ctrlPr>
                                        <a:rPr lang="en-US" sz="1900" i="1">
                                          <a:latin typeface="Cambria Math" panose="02040503050406030204" pitchFamily="18" charset="0"/>
                                        </a:rPr>
                                      </m:ctrlPr>
                                    </m:sSubPr>
                                    <m:e>
                                      <m:r>
                                        <a:rPr lang="en-US" sz="1900" i="1">
                                          <a:latin typeface="Cambria Math" panose="02040503050406030204" pitchFamily="18" charset="0"/>
                                        </a:rPr>
                                        <m:t>𝑑</m:t>
                                      </m:r>
                                    </m:e>
                                    <m:sub>
                                      <m:r>
                                        <a:rPr lang="en-US" sz="1900" i="1">
                                          <a:latin typeface="Cambria Math" panose="02040503050406030204" pitchFamily="18" charset="0"/>
                                        </a:rPr>
                                        <m:t>𝑘</m:t>
                                      </m:r>
                                    </m:sub>
                                  </m:sSub>
                                </m:e>
                              </m:rad>
                            </m:den>
                          </m:f>
                          <m:r>
                            <a:rPr lang="en-US" sz="1900" i="1">
                              <a:latin typeface="Cambria Math" panose="02040503050406030204" pitchFamily="18" charset="0"/>
                            </a:rPr>
                            <m:t>,…,</m:t>
                          </m:r>
                          <m:f>
                            <m:fPr>
                              <m:ctrlPr>
                                <a:rPr lang="en-US" sz="1900" i="1">
                                  <a:latin typeface="Cambria Math" panose="02040503050406030204" pitchFamily="18" charset="0"/>
                                </a:rPr>
                              </m:ctrlPr>
                            </m:fPr>
                            <m:num>
                              <m:sSub>
                                <m:sSubPr>
                                  <m:ctrlPr>
                                    <a:rPr lang="en-US" sz="1900" i="1">
                                      <a:latin typeface="Cambria Math" panose="02040503050406030204" pitchFamily="18" charset="0"/>
                                    </a:rPr>
                                  </m:ctrlPr>
                                </m:sSubPr>
                                <m:e>
                                  <m:r>
                                    <a:rPr lang="en-US" sz="1900" b="1" i="1">
                                      <a:latin typeface="Cambria Math" panose="02040503050406030204" pitchFamily="18" charset="0"/>
                                    </a:rPr>
                                    <m:t>𝒒</m:t>
                                  </m:r>
                                </m:e>
                                <m:sub>
                                  <m:r>
                                    <a:rPr lang="en-US" sz="1900" i="1">
                                      <a:latin typeface="Cambria Math" panose="02040503050406030204" pitchFamily="18" charset="0"/>
                                    </a:rPr>
                                    <m:t>𝑖</m:t>
                                  </m:r>
                                </m:sub>
                              </m:sSub>
                              <m:sSubSup>
                                <m:sSubSupPr>
                                  <m:ctrlPr>
                                    <a:rPr lang="en-US" sz="1900" i="1">
                                      <a:latin typeface="Cambria Math" panose="02040503050406030204" pitchFamily="18" charset="0"/>
                                    </a:rPr>
                                  </m:ctrlPr>
                                </m:sSubSupPr>
                                <m:e>
                                  <m:r>
                                    <a:rPr lang="en-US" sz="1900" b="1" i="1">
                                      <a:latin typeface="Cambria Math" panose="02040503050406030204" pitchFamily="18" charset="0"/>
                                    </a:rPr>
                                    <m:t>𝒌</m:t>
                                  </m:r>
                                </m:e>
                                <m:sub>
                                  <m:r>
                                    <a:rPr lang="en-US" sz="1900" i="1">
                                      <a:latin typeface="Cambria Math" panose="02040503050406030204" pitchFamily="18" charset="0"/>
                                    </a:rPr>
                                    <m:t>𝑚</m:t>
                                  </m:r>
                                </m:sub>
                                <m:sup>
                                  <m:r>
                                    <a:rPr lang="en-US" sz="1900" i="1">
                                      <a:latin typeface="Cambria Math" panose="02040503050406030204" pitchFamily="18" charset="0"/>
                                    </a:rPr>
                                    <m:t>𝑇</m:t>
                                  </m:r>
                                </m:sup>
                              </m:sSubSup>
                            </m:num>
                            <m:den>
                              <m:rad>
                                <m:radPr>
                                  <m:degHide m:val="on"/>
                                  <m:ctrlPr>
                                    <a:rPr lang="en-US" sz="1900" i="1">
                                      <a:latin typeface="Cambria Math" panose="02040503050406030204" pitchFamily="18" charset="0"/>
                                    </a:rPr>
                                  </m:ctrlPr>
                                </m:radPr>
                                <m:deg/>
                                <m:e>
                                  <m:sSub>
                                    <m:sSubPr>
                                      <m:ctrlPr>
                                        <a:rPr lang="en-US" sz="1900" i="1">
                                          <a:latin typeface="Cambria Math" panose="02040503050406030204" pitchFamily="18" charset="0"/>
                                        </a:rPr>
                                      </m:ctrlPr>
                                    </m:sSubPr>
                                    <m:e>
                                      <m:r>
                                        <a:rPr lang="en-US" sz="1900" i="1">
                                          <a:latin typeface="Cambria Math" panose="02040503050406030204" pitchFamily="18" charset="0"/>
                                        </a:rPr>
                                        <m:t>𝑑</m:t>
                                      </m:r>
                                    </m:e>
                                    <m:sub>
                                      <m:r>
                                        <a:rPr lang="en-US" sz="1900" i="1">
                                          <a:latin typeface="Cambria Math" panose="02040503050406030204" pitchFamily="18" charset="0"/>
                                        </a:rPr>
                                        <m:t>𝑘</m:t>
                                      </m:r>
                                    </m:sub>
                                  </m:sSub>
                                </m:e>
                              </m:rad>
                            </m:den>
                          </m:f>
                        </m:e>
                      </m:d>
                      <m:r>
                        <a:rPr lang="en-US" sz="1900" i="1">
                          <a:latin typeface="Cambria Math" panose="02040503050406030204" pitchFamily="18" charset="0"/>
                        </a:rPr>
                        <m:t>=</m:t>
                      </m:r>
                      <m:sSub>
                        <m:sSubPr>
                          <m:ctrlPr>
                            <a:rPr lang="en-US" sz="1900" i="1">
                              <a:latin typeface="Cambria Math" panose="02040503050406030204" pitchFamily="18" charset="0"/>
                            </a:rPr>
                          </m:ctrlPr>
                        </m:sSubPr>
                        <m:e>
                          <m:r>
                            <a:rPr lang="en-US" sz="1900" b="1" i="1">
                              <a:latin typeface="Cambria Math" panose="02040503050406030204" pitchFamily="18" charset="0"/>
                            </a:rPr>
                            <m:t>𝒑</m:t>
                          </m:r>
                        </m:e>
                        <m:sub>
                          <m:r>
                            <a:rPr lang="en-US" sz="1900" i="1">
                              <a:latin typeface="Cambria Math" panose="02040503050406030204" pitchFamily="18" charset="0"/>
                            </a:rPr>
                            <m:t>𝑖</m:t>
                          </m:r>
                        </m:sub>
                      </m:sSub>
                      <m:r>
                        <a:rPr lang="en-US" sz="1900" i="1">
                          <a:latin typeface="Cambria Math" panose="02040503050406030204" pitchFamily="18" charset="0"/>
                        </a:rPr>
                        <m:t>=</m:t>
                      </m:r>
                      <m:d>
                        <m:dPr>
                          <m:ctrlPr>
                            <a:rPr lang="en-US" sz="1900" i="1">
                              <a:latin typeface="Cambria Math" panose="02040503050406030204" pitchFamily="18" charset="0"/>
                            </a:rPr>
                          </m:ctrlPr>
                        </m:dPr>
                        <m:e>
                          <m:sSub>
                            <m:sSubPr>
                              <m:ctrlPr>
                                <a:rPr lang="en-US" sz="1900" i="1">
                                  <a:latin typeface="Cambria Math" panose="02040503050406030204" pitchFamily="18" charset="0"/>
                                </a:rPr>
                              </m:ctrlPr>
                            </m:sSubPr>
                            <m:e>
                              <m:r>
                                <a:rPr lang="en-US" sz="1900" i="1">
                                  <a:latin typeface="Cambria Math" panose="02040503050406030204" pitchFamily="18" charset="0"/>
                                </a:rPr>
                                <m:t>𝑝</m:t>
                              </m:r>
                            </m:e>
                            <m:sub>
                              <m:r>
                                <a:rPr lang="en-US" sz="1900" i="1">
                                  <a:latin typeface="Cambria Math" panose="02040503050406030204" pitchFamily="18" charset="0"/>
                                </a:rPr>
                                <m:t>𝑖</m:t>
                              </m:r>
                              <m:r>
                                <a:rPr lang="en-US" sz="1900" i="1">
                                  <a:latin typeface="Cambria Math" panose="02040503050406030204" pitchFamily="18" charset="0"/>
                                </a:rPr>
                                <m:t>1</m:t>
                              </m:r>
                            </m:sub>
                          </m:sSub>
                          <m:r>
                            <a:rPr lang="en-US" sz="1900" i="1">
                              <a:latin typeface="Cambria Math" panose="02040503050406030204" pitchFamily="18" charset="0"/>
                            </a:rPr>
                            <m:t>,</m:t>
                          </m:r>
                          <m:sSub>
                            <m:sSubPr>
                              <m:ctrlPr>
                                <a:rPr lang="en-US" sz="1900" i="1">
                                  <a:latin typeface="Cambria Math" panose="02040503050406030204" pitchFamily="18" charset="0"/>
                                </a:rPr>
                              </m:ctrlPr>
                            </m:sSubPr>
                            <m:e>
                              <m:r>
                                <a:rPr lang="en-US" sz="1900" i="1">
                                  <a:latin typeface="Cambria Math" panose="02040503050406030204" pitchFamily="18" charset="0"/>
                                </a:rPr>
                                <m:t>𝑝</m:t>
                              </m:r>
                            </m:e>
                            <m:sub>
                              <m:r>
                                <a:rPr lang="en-US" sz="1900" i="1">
                                  <a:latin typeface="Cambria Math" panose="02040503050406030204" pitchFamily="18" charset="0"/>
                                </a:rPr>
                                <m:t>𝑖</m:t>
                              </m:r>
                              <m:r>
                                <a:rPr lang="en-US" sz="1900" i="1">
                                  <a:latin typeface="Cambria Math" panose="02040503050406030204" pitchFamily="18" charset="0"/>
                                </a:rPr>
                                <m:t>2</m:t>
                              </m:r>
                            </m:sub>
                          </m:sSub>
                          <m:r>
                            <a:rPr lang="en-US" sz="1900" i="1">
                              <a:latin typeface="Cambria Math" panose="02040503050406030204" pitchFamily="18" charset="0"/>
                            </a:rPr>
                            <m:t>,…,</m:t>
                          </m:r>
                          <m:sSub>
                            <m:sSubPr>
                              <m:ctrlPr>
                                <a:rPr lang="en-US" sz="1900" i="1">
                                  <a:latin typeface="Cambria Math" panose="02040503050406030204" pitchFamily="18" charset="0"/>
                                </a:rPr>
                              </m:ctrlPr>
                            </m:sSubPr>
                            <m:e>
                              <m:r>
                                <a:rPr lang="en-US" sz="1900" i="1">
                                  <a:latin typeface="Cambria Math" panose="02040503050406030204" pitchFamily="18" charset="0"/>
                                </a:rPr>
                                <m:t>𝑝</m:t>
                              </m:r>
                            </m:e>
                            <m:sub>
                              <m:r>
                                <a:rPr lang="en-US" sz="1900" i="1">
                                  <a:latin typeface="Cambria Math" panose="02040503050406030204" pitchFamily="18" charset="0"/>
                                </a:rPr>
                                <m:t>𝑖𝑚</m:t>
                              </m:r>
                            </m:sub>
                          </m:sSub>
                        </m:e>
                      </m:d>
                    </m:oMath>
                  </m:oMathPara>
                </a14:m>
                <a:endParaRPr lang="en-US" sz="1900" dirty="0"/>
              </a:p>
              <a:p>
                <a:pPr marL="0" indent="0">
                  <a:buNone/>
                </a:pPr>
                <a:r>
                  <a:rPr lang="en-US" sz="1900" dirty="0"/>
                  <a:t>Each probability </a:t>
                </a:r>
                <a:r>
                  <a:rPr lang="en-US" sz="1900" i="1" dirty="0" err="1"/>
                  <a:t>p</a:t>
                </a:r>
                <a:r>
                  <a:rPr lang="en-US" sz="1900" i="1" baseline="-25000" dirty="0" err="1"/>
                  <a:t>ij</a:t>
                </a:r>
                <a:r>
                  <a:rPr lang="en-US" sz="1900" dirty="0"/>
                  <a:t>, which is weight indeed, is calculated by soft-max function as follows:</a:t>
                </a:r>
              </a:p>
              <a:p>
                <a:pPr marL="0" indent="0">
                  <a:buNone/>
                </a:pPr>
                <a14:m>
                  <m:oMathPara xmlns:m="http://schemas.openxmlformats.org/officeDocument/2006/math">
                    <m:oMathParaPr>
                      <m:jc m:val="centerGroup"/>
                    </m:oMathParaPr>
                    <m:oMath xmlns:m="http://schemas.openxmlformats.org/officeDocument/2006/math">
                      <m:sSub>
                        <m:sSubPr>
                          <m:ctrlPr>
                            <a:rPr lang="en-US" sz="1900" i="1">
                              <a:latin typeface="Cambria Math" panose="02040503050406030204" pitchFamily="18" charset="0"/>
                            </a:rPr>
                          </m:ctrlPr>
                        </m:sSubPr>
                        <m:e>
                          <m:r>
                            <a:rPr lang="en-US" sz="1900" i="1">
                              <a:latin typeface="Cambria Math" panose="02040503050406030204" pitchFamily="18" charset="0"/>
                            </a:rPr>
                            <m:t>𝑝</m:t>
                          </m:r>
                        </m:e>
                        <m:sub>
                          <m:r>
                            <a:rPr lang="en-US" sz="1900" i="1">
                              <a:latin typeface="Cambria Math" panose="02040503050406030204" pitchFamily="18" charset="0"/>
                            </a:rPr>
                            <m:t>𝑖𝑗</m:t>
                          </m:r>
                        </m:sub>
                      </m:sSub>
                      <m:r>
                        <a:rPr lang="en-US" sz="1900" i="1">
                          <a:latin typeface="Cambria Math" panose="02040503050406030204" pitchFamily="18" charset="0"/>
                        </a:rPr>
                        <m:t>=</m:t>
                      </m:r>
                      <m:f>
                        <m:fPr>
                          <m:ctrlPr>
                            <a:rPr lang="en-US" sz="1900" i="1">
                              <a:latin typeface="Cambria Math" panose="02040503050406030204" pitchFamily="18" charset="0"/>
                            </a:rPr>
                          </m:ctrlPr>
                        </m:fPr>
                        <m:num>
                          <m:r>
                            <m:rPr>
                              <m:sty m:val="p"/>
                            </m:rPr>
                            <a:rPr lang="en-US" sz="1900">
                              <a:latin typeface="Cambria Math" panose="02040503050406030204" pitchFamily="18" charset="0"/>
                            </a:rPr>
                            <m:t>exp</m:t>
                          </m:r>
                          <m:d>
                            <m:dPr>
                              <m:ctrlPr>
                                <a:rPr lang="en-US" sz="1900" i="1">
                                  <a:latin typeface="Cambria Math" panose="02040503050406030204" pitchFamily="18" charset="0"/>
                                </a:rPr>
                              </m:ctrlPr>
                            </m:dPr>
                            <m:e>
                              <m:f>
                                <m:fPr>
                                  <m:ctrlPr>
                                    <a:rPr lang="en-US" sz="1900" i="1">
                                      <a:latin typeface="Cambria Math" panose="02040503050406030204" pitchFamily="18" charset="0"/>
                                    </a:rPr>
                                  </m:ctrlPr>
                                </m:fPr>
                                <m:num>
                                  <m:sSub>
                                    <m:sSubPr>
                                      <m:ctrlPr>
                                        <a:rPr lang="en-US" sz="1900" i="1">
                                          <a:latin typeface="Cambria Math" panose="02040503050406030204" pitchFamily="18" charset="0"/>
                                        </a:rPr>
                                      </m:ctrlPr>
                                    </m:sSubPr>
                                    <m:e>
                                      <m:r>
                                        <a:rPr lang="en-US" sz="1900" b="1" i="1">
                                          <a:latin typeface="Cambria Math" panose="02040503050406030204" pitchFamily="18" charset="0"/>
                                        </a:rPr>
                                        <m:t>𝒒</m:t>
                                      </m:r>
                                    </m:e>
                                    <m:sub>
                                      <m:r>
                                        <a:rPr lang="en-US" sz="1900" i="1">
                                          <a:latin typeface="Cambria Math" panose="02040503050406030204" pitchFamily="18" charset="0"/>
                                        </a:rPr>
                                        <m:t>𝑖</m:t>
                                      </m:r>
                                    </m:sub>
                                  </m:sSub>
                                  <m:sSubSup>
                                    <m:sSubSupPr>
                                      <m:ctrlPr>
                                        <a:rPr lang="en-US" sz="1900" i="1">
                                          <a:latin typeface="Cambria Math" panose="02040503050406030204" pitchFamily="18" charset="0"/>
                                        </a:rPr>
                                      </m:ctrlPr>
                                    </m:sSubSupPr>
                                    <m:e>
                                      <m:r>
                                        <a:rPr lang="en-US" sz="1900" b="1" i="1">
                                          <a:latin typeface="Cambria Math" panose="02040503050406030204" pitchFamily="18" charset="0"/>
                                        </a:rPr>
                                        <m:t>𝒌</m:t>
                                      </m:r>
                                    </m:e>
                                    <m:sub>
                                      <m:r>
                                        <a:rPr lang="en-US" sz="1900" i="1">
                                          <a:latin typeface="Cambria Math" panose="02040503050406030204" pitchFamily="18" charset="0"/>
                                        </a:rPr>
                                        <m:t>𝑗</m:t>
                                      </m:r>
                                    </m:sub>
                                    <m:sup>
                                      <m:r>
                                        <a:rPr lang="en-US" sz="1900" i="1">
                                          <a:latin typeface="Cambria Math" panose="02040503050406030204" pitchFamily="18" charset="0"/>
                                        </a:rPr>
                                        <m:t>𝑇</m:t>
                                      </m:r>
                                    </m:sup>
                                  </m:sSubSup>
                                </m:num>
                                <m:den>
                                  <m:rad>
                                    <m:radPr>
                                      <m:degHide m:val="on"/>
                                      <m:ctrlPr>
                                        <a:rPr lang="en-US" sz="1900" i="1">
                                          <a:latin typeface="Cambria Math" panose="02040503050406030204" pitchFamily="18" charset="0"/>
                                        </a:rPr>
                                      </m:ctrlPr>
                                    </m:radPr>
                                    <m:deg/>
                                    <m:e>
                                      <m:sSub>
                                        <m:sSubPr>
                                          <m:ctrlPr>
                                            <a:rPr lang="en-US" sz="1900" i="1">
                                              <a:latin typeface="Cambria Math" panose="02040503050406030204" pitchFamily="18" charset="0"/>
                                            </a:rPr>
                                          </m:ctrlPr>
                                        </m:sSubPr>
                                        <m:e>
                                          <m:r>
                                            <a:rPr lang="en-US" sz="1900" i="1">
                                              <a:latin typeface="Cambria Math" panose="02040503050406030204" pitchFamily="18" charset="0"/>
                                            </a:rPr>
                                            <m:t>𝑑</m:t>
                                          </m:r>
                                        </m:e>
                                        <m:sub>
                                          <m:r>
                                            <a:rPr lang="en-US" sz="1900" i="1">
                                              <a:latin typeface="Cambria Math" panose="02040503050406030204" pitchFamily="18" charset="0"/>
                                            </a:rPr>
                                            <m:t>𝑘</m:t>
                                          </m:r>
                                        </m:sub>
                                      </m:sSub>
                                    </m:e>
                                  </m:rad>
                                </m:den>
                              </m:f>
                            </m:e>
                          </m:d>
                        </m:num>
                        <m:den>
                          <m:nary>
                            <m:naryPr>
                              <m:chr m:val="∑"/>
                              <m:limLoc m:val="undOvr"/>
                              <m:ctrlPr>
                                <a:rPr lang="en-US" sz="1900" i="1">
                                  <a:latin typeface="Cambria Math" panose="02040503050406030204" pitchFamily="18" charset="0"/>
                                </a:rPr>
                              </m:ctrlPr>
                            </m:naryPr>
                            <m:sub>
                              <m:r>
                                <a:rPr lang="en-US" sz="1900" i="1">
                                  <a:latin typeface="Cambria Math" panose="02040503050406030204" pitchFamily="18" charset="0"/>
                                </a:rPr>
                                <m:t>𝑙</m:t>
                              </m:r>
                              <m:r>
                                <a:rPr lang="en-US" sz="1900" i="1">
                                  <a:latin typeface="Cambria Math" panose="02040503050406030204" pitchFamily="18" charset="0"/>
                                </a:rPr>
                                <m:t>=1</m:t>
                              </m:r>
                            </m:sub>
                            <m:sup>
                              <m:r>
                                <a:rPr lang="en-US" sz="1900" i="1">
                                  <a:latin typeface="Cambria Math" panose="02040503050406030204" pitchFamily="18" charset="0"/>
                                </a:rPr>
                                <m:t>𝑚</m:t>
                              </m:r>
                            </m:sup>
                            <m:e>
                              <m:r>
                                <m:rPr>
                                  <m:sty m:val="p"/>
                                </m:rPr>
                                <a:rPr lang="en-US" sz="1900">
                                  <a:latin typeface="Cambria Math" panose="02040503050406030204" pitchFamily="18" charset="0"/>
                                </a:rPr>
                                <m:t>exp</m:t>
                              </m:r>
                              <m:d>
                                <m:dPr>
                                  <m:ctrlPr>
                                    <a:rPr lang="en-US" sz="1900" i="1">
                                      <a:latin typeface="Cambria Math" panose="02040503050406030204" pitchFamily="18" charset="0"/>
                                    </a:rPr>
                                  </m:ctrlPr>
                                </m:dPr>
                                <m:e>
                                  <m:f>
                                    <m:fPr>
                                      <m:ctrlPr>
                                        <a:rPr lang="en-US" sz="1900" i="1">
                                          <a:latin typeface="Cambria Math" panose="02040503050406030204" pitchFamily="18" charset="0"/>
                                        </a:rPr>
                                      </m:ctrlPr>
                                    </m:fPr>
                                    <m:num>
                                      <m:sSub>
                                        <m:sSubPr>
                                          <m:ctrlPr>
                                            <a:rPr lang="en-US" sz="1900" i="1">
                                              <a:latin typeface="Cambria Math" panose="02040503050406030204" pitchFamily="18" charset="0"/>
                                            </a:rPr>
                                          </m:ctrlPr>
                                        </m:sSubPr>
                                        <m:e>
                                          <m:r>
                                            <a:rPr lang="en-US" sz="1900" b="1" i="1">
                                              <a:latin typeface="Cambria Math" panose="02040503050406030204" pitchFamily="18" charset="0"/>
                                            </a:rPr>
                                            <m:t>𝒒</m:t>
                                          </m:r>
                                        </m:e>
                                        <m:sub>
                                          <m:r>
                                            <a:rPr lang="en-US" sz="1900" i="1">
                                              <a:latin typeface="Cambria Math" panose="02040503050406030204" pitchFamily="18" charset="0"/>
                                            </a:rPr>
                                            <m:t>𝑖</m:t>
                                          </m:r>
                                        </m:sub>
                                      </m:sSub>
                                      <m:sSubSup>
                                        <m:sSubSupPr>
                                          <m:ctrlPr>
                                            <a:rPr lang="en-US" sz="1900" i="1">
                                              <a:latin typeface="Cambria Math" panose="02040503050406030204" pitchFamily="18" charset="0"/>
                                            </a:rPr>
                                          </m:ctrlPr>
                                        </m:sSubSupPr>
                                        <m:e>
                                          <m:r>
                                            <a:rPr lang="en-US" sz="1900" b="1" i="1">
                                              <a:latin typeface="Cambria Math" panose="02040503050406030204" pitchFamily="18" charset="0"/>
                                            </a:rPr>
                                            <m:t>𝒌</m:t>
                                          </m:r>
                                        </m:e>
                                        <m:sub>
                                          <m:r>
                                            <a:rPr lang="en-US" sz="1900" i="1">
                                              <a:latin typeface="Cambria Math" panose="02040503050406030204" pitchFamily="18" charset="0"/>
                                            </a:rPr>
                                            <m:t>𝑙</m:t>
                                          </m:r>
                                        </m:sub>
                                        <m:sup>
                                          <m:r>
                                            <a:rPr lang="en-US" sz="1900" i="1">
                                              <a:latin typeface="Cambria Math" panose="02040503050406030204" pitchFamily="18" charset="0"/>
                                            </a:rPr>
                                            <m:t>𝑇</m:t>
                                          </m:r>
                                        </m:sup>
                                      </m:sSubSup>
                                    </m:num>
                                    <m:den>
                                      <m:rad>
                                        <m:radPr>
                                          <m:degHide m:val="on"/>
                                          <m:ctrlPr>
                                            <a:rPr lang="en-US" sz="1900" i="1">
                                              <a:latin typeface="Cambria Math" panose="02040503050406030204" pitchFamily="18" charset="0"/>
                                            </a:rPr>
                                          </m:ctrlPr>
                                        </m:radPr>
                                        <m:deg/>
                                        <m:e>
                                          <m:sSub>
                                            <m:sSubPr>
                                              <m:ctrlPr>
                                                <a:rPr lang="en-US" sz="1900" i="1">
                                                  <a:latin typeface="Cambria Math" panose="02040503050406030204" pitchFamily="18" charset="0"/>
                                                </a:rPr>
                                              </m:ctrlPr>
                                            </m:sSubPr>
                                            <m:e>
                                              <m:r>
                                                <a:rPr lang="en-US" sz="1900" i="1">
                                                  <a:latin typeface="Cambria Math" panose="02040503050406030204" pitchFamily="18" charset="0"/>
                                                </a:rPr>
                                                <m:t>𝑑</m:t>
                                              </m:r>
                                            </m:e>
                                            <m:sub>
                                              <m:r>
                                                <a:rPr lang="en-US" sz="1900" i="1">
                                                  <a:latin typeface="Cambria Math" panose="02040503050406030204" pitchFamily="18" charset="0"/>
                                                </a:rPr>
                                                <m:t>𝑘</m:t>
                                              </m:r>
                                            </m:sub>
                                          </m:sSub>
                                        </m:e>
                                      </m:rad>
                                    </m:den>
                                  </m:f>
                                </m:e>
                              </m:d>
                            </m:e>
                          </m:nary>
                        </m:den>
                      </m:f>
                      <m:r>
                        <a:rPr lang="en-US" sz="1900" i="1">
                          <a:latin typeface="Cambria Math" panose="02040503050406030204" pitchFamily="18" charset="0"/>
                        </a:rPr>
                        <m:t>,∀</m:t>
                      </m:r>
                      <m:r>
                        <a:rPr lang="en-US" sz="1900" i="1">
                          <a:latin typeface="Cambria Math" panose="02040503050406030204" pitchFamily="18" charset="0"/>
                        </a:rPr>
                        <m:t>𝑗</m:t>
                      </m:r>
                      <m:r>
                        <a:rPr lang="en-US" sz="1900" i="1">
                          <a:latin typeface="Cambria Math" panose="02040503050406030204" pitchFamily="18" charset="0"/>
                        </a:rPr>
                        <m:t>=</m:t>
                      </m:r>
                      <m:acc>
                        <m:accPr>
                          <m:chr m:val="̅"/>
                          <m:ctrlPr>
                            <a:rPr lang="en-US" sz="1900" i="1">
                              <a:latin typeface="Cambria Math" panose="02040503050406030204" pitchFamily="18" charset="0"/>
                            </a:rPr>
                          </m:ctrlPr>
                        </m:accPr>
                        <m:e>
                          <m:r>
                            <a:rPr lang="en-US" sz="1900" i="1">
                              <a:latin typeface="Cambria Math" panose="02040503050406030204" pitchFamily="18" charset="0"/>
                            </a:rPr>
                            <m:t>1,</m:t>
                          </m:r>
                          <m:r>
                            <a:rPr lang="en-US" sz="1900" i="1">
                              <a:latin typeface="Cambria Math" panose="02040503050406030204" pitchFamily="18" charset="0"/>
                            </a:rPr>
                            <m:t>𝑚</m:t>
                          </m:r>
                        </m:e>
                      </m:acc>
                    </m:oMath>
                  </m:oMathPara>
                </a14:m>
                <a:endParaRPr lang="en-US" sz="1900" dirty="0" smtClean="0"/>
              </a:p>
              <a:p>
                <a:pPr marL="0" indent="0">
                  <a:buNone/>
                </a:pPr>
                <a:r>
                  <a:rPr lang="en-US" sz="1900" dirty="0"/>
                  <a:t>Where </a:t>
                </a:r>
                <a:r>
                  <a:rPr lang="en-US" sz="1900" dirty="0" err="1"/>
                  <a:t>exp</a:t>
                </a:r>
                <a:r>
                  <a:rPr lang="en-US" sz="1900" dirty="0"/>
                  <a:t>(.) is natural exponential function. Therefore, probability matrix </a:t>
                </a:r>
                <a14:m>
                  <m:oMath xmlns:m="http://schemas.openxmlformats.org/officeDocument/2006/math">
                    <m:r>
                      <m:rPr>
                        <m:sty m:val="p"/>
                      </m:rPr>
                      <a:rPr lang="en-US" sz="1900">
                        <a:latin typeface="Cambria Math" panose="02040503050406030204" pitchFamily="18" charset="0"/>
                      </a:rPr>
                      <m:t>softmax</m:t>
                    </m:r>
                    <m:d>
                      <m:dPr>
                        <m:ctrlPr>
                          <a:rPr lang="en-US" sz="1900" i="1">
                            <a:latin typeface="Cambria Math" panose="02040503050406030204" pitchFamily="18" charset="0"/>
                          </a:rPr>
                        </m:ctrlPr>
                      </m:dPr>
                      <m:e>
                        <m:f>
                          <m:fPr>
                            <m:ctrlPr>
                              <a:rPr lang="en-US" sz="1900" i="1">
                                <a:latin typeface="Cambria Math" panose="02040503050406030204" pitchFamily="18" charset="0"/>
                              </a:rPr>
                            </m:ctrlPr>
                          </m:fPr>
                          <m:num>
                            <m:r>
                              <a:rPr lang="en-US" sz="1900" i="1">
                                <a:latin typeface="Cambria Math" panose="02040503050406030204" pitchFamily="18" charset="0"/>
                              </a:rPr>
                              <m:t>𝑄</m:t>
                            </m:r>
                            <m:sSup>
                              <m:sSupPr>
                                <m:ctrlPr>
                                  <a:rPr lang="en-US" sz="1900" i="1">
                                    <a:latin typeface="Cambria Math" panose="02040503050406030204" pitchFamily="18" charset="0"/>
                                  </a:rPr>
                                </m:ctrlPr>
                              </m:sSupPr>
                              <m:e>
                                <m:r>
                                  <a:rPr lang="en-US" sz="1900" i="1">
                                    <a:latin typeface="Cambria Math" panose="02040503050406030204" pitchFamily="18" charset="0"/>
                                  </a:rPr>
                                  <m:t>𝐾</m:t>
                                </m:r>
                              </m:e>
                              <m:sup>
                                <m:r>
                                  <a:rPr lang="en-US" sz="1900" i="1">
                                    <a:latin typeface="Cambria Math" panose="02040503050406030204" pitchFamily="18" charset="0"/>
                                  </a:rPr>
                                  <m:t>𝑇</m:t>
                                </m:r>
                              </m:sup>
                            </m:sSup>
                          </m:num>
                          <m:den>
                            <m:rad>
                              <m:radPr>
                                <m:degHide m:val="on"/>
                                <m:ctrlPr>
                                  <a:rPr lang="en-US" sz="1900" i="1">
                                    <a:latin typeface="Cambria Math" panose="02040503050406030204" pitchFamily="18" charset="0"/>
                                  </a:rPr>
                                </m:ctrlPr>
                              </m:radPr>
                              <m:deg/>
                              <m:e>
                                <m:sSub>
                                  <m:sSubPr>
                                    <m:ctrlPr>
                                      <a:rPr lang="en-US" sz="1900" i="1">
                                        <a:latin typeface="Cambria Math" panose="02040503050406030204" pitchFamily="18" charset="0"/>
                                      </a:rPr>
                                    </m:ctrlPr>
                                  </m:sSubPr>
                                  <m:e>
                                    <m:r>
                                      <a:rPr lang="en-US" sz="1900" i="1">
                                        <a:latin typeface="Cambria Math" panose="02040503050406030204" pitchFamily="18" charset="0"/>
                                      </a:rPr>
                                      <m:t>𝑑</m:t>
                                    </m:r>
                                  </m:e>
                                  <m:sub>
                                    <m:r>
                                      <a:rPr lang="en-US" sz="1900" i="1">
                                        <a:latin typeface="Cambria Math" panose="02040503050406030204" pitchFamily="18" charset="0"/>
                                      </a:rPr>
                                      <m:t>𝑘</m:t>
                                    </m:r>
                                  </m:sub>
                                </m:sSub>
                              </m:e>
                            </m:rad>
                          </m:den>
                        </m:f>
                      </m:e>
                    </m:d>
                  </m:oMath>
                </a14:m>
                <a:r>
                  <a:rPr lang="en-US" sz="1900" dirty="0"/>
                  <a:t> is totally determined:</a:t>
                </a:r>
              </a:p>
              <a:p>
                <a:pPr marL="0" indent="0">
                  <a:buNone/>
                </a:pPr>
                <a14:m>
                  <m:oMathPara xmlns:m="http://schemas.openxmlformats.org/officeDocument/2006/math">
                    <m:oMathParaPr>
                      <m:jc m:val="centerGroup"/>
                    </m:oMathParaPr>
                    <m:oMath xmlns:m="http://schemas.openxmlformats.org/officeDocument/2006/math">
                      <m:r>
                        <m:rPr>
                          <m:sty m:val="p"/>
                        </m:rPr>
                        <a:rPr lang="en-US" sz="1900">
                          <a:latin typeface="Cambria Math" panose="02040503050406030204" pitchFamily="18" charset="0"/>
                        </a:rPr>
                        <m:t>softmax</m:t>
                      </m:r>
                      <m:d>
                        <m:dPr>
                          <m:ctrlPr>
                            <a:rPr lang="en-US" sz="1900" i="1">
                              <a:latin typeface="Cambria Math" panose="02040503050406030204" pitchFamily="18" charset="0"/>
                            </a:rPr>
                          </m:ctrlPr>
                        </m:dPr>
                        <m:e>
                          <m:f>
                            <m:fPr>
                              <m:ctrlPr>
                                <a:rPr lang="en-US" sz="1900" i="1">
                                  <a:latin typeface="Cambria Math" panose="02040503050406030204" pitchFamily="18" charset="0"/>
                                </a:rPr>
                              </m:ctrlPr>
                            </m:fPr>
                            <m:num>
                              <m:r>
                                <a:rPr lang="en-US" sz="1900" i="1">
                                  <a:latin typeface="Cambria Math" panose="02040503050406030204" pitchFamily="18" charset="0"/>
                                </a:rPr>
                                <m:t>𝑄</m:t>
                              </m:r>
                              <m:sSup>
                                <m:sSupPr>
                                  <m:ctrlPr>
                                    <a:rPr lang="en-US" sz="1900" i="1">
                                      <a:latin typeface="Cambria Math" panose="02040503050406030204" pitchFamily="18" charset="0"/>
                                    </a:rPr>
                                  </m:ctrlPr>
                                </m:sSupPr>
                                <m:e>
                                  <m:r>
                                    <a:rPr lang="en-US" sz="1900" i="1">
                                      <a:latin typeface="Cambria Math" panose="02040503050406030204" pitchFamily="18" charset="0"/>
                                    </a:rPr>
                                    <m:t>𝐾</m:t>
                                  </m:r>
                                </m:e>
                                <m:sup>
                                  <m:r>
                                    <a:rPr lang="en-US" sz="1900" i="1">
                                      <a:latin typeface="Cambria Math" panose="02040503050406030204" pitchFamily="18" charset="0"/>
                                    </a:rPr>
                                    <m:t>𝑇</m:t>
                                  </m:r>
                                </m:sup>
                              </m:sSup>
                            </m:num>
                            <m:den>
                              <m:rad>
                                <m:radPr>
                                  <m:degHide m:val="on"/>
                                  <m:ctrlPr>
                                    <a:rPr lang="en-US" sz="1900" i="1">
                                      <a:latin typeface="Cambria Math" panose="02040503050406030204" pitchFamily="18" charset="0"/>
                                    </a:rPr>
                                  </m:ctrlPr>
                                </m:radPr>
                                <m:deg/>
                                <m:e>
                                  <m:sSub>
                                    <m:sSubPr>
                                      <m:ctrlPr>
                                        <a:rPr lang="en-US" sz="1900" i="1">
                                          <a:latin typeface="Cambria Math" panose="02040503050406030204" pitchFamily="18" charset="0"/>
                                        </a:rPr>
                                      </m:ctrlPr>
                                    </m:sSubPr>
                                    <m:e>
                                      <m:r>
                                        <a:rPr lang="en-US" sz="1900" i="1">
                                          <a:latin typeface="Cambria Math" panose="02040503050406030204" pitchFamily="18" charset="0"/>
                                        </a:rPr>
                                        <m:t>𝑑</m:t>
                                      </m:r>
                                    </m:e>
                                    <m:sub>
                                      <m:r>
                                        <a:rPr lang="en-US" sz="1900" i="1">
                                          <a:latin typeface="Cambria Math" panose="02040503050406030204" pitchFamily="18" charset="0"/>
                                        </a:rPr>
                                        <m:t>𝑘</m:t>
                                      </m:r>
                                    </m:sub>
                                  </m:sSub>
                                </m:e>
                              </m:rad>
                            </m:den>
                          </m:f>
                        </m:e>
                      </m:d>
                      <m:r>
                        <a:rPr lang="en-US" sz="1900" i="1">
                          <a:latin typeface="Cambria Math" panose="02040503050406030204" pitchFamily="18" charset="0"/>
                        </a:rPr>
                        <m:t>=</m:t>
                      </m:r>
                      <m:d>
                        <m:dPr>
                          <m:ctrlPr>
                            <a:rPr lang="en-US" sz="1900" i="1">
                              <a:latin typeface="Cambria Math" panose="02040503050406030204" pitchFamily="18" charset="0"/>
                            </a:rPr>
                          </m:ctrlPr>
                        </m:dPr>
                        <m:e>
                          <m:m>
                            <m:mPr>
                              <m:mcs>
                                <m:mc>
                                  <m:mcPr>
                                    <m:count m:val="1"/>
                                    <m:mcJc m:val="center"/>
                                  </m:mcPr>
                                </m:mc>
                              </m:mcs>
                              <m:ctrlPr>
                                <a:rPr lang="en-US" sz="1900" i="1">
                                  <a:latin typeface="Cambria Math" panose="02040503050406030204" pitchFamily="18" charset="0"/>
                                </a:rPr>
                              </m:ctrlPr>
                            </m:mPr>
                            <m:mr>
                              <m:e>
                                <m:sSub>
                                  <m:sSubPr>
                                    <m:ctrlPr>
                                      <a:rPr lang="en-US" sz="1900" i="1">
                                        <a:latin typeface="Cambria Math" panose="02040503050406030204" pitchFamily="18" charset="0"/>
                                      </a:rPr>
                                    </m:ctrlPr>
                                  </m:sSubPr>
                                  <m:e>
                                    <m:r>
                                      <a:rPr lang="en-US" sz="1900" b="1" i="1">
                                        <a:latin typeface="Cambria Math" panose="02040503050406030204" pitchFamily="18" charset="0"/>
                                      </a:rPr>
                                      <m:t>𝒑</m:t>
                                    </m:r>
                                  </m:e>
                                  <m:sub>
                                    <m:r>
                                      <a:rPr lang="en-US" sz="1900" i="1">
                                        <a:latin typeface="Cambria Math" panose="02040503050406030204" pitchFamily="18" charset="0"/>
                                      </a:rPr>
                                      <m:t>1</m:t>
                                    </m:r>
                                  </m:sub>
                                </m:sSub>
                              </m:e>
                            </m:mr>
                            <m:mr>
                              <m:e>
                                <m:sSub>
                                  <m:sSubPr>
                                    <m:ctrlPr>
                                      <a:rPr lang="en-US" sz="1900" i="1">
                                        <a:latin typeface="Cambria Math" panose="02040503050406030204" pitchFamily="18" charset="0"/>
                                      </a:rPr>
                                    </m:ctrlPr>
                                  </m:sSubPr>
                                  <m:e>
                                    <m:r>
                                      <a:rPr lang="en-US" sz="1900" b="1" i="1">
                                        <a:latin typeface="Cambria Math" panose="02040503050406030204" pitchFamily="18" charset="0"/>
                                      </a:rPr>
                                      <m:t>𝒑</m:t>
                                    </m:r>
                                  </m:e>
                                  <m:sub>
                                    <m:r>
                                      <a:rPr lang="en-US" sz="1900" i="1">
                                        <a:latin typeface="Cambria Math" panose="02040503050406030204" pitchFamily="18" charset="0"/>
                                      </a:rPr>
                                      <m:t>2</m:t>
                                    </m:r>
                                  </m:sub>
                                </m:sSub>
                              </m:e>
                            </m:mr>
                            <m:mr>
                              <m:e>
                                <m:r>
                                  <a:rPr lang="en-US" sz="1900" i="1">
                                    <a:latin typeface="Cambria Math" panose="02040503050406030204" pitchFamily="18" charset="0"/>
                                  </a:rPr>
                                  <m:t>⋮</m:t>
                                </m:r>
                              </m:e>
                            </m:mr>
                            <m:mr>
                              <m:e>
                                <m:sSub>
                                  <m:sSubPr>
                                    <m:ctrlPr>
                                      <a:rPr lang="en-US" sz="1900" i="1">
                                        <a:latin typeface="Cambria Math" panose="02040503050406030204" pitchFamily="18" charset="0"/>
                                      </a:rPr>
                                    </m:ctrlPr>
                                  </m:sSubPr>
                                  <m:e>
                                    <m:r>
                                      <a:rPr lang="en-US" sz="1900" b="1" i="1">
                                        <a:latin typeface="Cambria Math" panose="02040503050406030204" pitchFamily="18" charset="0"/>
                                      </a:rPr>
                                      <m:t>𝒑</m:t>
                                    </m:r>
                                  </m:e>
                                  <m:sub>
                                    <m:r>
                                      <a:rPr lang="en-US" sz="1900" i="1">
                                        <a:latin typeface="Cambria Math" panose="02040503050406030204" pitchFamily="18" charset="0"/>
                                      </a:rPr>
                                      <m:t>𝑚</m:t>
                                    </m:r>
                                  </m:sub>
                                </m:sSub>
                              </m:e>
                            </m:mr>
                          </m:m>
                        </m:e>
                      </m:d>
                      <m:r>
                        <a:rPr lang="en-US" sz="1900" i="1">
                          <a:latin typeface="Cambria Math" panose="02040503050406030204" pitchFamily="18" charset="0"/>
                        </a:rPr>
                        <m:t>=</m:t>
                      </m:r>
                      <m:d>
                        <m:dPr>
                          <m:ctrlPr>
                            <a:rPr lang="en-US" sz="1900" i="1">
                              <a:latin typeface="Cambria Math" panose="02040503050406030204" pitchFamily="18" charset="0"/>
                            </a:rPr>
                          </m:ctrlPr>
                        </m:dPr>
                        <m:e>
                          <m:m>
                            <m:mPr>
                              <m:mcs>
                                <m:mc>
                                  <m:mcPr>
                                    <m:count m:val="4"/>
                                    <m:mcJc m:val="center"/>
                                  </m:mcPr>
                                </m:mc>
                              </m:mcs>
                              <m:ctrlPr>
                                <a:rPr lang="en-US" sz="1900" i="1">
                                  <a:latin typeface="Cambria Math" panose="02040503050406030204" pitchFamily="18" charset="0"/>
                                </a:rPr>
                              </m:ctrlPr>
                            </m:mPr>
                            <m:mr>
                              <m:e>
                                <m:sSub>
                                  <m:sSubPr>
                                    <m:ctrlPr>
                                      <a:rPr lang="en-US" sz="1900" i="1">
                                        <a:latin typeface="Cambria Math" panose="02040503050406030204" pitchFamily="18" charset="0"/>
                                      </a:rPr>
                                    </m:ctrlPr>
                                  </m:sSubPr>
                                  <m:e>
                                    <m:r>
                                      <a:rPr lang="en-US" sz="1900" i="1">
                                        <a:latin typeface="Cambria Math" panose="02040503050406030204" pitchFamily="18" charset="0"/>
                                      </a:rPr>
                                      <m:t>𝑝</m:t>
                                    </m:r>
                                  </m:e>
                                  <m:sub>
                                    <m:r>
                                      <a:rPr lang="en-US" sz="1900" i="1">
                                        <a:latin typeface="Cambria Math" panose="02040503050406030204" pitchFamily="18" charset="0"/>
                                      </a:rPr>
                                      <m:t>11</m:t>
                                    </m:r>
                                  </m:sub>
                                </m:sSub>
                              </m:e>
                              <m:e>
                                <m:sSub>
                                  <m:sSubPr>
                                    <m:ctrlPr>
                                      <a:rPr lang="en-US" sz="1900" i="1">
                                        <a:latin typeface="Cambria Math" panose="02040503050406030204" pitchFamily="18" charset="0"/>
                                      </a:rPr>
                                    </m:ctrlPr>
                                  </m:sSubPr>
                                  <m:e>
                                    <m:r>
                                      <a:rPr lang="en-US" sz="1900" i="1">
                                        <a:latin typeface="Cambria Math" panose="02040503050406030204" pitchFamily="18" charset="0"/>
                                      </a:rPr>
                                      <m:t>𝑝</m:t>
                                    </m:r>
                                  </m:e>
                                  <m:sub>
                                    <m:r>
                                      <a:rPr lang="en-US" sz="1900" i="1">
                                        <a:latin typeface="Cambria Math" panose="02040503050406030204" pitchFamily="18" charset="0"/>
                                      </a:rPr>
                                      <m:t>12</m:t>
                                    </m:r>
                                  </m:sub>
                                </m:sSub>
                              </m:e>
                              <m:e>
                                <m:r>
                                  <a:rPr lang="en-US" sz="1900" i="1">
                                    <a:latin typeface="Cambria Math" panose="02040503050406030204" pitchFamily="18" charset="0"/>
                                  </a:rPr>
                                  <m:t>⋯</m:t>
                                </m:r>
                              </m:e>
                              <m:e>
                                <m:sSub>
                                  <m:sSubPr>
                                    <m:ctrlPr>
                                      <a:rPr lang="en-US" sz="1900" i="1">
                                        <a:latin typeface="Cambria Math" panose="02040503050406030204" pitchFamily="18" charset="0"/>
                                      </a:rPr>
                                    </m:ctrlPr>
                                  </m:sSubPr>
                                  <m:e>
                                    <m:r>
                                      <a:rPr lang="en-US" sz="1900" i="1">
                                        <a:latin typeface="Cambria Math" panose="02040503050406030204" pitchFamily="18" charset="0"/>
                                      </a:rPr>
                                      <m:t>𝑝</m:t>
                                    </m:r>
                                  </m:e>
                                  <m:sub>
                                    <m:r>
                                      <a:rPr lang="en-US" sz="1900" i="1">
                                        <a:latin typeface="Cambria Math" panose="02040503050406030204" pitchFamily="18" charset="0"/>
                                      </a:rPr>
                                      <m:t>1</m:t>
                                    </m:r>
                                    <m:r>
                                      <a:rPr lang="en-US" sz="1900" i="1">
                                        <a:latin typeface="Cambria Math" panose="02040503050406030204" pitchFamily="18" charset="0"/>
                                      </a:rPr>
                                      <m:t>𝑚</m:t>
                                    </m:r>
                                  </m:sub>
                                </m:sSub>
                              </m:e>
                            </m:mr>
                            <m:mr>
                              <m:e>
                                <m:sSub>
                                  <m:sSubPr>
                                    <m:ctrlPr>
                                      <a:rPr lang="en-US" sz="1900" i="1">
                                        <a:latin typeface="Cambria Math" panose="02040503050406030204" pitchFamily="18" charset="0"/>
                                      </a:rPr>
                                    </m:ctrlPr>
                                  </m:sSubPr>
                                  <m:e>
                                    <m:r>
                                      <a:rPr lang="en-US" sz="1900" i="1">
                                        <a:latin typeface="Cambria Math" panose="02040503050406030204" pitchFamily="18" charset="0"/>
                                      </a:rPr>
                                      <m:t>𝑝</m:t>
                                    </m:r>
                                  </m:e>
                                  <m:sub>
                                    <m:r>
                                      <a:rPr lang="en-US" sz="1900" i="1">
                                        <a:latin typeface="Cambria Math" panose="02040503050406030204" pitchFamily="18" charset="0"/>
                                      </a:rPr>
                                      <m:t>21</m:t>
                                    </m:r>
                                  </m:sub>
                                </m:sSub>
                              </m:e>
                              <m:e>
                                <m:sSub>
                                  <m:sSubPr>
                                    <m:ctrlPr>
                                      <a:rPr lang="en-US" sz="1900" i="1">
                                        <a:latin typeface="Cambria Math" panose="02040503050406030204" pitchFamily="18" charset="0"/>
                                      </a:rPr>
                                    </m:ctrlPr>
                                  </m:sSubPr>
                                  <m:e>
                                    <m:r>
                                      <a:rPr lang="en-US" sz="1900" i="1">
                                        <a:latin typeface="Cambria Math" panose="02040503050406030204" pitchFamily="18" charset="0"/>
                                      </a:rPr>
                                      <m:t>𝑝</m:t>
                                    </m:r>
                                  </m:e>
                                  <m:sub>
                                    <m:r>
                                      <a:rPr lang="en-US" sz="1900" i="1">
                                        <a:latin typeface="Cambria Math" panose="02040503050406030204" pitchFamily="18" charset="0"/>
                                      </a:rPr>
                                      <m:t>22</m:t>
                                    </m:r>
                                  </m:sub>
                                </m:sSub>
                              </m:e>
                              <m:e>
                                <m:r>
                                  <a:rPr lang="en-US" sz="1900" i="1">
                                    <a:latin typeface="Cambria Math" panose="02040503050406030204" pitchFamily="18" charset="0"/>
                                  </a:rPr>
                                  <m:t>⋯</m:t>
                                </m:r>
                              </m:e>
                              <m:e>
                                <m:sSub>
                                  <m:sSubPr>
                                    <m:ctrlPr>
                                      <a:rPr lang="en-US" sz="1900" i="1">
                                        <a:latin typeface="Cambria Math" panose="02040503050406030204" pitchFamily="18" charset="0"/>
                                      </a:rPr>
                                    </m:ctrlPr>
                                  </m:sSubPr>
                                  <m:e>
                                    <m:r>
                                      <a:rPr lang="en-US" sz="1900" i="1">
                                        <a:latin typeface="Cambria Math" panose="02040503050406030204" pitchFamily="18" charset="0"/>
                                      </a:rPr>
                                      <m:t>𝑝</m:t>
                                    </m:r>
                                  </m:e>
                                  <m:sub>
                                    <m:r>
                                      <a:rPr lang="en-US" sz="1900" i="1">
                                        <a:latin typeface="Cambria Math" panose="02040503050406030204" pitchFamily="18" charset="0"/>
                                      </a:rPr>
                                      <m:t>2</m:t>
                                    </m:r>
                                    <m:r>
                                      <a:rPr lang="en-US" sz="1900" i="1">
                                        <a:latin typeface="Cambria Math" panose="02040503050406030204" pitchFamily="18" charset="0"/>
                                      </a:rPr>
                                      <m:t>𝑚</m:t>
                                    </m:r>
                                  </m:sub>
                                </m:sSub>
                              </m:e>
                            </m:mr>
                            <m:mr>
                              <m:e>
                                <m:r>
                                  <a:rPr lang="en-US" sz="1900" i="1">
                                    <a:latin typeface="Cambria Math" panose="02040503050406030204" pitchFamily="18" charset="0"/>
                                  </a:rPr>
                                  <m:t>⋮</m:t>
                                </m:r>
                              </m:e>
                              <m:e>
                                <m:r>
                                  <a:rPr lang="en-US" sz="1900" i="1">
                                    <a:latin typeface="Cambria Math" panose="02040503050406030204" pitchFamily="18" charset="0"/>
                                  </a:rPr>
                                  <m:t>⋮</m:t>
                                </m:r>
                              </m:e>
                              <m:e>
                                <m:r>
                                  <a:rPr lang="en-US" sz="1900" i="1">
                                    <a:latin typeface="Cambria Math" panose="02040503050406030204" pitchFamily="18" charset="0"/>
                                  </a:rPr>
                                  <m:t>⋱</m:t>
                                </m:r>
                              </m:e>
                              <m:e>
                                <m:r>
                                  <a:rPr lang="en-US" sz="1900" i="1">
                                    <a:latin typeface="Cambria Math" panose="02040503050406030204" pitchFamily="18" charset="0"/>
                                  </a:rPr>
                                  <m:t>⋮</m:t>
                                </m:r>
                              </m:e>
                            </m:mr>
                            <m:mr>
                              <m:e>
                                <m:sSub>
                                  <m:sSubPr>
                                    <m:ctrlPr>
                                      <a:rPr lang="en-US" sz="1900" i="1">
                                        <a:latin typeface="Cambria Math" panose="02040503050406030204" pitchFamily="18" charset="0"/>
                                      </a:rPr>
                                    </m:ctrlPr>
                                  </m:sSubPr>
                                  <m:e>
                                    <m:r>
                                      <a:rPr lang="en-US" sz="1900" i="1">
                                        <a:latin typeface="Cambria Math" panose="02040503050406030204" pitchFamily="18" charset="0"/>
                                      </a:rPr>
                                      <m:t>𝑝</m:t>
                                    </m:r>
                                  </m:e>
                                  <m:sub>
                                    <m:r>
                                      <a:rPr lang="en-US" sz="1900" i="1">
                                        <a:latin typeface="Cambria Math" panose="02040503050406030204" pitchFamily="18" charset="0"/>
                                      </a:rPr>
                                      <m:t>𝑚</m:t>
                                    </m:r>
                                    <m:r>
                                      <a:rPr lang="en-US" sz="1900" i="1">
                                        <a:latin typeface="Cambria Math" panose="02040503050406030204" pitchFamily="18" charset="0"/>
                                      </a:rPr>
                                      <m:t>1</m:t>
                                    </m:r>
                                  </m:sub>
                                </m:sSub>
                              </m:e>
                              <m:e>
                                <m:sSub>
                                  <m:sSubPr>
                                    <m:ctrlPr>
                                      <a:rPr lang="en-US" sz="1900" i="1">
                                        <a:latin typeface="Cambria Math" panose="02040503050406030204" pitchFamily="18" charset="0"/>
                                      </a:rPr>
                                    </m:ctrlPr>
                                  </m:sSubPr>
                                  <m:e>
                                    <m:r>
                                      <a:rPr lang="en-US" sz="1900" i="1">
                                        <a:latin typeface="Cambria Math" panose="02040503050406030204" pitchFamily="18" charset="0"/>
                                      </a:rPr>
                                      <m:t>𝑝</m:t>
                                    </m:r>
                                  </m:e>
                                  <m:sub>
                                    <m:r>
                                      <a:rPr lang="en-US" sz="1900" i="1">
                                        <a:latin typeface="Cambria Math" panose="02040503050406030204" pitchFamily="18" charset="0"/>
                                      </a:rPr>
                                      <m:t>𝑚</m:t>
                                    </m:r>
                                    <m:r>
                                      <a:rPr lang="en-US" sz="1900" i="1">
                                        <a:latin typeface="Cambria Math" panose="02040503050406030204" pitchFamily="18" charset="0"/>
                                      </a:rPr>
                                      <m:t>2</m:t>
                                    </m:r>
                                  </m:sub>
                                </m:sSub>
                              </m:e>
                              <m:e>
                                <m:r>
                                  <a:rPr lang="en-US" sz="1900" i="1">
                                    <a:latin typeface="Cambria Math" panose="02040503050406030204" pitchFamily="18" charset="0"/>
                                  </a:rPr>
                                  <m:t>⋯</m:t>
                                </m:r>
                              </m:e>
                              <m:e>
                                <m:sSub>
                                  <m:sSubPr>
                                    <m:ctrlPr>
                                      <a:rPr lang="en-US" sz="1900" i="1">
                                        <a:latin typeface="Cambria Math" panose="02040503050406030204" pitchFamily="18" charset="0"/>
                                      </a:rPr>
                                    </m:ctrlPr>
                                  </m:sSubPr>
                                  <m:e>
                                    <m:r>
                                      <a:rPr lang="en-US" sz="1900" i="1">
                                        <a:latin typeface="Cambria Math" panose="02040503050406030204" pitchFamily="18" charset="0"/>
                                      </a:rPr>
                                      <m:t>𝑝</m:t>
                                    </m:r>
                                  </m:e>
                                  <m:sub>
                                    <m:r>
                                      <a:rPr lang="en-US" sz="1900" i="1">
                                        <a:latin typeface="Cambria Math" panose="02040503050406030204" pitchFamily="18" charset="0"/>
                                      </a:rPr>
                                      <m:t>𝑚𝑚</m:t>
                                    </m:r>
                                  </m:sub>
                                </m:sSub>
                              </m:e>
                            </m:mr>
                          </m:m>
                        </m:e>
                      </m:d>
                    </m:oMath>
                  </m:oMathPara>
                </a14:m>
                <a:endParaRPr lang="en-US" sz="1900" dirty="0"/>
              </a:p>
              <a:p>
                <a:pPr marL="0" indent="0">
                  <a:buNone/>
                </a:pPr>
                <a:r>
                  <a:rPr lang="en-US" sz="1900" dirty="0"/>
                  <a:t>Where,</a:t>
                </a:r>
              </a:p>
              <a:p>
                <a:pPr marL="0" indent="0">
                  <a:buNone/>
                </a:pPr>
                <a14:m>
                  <m:oMathPara xmlns:m="http://schemas.openxmlformats.org/officeDocument/2006/math">
                    <m:oMathParaPr>
                      <m:jc m:val="centerGroup"/>
                    </m:oMathParaPr>
                    <m:oMath xmlns:m="http://schemas.openxmlformats.org/officeDocument/2006/math">
                      <m:sSub>
                        <m:sSubPr>
                          <m:ctrlPr>
                            <a:rPr lang="en-US" sz="1900" i="1">
                              <a:latin typeface="Cambria Math" panose="02040503050406030204" pitchFamily="18" charset="0"/>
                            </a:rPr>
                          </m:ctrlPr>
                        </m:sSubPr>
                        <m:e>
                          <m:r>
                            <a:rPr lang="en-US" sz="1900" b="1" i="1">
                              <a:latin typeface="Cambria Math" panose="02040503050406030204" pitchFamily="18" charset="0"/>
                            </a:rPr>
                            <m:t>𝒑</m:t>
                          </m:r>
                        </m:e>
                        <m:sub>
                          <m:r>
                            <a:rPr lang="en-US" sz="1900" i="1">
                              <a:latin typeface="Cambria Math" panose="02040503050406030204" pitchFamily="18" charset="0"/>
                            </a:rPr>
                            <m:t>𝑖</m:t>
                          </m:r>
                        </m:sub>
                      </m:sSub>
                      <m:r>
                        <a:rPr lang="en-US" sz="1900" i="1">
                          <a:latin typeface="Cambria Math" panose="02040503050406030204" pitchFamily="18" charset="0"/>
                        </a:rPr>
                        <m:t>=</m:t>
                      </m:r>
                      <m:sSup>
                        <m:sSupPr>
                          <m:ctrlPr>
                            <a:rPr lang="en-US" sz="1900" i="1">
                              <a:latin typeface="Cambria Math" panose="02040503050406030204" pitchFamily="18" charset="0"/>
                            </a:rPr>
                          </m:ctrlPr>
                        </m:sSupPr>
                        <m:e>
                          <m:d>
                            <m:dPr>
                              <m:ctrlPr>
                                <a:rPr lang="en-US" sz="1900" i="1">
                                  <a:latin typeface="Cambria Math" panose="02040503050406030204" pitchFamily="18" charset="0"/>
                                </a:rPr>
                              </m:ctrlPr>
                            </m:dPr>
                            <m:e>
                              <m:sSub>
                                <m:sSubPr>
                                  <m:ctrlPr>
                                    <a:rPr lang="en-US" sz="1900" i="1">
                                      <a:latin typeface="Cambria Math" panose="02040503050406030204" pitchFamily="18" charset="0"/>
                                    </a:rPr>
                                  </m:ctrlPr>
                                </m:sSubPr>
                                <m:e>
                                  <m:r>
                                    <a:rPr lang="en-US" sz="1900" i="1">
                                      <a:latin typeface="Cambria Math" panose="02040503050406030204" pitchFamily="18" charset="0"/>
                                    </a:rPr>
                                    <m:t>𝑝</m:t>
                                  </m:r>
                                </m:e>
                                <m:sub>
                                  <m:r>
                                    <a:rPr lang="en-US" sz="1900" i="1">
                                      <a:latin typeface="Cambria Math" panose="02040503050406030204" pitchFamily="18" charset="0"/>
                                    </a:rPr>
                                    <m:t>𝑖</m:t>
                                  </m:r>
                                  <m:r>
                                    <a:rPr lang="en-US" sz="1900" i="1">
                                      <a:latin typeface="Cambria Math" panose="02040503050406030204" pitchFamily="18" charset="0"/>
                                    </a:rPr>
                                    <m:t>1</m:t>
                                  </m:r>
                                </m:sub>
                              </m:sSub>
                              <m:r>
                                <a:rPr lang="en-US" sz="1900" i="1">
                                  <a:latin typeface="Cambria Math" panose="02040503050406030204" pitchFamily="18" charset="0"/>
                                </a:rPr>
                                <m:t>,</m:t>
                              </m:r>
                              <m:sSub>
                                <m:sSubPr>
                                  <m:ctrlPr>
                                    <a:rPr lang="en-US" sz="1900" i="1">
                                      <a:latin typeface="Cambria Math" panose="02040503050406030204" pitchFamily="18" charset="0"/>
                                    </a:rPr>
                                  </m:ctrlPr>
                                </m:sSubPr>
                                <m:e>
                                  <m:r>
                                    <a:rPr lang="en-US" sz="1900" i="1">
                                      <a:latin typeface="Cambria Math" panose="02040503050406030204" pitchFamily="18" charset="0"/>
                                    </a:rPr>
                                    <m:t>𝑝</m:t>
                                  </m:r>
                                </m:e>
                                <m:sub>
                                  <m:r>
                                    <a:rPr lang="en-US" sz="1900" i="1">
                                      <a:latin typeface="Cambria Math" panose="02040503050406030204" pitchFamily="18" charset="0"/>
                                    </a:rPr>
                                    <m:t>𝑖</m:t>
                                  </m:r>
                                  <m:r>
                                    <a:rPr lang="en-US" sz="1900" i="1">
                                      <a:latin typeface="Cambria Math" panose="02040503050406030204" pitchFamily="18" charset="0"/>
                                    </a:rPr>
                                    <m:t>2</m:t>
                                  </m:r>
                                </m:sub>
                              </m:sSub>
                              <m:r>
                                <a:rPr lang="en-US" sz="1900" i="1">
                                  <a:latin typeface="Cambria Math" panose="02040503050406030204" pitchFamily="18" charset="0"/>
                                </a:rPr>
                                <m:t>,…,</m:t>
                              </m:r>
                              <m:sSub>
                                <m:sSubPr>
                                  <m:ctrlPr>
                                    <a:rPr lang="en-US" sz="1900" i="1">
                                      <a:latin typeface="Cambria Math" panose="02040503050406030204" pitchFamily="18" charset="0"/>
                                    </a:rPr>
                                  </m:ctrlPr>
                                </m:sSubPr>
                                <m:e>
                                  <m:r>
                                    <a:rPr lang="en-US" sz="1900" i="1">
                                      <a:latin typeface="Cambria Math" panose="02040503050406030204" pitchFamily="18" charset="0"/>
                                    </a:rPr>
                                    <m:t>𝑝</m:t>
                                  </m:r>
                                </m:e>
                                <m:sub>
                                  <m:r>
                                    <a:rPr lang="en-US" sz="1900" i="1">
                                      <a:latin typeface="Cambria Math" panose="02040503050406030204" pitchFamily="18" charset="0"/>
                                    </a:rPr>
                                    <m:t>𝑖𝑚</m:t>
                                  </m:r>
                                </m:sub>
                              </m:sSub>
                            </m:e>
                          </m:d>
                        </m:e>
                        <m:sup>
                          <m:r>
                            <a:rPr lang="en-US" sz="1900" i="1">
                              <a:latin typeface="Cambria Math" panose="02040503050406030204" pitchFamily="18" charset="0"/>
                            </a:rPr>
                            <m:t>𝑇</m:t>
                          </m:r>
                        </m:sup>
                      </m:sSup>
                      <m:r>
                        <a:rPr lang="en-US" sz="1900" i="1">
                          <a:latin typeface="Cambria Math" panose="02040503050406030204" pitchFamily="18" charset="0"/>
                        </a:rPr>
                        <m:t>,∀</m:t>
                      </m:r>
                      <m:r>
                        <a:rPr lang="en-US" sz="1900" i="1">
                          <a:latin typeface="Cambria Math" panose="02040503050406030204" pitchFamily="18" charset="0"/>
                        </a:rPr>
                        <m:t>𝑖</m:t>
                      </m:r>
                      <m:r>
                        <a:rPr lang="en-US" sz="1900" i="1">
                          <a:latin typeface="Cambria Math" panose="02040503050406030204" pitchFamily="18" charset="0"/>
                        </a:rPr>
                        <m:t>=</m:t>
                      </m:r>
                      <m:acc>
                        <m:accPr>
                          <m:chr m:val="̅"/>
                          <m:ctrlPr>
                            <a:rPr lang="en-US" sz="1900" i="1">
                              <a:latin typeface="Cambria Math" panose="02040503050406030204" pitchFamily="18" charset="0"/>
                            </a:rPr>
                          </m:ctrlPr>
                        </m:accPr>
                        <m:e>
                          <m:r>
                            <a:rPr lang="en-US" sz="1900" i="1">
                              <a:latin typeface="Cambria Math" panose="02040503050406030204" pitchFamily="18" charset="0"/>
                            </a:rPr>
                            <m:t>1,</m:t>
                          </m:r>
                          <m:r>
                            <a:rPr lang="en-US" sz="1900" i="1">
                              <a:latin typeface="Cambria Math" panose="02040503050406030204" pitchFamily="18" charset="0"/>
                            </a:rPr>
                            <m:t>𝑚</m:t>
                          </m:r>
                        </m:e>
                      </m:acc>
                    </m:oMath>
                  </m:oMathPara>
                </a14:m>
                <a:endParaRPr lang="en-US" sz="1900" dirty="0"/>
              </a:p>
              <a:p>
                <a:pPr marL="0" indent="0">
                  <a:buNone/>
                </a:pPr>
                <a:endParaRPr lang="en-US" sz="19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1120" y="914399"/>
                <a:ext cx="12029440" cy="5176066"/>
              </a:xfrm>
              <a:blipFill>
                <a:blip r:embed="rId2"/>
                <a:stretch>
                  <a:fillRect l="-507" b="-4829"/>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33</a:t>
            </a:fld>
            <a:endParaRPr lang="en-US"/>
          </a:p>
        </p:txBody>
      </p:sp>
    </p:spTree>
    <p:extLst>
      <p:ext uri="{BB962C8B-B14F-4D97-AF65-F5344CB8AC3E}">
        <p14:creationId xmlns:p14="http://schemas.microsoft.com/office/powerpoint/2010/main" val="168318517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Transformer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1120" y="914399"/>
                <a:ext cx="12039600" cy="5176066"/>
              </a:xfrm>
            </p:spPr>
            <p:txBody>
              <a:bodyPr>
                <a:noAutofit/>
              </a:bodyPr>
              <a:lstStyle/>
              <a:p>
                <a:pPr marL="0" indent="0">
                  <a:buNone/>
                </a:pPr>
                <a:r>
                  <a:rPr lang="en-US" sz="1800" dirty="0" smtClean="0"/>
                  <a:t>Self-attention of </a:t>
                </a:r>
                <a:r>
                  <a:rPr lang="en-US" sz="1800" i="1" dirty="0"/>
                  <a:t>Q</a:t>
                </a:r>
                <a:r>
                  <a:rPr lang="en-US" sz="1800" dirty="0"/>
                  <a:t>, </a:t>
                </a:r>
                <a:r>
                  <a:rPr lang="en-US" sz="1800" i="1" dirty="0"/>
                  <a:t>K</a:t>
                </a:r>
                <a:r>
                  <a:rPr lang="en-US" sz="1800" dirty="0"/>
                  <a:t>, and </a:t>
                </a:r>
                <a:r>
                  <a:rPr lang="en-US" sz="1800" i="1" dirty="0"/>
                  <a:t>V</a:t>
                </a:r>
                <a:r>
                  <a:rPr lang="en-US" sz="1800" dirty="0"/>
                  <a:t> is totally determined as follows:</a:t>
                </a:r>
              </a:p>
              <a:p>
                <a:pPr marL="0" indent="0">
                  <a:buNone/>
                </a:pPr>
                <a14:m>
                  <m:oMathPara xmlns:m="http://schemas.openxmlformats.org/officeDocument/2006/math">
                    <m:oMathParaPr>
                      <m:jc m:val="centerGroup"/>
                    </m:oMathParaPr>
                    <m:oMath xmlns:m="http://schemas.openxmlformats.org/officeDocument/2006/math">
                      <m:r>
                        <m:rPr>
                          <m:sty m:val="p"/>
                        </m:rPr>
                        <a:rPr lang="en-US" sz="1800">
                          <a:latin typeface="Cambria Math" panose="02040503050406030204" pitchFamily="18" charset="0"/>
                        </a:rPr>
                        <m:t>Attention</m:t>
                      </m:r>
                      <m:d>
                        <m:dPr>
                          <m:ctrlPr>
                            <a:rPr lang="en-US" sz="1800" i="1">
                              <a:latin typeface="Cambria Math" panose="02040503050406030204" pitchFamily="18" charset="0"/>
                            </a:rPr>
                          </m:ctrlPr>
                        </m:dPr>
                        <m:e>
                          <m:r>
                            <a:rPr lang="en-US" sz="1800" b="1" i="1">
                              <a:latin typeface="Cambria Math" panose="02040503050406030204" pitchFamily="18" charset="0"/>
                            </a:rPr>
                            <m:t>𝑿</m:t>
                          </m:r>
                        </m:e>
                      </m:d>
                      <m:r>
                        <a:rPr lang="en-US" sz="1800">
                          <a:latin typeface="Cambria Math" panose="02040503050406030204" pitchFamily="18" charset="0"/>
                        </a:rPr>
                        <m:t>=</m:t>
                      </m:r>
                      <m:r>
                        <m:rPr>
                          <m:sty m:val="p"/>
                        </m:rPr>
                        <a:rPr lang="en-US" sz="1800">
                          <a:latin typeface="Cambria Math" panose="02040503050406030204" pitchFamily="18" charset="0"/>
                        </a:rPr>
                        <m:t>Attention</m:t>
                      </m:r>
                      <m:d>
                        <m:dPr>
                          <m:ctrlPr>
                            <a:rPr lang="en-US" sz="1800" i="1">
                              <a:latin typeface="Cambria Math" panose="02040503050406030204" pitchFamily="18" charset="0"/>
                            </a:rPr>
                          </m:ctrlPr>
                        </m:dPr>
                        <m:e>
                          <m:r>
                            <a:rPr lang="en-US" sz="1800" i="1">
                              <a:latin typeface="Cambria Math" panose="02040503050406030204" pitchFamily="18" charset="0"/>
                            </a:rPr>
                            <m:t>𝑄</m:t>
                          </m:r>
                          <m:r>
                            <a:rPr lang="en-US" sz="1800" i="1">
                              <a:latin typeface="Cambria Math" panose="02040503050406030204" pitchFamily="18" charset="0"/>
                            </a:rPr>
                            <m:t>,</m:t>
                          </m:r>
                          <m:r>
                            <a:rPr lang="en-US" sz="1800" i="1">
                              <a:latin typeface="Cambria Math" panose="02040503050406030204" pitchFamily="18" charset="0"/>
                            </a:rPr>
                            <m:t>𝐾</m:t>
                          </m:r>
                          <m:r>
                            <a:rPr lang="en-US" sz="1800" i="1">
                              <a:latin typeface="Cambria Math" panose="02040503050406030204" pitchFamily="18" charset="0"/>
                            </a:rPr>
                            <m:t>,</m:t>
                          </m:r>
                          <m:r>
                            <a:rPr lang="en-US" sz="1800" i="1">
                              <a:latin typeface="Cambria Math" panose="02040503050406030204" pitchFamily="18" charset="0"/>
                            </a:rPr>
                            <m:t>𝑉</m:t>
                          </m:r>
                        </m:e>
                      </m:d>
                      <m:r>
                        <a:rPr lang="en-US" sz="1800" i="1">
                          <a:latin typeface="Cambria Math" panose="02040503050406030204" pitchFamily="18" charset="0"/>
                        </a:rPr>
                        <m:t>=</m:t>
                      </m:r>
                      <m:r>
                        <m:rPr>
                          <m:sty m:val="p"/>
                        </m:rPr>
                        <a:rPr lang="en-US" sz="1800">
                          <a:latin typeface="Cambria Math" panose="02040503050406030204" pitchFamily="18" charset="0"/>
                        </a:rPr>
                        <m:t>softmax</m:t>
                      </m:r>
                      <m:d>
                        <m:dPr>
                          <m:ctrlPr>
                            <a:rPr lang="en-US" sz="1800" i="1">
                              <a:latin typeface="Cambria Math" panose="02040503050406030204" pitchFamily="18" charset="0"/>
                            </a:rPr>
                          </m:ctrlPr>
                        </m:dPr>
                        <m:e>
                          <m:f>
                            <m:fPr>
                              <m:ctrlPr>
                                <a:rPr lang="en-US" sz="1800" i="1">
                                  <a:latin typeface="Cambria Math" panose="02040503050406030204" pitchFamily="18" charset="0"/>
                                </a:rPr>
                              </m:ctrlPr>
                            </m:fPr>
                            <m:num>
                              <m:r>
                                <a:rPr lang="en-US" sz="1800" i="1">
                                  <a:latin typeface="Cambria Math" panose="02040503050406030204" pitchFamily="18" charset="0"/>
                                </a:rPr>
                                <m:t>𝑄</m:t>
                              </m:r>
                              <m:sSup>
                                <m:sSupPr>
                                  <m:ctrlPr>
                                    <a:rPr lang="en-US" sz="1800" i="1">
                                      <a:latin typeface="Cambria Math" panose="02040503050406030204" pitchFamily="18" charset="0"/>
                                    </a:rPr>
                                  </m:ctrlPr>
                                </m:sSupPr>
                                <m:e>
                                  <m:r>
                                    <a:rPr lang="en-US" sz="1800" i="1">
                                      <a:latin typeface="Cambria Math" panose="02040503050406030204" pitchFamily="18" charset="0"/>
                                    </a:rPr>
                                    <m:t>𝐾</m:t>
                                  </m:r>
                                </m:e>
                                <m:sup>
                                  <m:r>
                                    <a:rPr lang="en-US" sz="1800" i="1">
                                      <a:latin typeface="Cambria Math" panose="02040503050406030204" pitchFamily="18" charset="0"/>
                                    </a:rPr>
                                    <m:t>𝑇</m:t>
                                  </m:r>
                                </m:sup>
                              </m:sSup>
                            </m:num>
                            <m:den>
                              <m:rad>
                                <m:radPr>
                                  <m:degHide m:val="on"/>
                                  <m:ctrlPr>
                                    <a:rPr lang="en-US" sz="1800" i="1">
                                      <a:latin typeface="Cambria Math" panose="02040503050406030204" pitchFamily="18" charset="0"/>
                                    </a:rPr>
                                  </m:ctrlPr>
                                </m:radPr>
                                <m:deg/>
                                <m:e>
                                  <m:sSub>
                                    <m:sSubPr>
                                      <m:ctrlPr>
                                        <a:rPr lang="en-US" sz="1800" i="1">
                                          <a:latin typeface="Cambria Math" panose="02040503050406030204" pitchFamily="18" charset="0"/>
                                        </a:rPr>
                                      </m:ctrlPr>
                                    </m:sSubPr>
                                    <m:e>
                                      <m:r>
                                        <a:rPr lang="en-US" sz="1800" i="1">
                                          <a:latin typeface="Cambria Math" panose="02040503050406030204" pitchFamily="18" charset="0"/>
                                        </a:rPr>
                                        <m:t>𝑑</m:t>
                                      </m:r>
                                    </m:e>
                                    <m:sub>
                                      <m:r>
                                        <a:rPr lang="en-US" sz="1800" i="1">
                                          <a:latin typeface="Cambria Math" panose="02040503050406030204" pitchFamily="18" charset="0"/>
                                        </a:rPr>
                                        <m:t>𝑘</m:t>
                                      </m:r>
                                    </m:sub>
                                  </m:sSub>
                                </m:e>
                              </m:rad>
                            </m:den>
                          </m:f>
                        </m:e>
                      </m:d>
                      <m:r>
                        <a:rPr lang="en-US" sz="1800" i="1">
                          <a:latin typeface="Cambria Math" panose="02040503050406030204" pitchFamily="18" charset="0"/>
                        </a:rPr>
                        <m:t>𝑉</m:t>
                      </m:r>
                      <m:r>
                        <a:rPr lang="en-US" sz="1800" i="1">
                          <a:latin typeface="Cambria Math" panose="02040503050406030204" pitchFamily="18" charset="0"/>
                        </a:rPr>
                        <m:t>=</m:t>
                      </m:r>
                      <m:d>
                        <m:dPr>
                          <m:ctrlPr>
                            <a:rPr lang="en-US" sz="1800" i="1">
                              <a:latin typeface="Cambria Math" panose="02040503050406030204" pitchFamily="18" charset="0"/>
                            </a:rPr>
                          </m:ctrlPr>
                        </m:dPr>
                        <m:e>
                          <m:m>
                            <m:mPr>
                              <m:mcs>
                                <m:mc>
                                  <m:mcPr>
                                    <m:count m:val="1"/>
                                    <m:mcJc m:val="center"/>
                                  </m:mcPr>
                                </m:mc>
                              </m:mcs>
                              <m:ctrlPr>
                                <a:rPr lang="en-US" sz="1800" i="1">
                                  <a:latin typeface="Cambria Math" panose="02040503050406030204" pitchFamily="18" charset="0"/>
                                </a:rPr>
                              </m:ctrlPr>
                            </m:mPr>
                            <m:mr>
                              <m:e>
                                <m:sSub>
                                  <m:sSubPr>
                                    <m:ctrlPr>
                                      <a:rPr lang="en-US" sz="1800" i="1">
                                        <a:latin typeface="Cambria Math" panose="02040503050406030204" pitchFamily="18" charset="0"/>
                                      </a:rPr>
                                    </m:ctrlPr>
                                  </m:sSubPr>
                                  <m:e>
                                    <m:r>
                                      <a:rPr lang="en-US" sz="1800" b="1" i="1">
                                        <a:latin typeface="Cambria Math" panose="02040503050406030204" pitchFamily="18" charset="0"/>
                                      </a:rPr>
                                      <m:t>𝒑</m:t>
                                    </m:r>
                                  </m:e>
                                  <m:sub>
                                    <m:r>
                                      <a:rPr lang="en-US" sz="1800" i="1">
                                        <a:latin typeface="Cambria Math" panose="02040503050406030204" pitchFamily="18" charset="0"/>
                                      </a:rPr>
                                      <m:t>1</m:t>
                                    </m:r>
                                  </m:sub>
                                </m:sSub>
                              </m:e>
                            </m:mr>
                            <m:mr>
                              <m:e>
                                <m:sSub>
                                  <m:sSubPr>
                                    <m:ctrlPr>
                                      <a:rPr lang="en-US" sz="1800" i="1">
                                        <a:latin typeface="Cambria Math" panose="02040503050406030204" pitchFamily="18" charset="0"/>
                                      </a:rPr>
                                    </m:ctrlPr>
                                  </m:sSubPr>
                                  <m:e>
                                    <m:r>
                                      <a:rPr lang="en-US" sz="1800" b="1" i="1">
                                        <a:latin typeface="Cambria Math" panose="02040503050406030204" pitchFamily="18" charset="0"/>
                                      </a:rPr>
                                      <m:t>𝒑</m:t>
                                    </m:r>
                                  </m:e>
                                  <m:sub>
                                    <m:r>
                                      <a:rPr lang="en-US" sz="1800" i="1">
                                        <a:latin typeface="Cambria Math" panose="02040503050406030204" pitchFamily="18" charset="0"/>
                                      </a:rPr>
                                      <m:t>2</m:t>
                                    </m:r>
                                  </m:sub>
                                </m:sSub>
                              </m:e>
                            </m:mr>
                            <m:mr>
                              <m:e>
                                <m:r>
                                  <a:rPr lang="en-US" sz="1800" i="1">
                                    <a:latin typeface="Cambria Math" panose="02040503050406030204" pitchFamily="18" charset="0"/>
                                  </a:rPr>
                                  <m:t>⋮</m:t>
                                </m:r>
                              </m:e>
                            </m:mr>
                            <m:mr>
                              <m:e>
                                <m:sSub>
                                  <m:sSubPr>
                                    <m:ctrlPr>
                                      <a:rPr lang="en-US" sz="1800" i="1">
                                        <a:latin typeface="Cambria Math" panose="02040503050406030204" pitchFamily="18" charset="0"/>
                                      </a:rPr>
                                    </m:ctrlPr>
                                  </m:sSubPr>
                                  <m:e>
                                    <m:r>
                                      <a:rPr lang="en-US" sz="1800" b="1" i="1">
                                        <a:latin typeface="Cambria Math" panose="02040503050406030204" pitchFamily="18" charset="0"/>
                                      </a:rPr>
                                      <m:t>𝒑</m:t>
                                    </m:r>
                                  </m:e>
                                  <m:sub>
                                    <m:r>
                                      <a:rPr lang="en-US" sz="1800" i="1">
                                        <a:latin typeface="Cambria Math" panose="02040503050406030204" pitchFamily="18" charset="0"/>
                                      </a:rPr>
                                      <m:t>𝑚</m:t>
                                    </m:r>
                                  </m:sub>
                                </m:sSub>
                              </m:e>
                            </m:mr>
                          </m:m>
                        </m:e>
                      </m:d>
                      <m:d>
                        <m:dPr>
                          <m:ctrlPr>
                            <a:rPr lang="en-US" sz="1800" i="1">
                              <a:latin typeface="Cambria Math" panose="02040503050406030204" pitchFamily="18" charset="0"/>
                            </a:rPr>
                          </m:ctrlPr>
                        </m:dPr>
                        <m:e>
                          <m:sSub>
                            <m:sSubPr>
                              <m:ctrlPr>
                                <a:rPr lang="en-US" sz="1800" i="1">
                                  <a:latin typeface="Cambria Math" panose="02040503050406030204" pitchFamily="18" charset="0"/>
                                </a:rPr>
                              </m:ctrlPr>
                            </m:sSubPr>
                            <m:e>
                              <m:acc>
                                <m:accPr>
                                  <m:chr m:val="̅"/>
                                  <m:ctrlPr>
                                    <a:rPr lang="en-US" sz="1800" i="1">
                                      <a:latin typeface="Cambria Math" panose="02040503050406030204" pitchFamily="18" charset="0"/>
                                    </a:rPr>
                                  </m:ctrlPr>
                                </m:accPr>
                                <m:e>
                                  <m:r>
                                    <a:rPr lang="en-US" sz="1800" b="1" i="1">
                                      <a:latin typeface="Cambria Math" panose="02040503050406030204" pitchFamily="18" charset="0"/>
                                    </a:rPr>
                                    <m:t>𝒗</m:t>
                                  </m:r>
                                </m:e>
                              </m:acc>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acc>
                                <m:accPr>
                                  <m:chr m:val="̅"/>
                                  <m:ctrlPr>
                                    <a:rPr lang="en-US" sz="1800" i="1">
                                      <a:latin typeface="Cambria Math" panose="02040503050406030204" pitchFamily="18" charset="0"/>
                                    </a:rPr>
                                  </m:ctrlPr>
                                </m:accPr>
                                <m:e>
                                  <m:r>
                                    <a:rPr lang="en-US" sz="1800" b="1" i="1">
                                      <a:latin typeface="Cambria Math" panose="02040503050406030204" pitchFamily="18" charset="0"/>
                                    </a:rPr>
                                    <m:t>𝒗</m:t>
                                  </m:r>
                                </m:e>
                              </m:acc>
                            </m:e>
                            <m:sub>
                              <m:r>
                                <a:rPr lang="en-US" sz="1800" i="1">
                                  <a:latin typeface="Cambria Math" panose="02040503050406030204" pitchFamily="18" charset="0"/>
                                </a:rPr>
                                <m:t>2</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acc>
                                <m:accPr>
                                  <m:chr m:val="̅"/>
                                  <m:ctrlPr>
                                    <a:rPr lang="en-US" sz="1800" i="1">
                                      <a:latin typeface="Cambria Math" panose="02040503050406030204" pitchFamily="18" charset="0"/>
                                    </a:rPr>
                                  </m:ctrlPr>
                                </m:accPr>
                                <m:e>
                                  <m:r>
                                    <a:rPr lang="en-US" sz="1800" b="1" i="1">
                                      <a:latin typeface="Cambria Math" panose="02040503050406030204" pitchFamily="18" charset="0"/>
                                    </a:rPr>
                                    <m:t>𝒗</m:t>
                                  </m:r>
                                </m:e>
                              </m:acc>
                            </m:e>
                            <m:sub>
                              <m:sSub>
                                <m:sSubPr>
                                  <m:ctrlPr>
                                    <a:rPr lang="en-US" sz="1800" i="1">
                                      <a:latin typeface="Cambria Math" panose="02040503050406030204" pitchFamily="18" charset="0"/>
                                    </a:rPr>
                                  </m:ctrlPr>
                                </m:sSubPr>
                                <m:e>
                                  <m:r>
                                    <a:rPr lang="en-US" sz="1800" i="1">
                                      <a:latin typeface="Cambria Math" panose="02040503050406030204" pitchFamily="18" charset="0"/>
                                    </a:rPr>
                                    <m:t>𝑑</m:t>
                                  </m:r>
                                </m:e>
                                <m:sub>
                                  <m:r>
                                    <a:rPr lang="en-US" sz="1800" i="1">
                                      <a:latin typeface="Cambria Math" panose="02040503050406030204" pitchFamily="18" charset="0"/>
                                    </a:rPr>
                                    <m:t>𝑣</m:t>
                                  </m:r>
                                </m:sub>
                              </m:sSub>
                            </m:sub>
                          </m:sSub>
                        </m:e>
                      </m:d>
                      <m:r>
                        <a:rPr lang="en-US" sz="1800" i="1">
                          <a:latin typeface="Cambria Math" panose="02040503050406030204" pitchFamily="18" charset="0"/>
                        </a:rPr>
                        <m:t>=</m:t>
                      </m:r>
                      <m:d>
                        <m:dPr>
                          <m:ctrlPr>
                            <a:rPr lang="en-US" sz="1800" i="1">
                              <a:latin typeface="Cambria Math" panose="02040503050406030204" pitchFamily="18" charset="0"/>
                            </a:rPr>
                          </m:ctrlPr>
                        </m:dPr>
                        <m:e>
                          <m:m>
                            <m:mPr>
                              <m:mcs>
                                <m:mc>
                                  <m:mcPr>
                                    <m:count m:val="4"/>
                                    <m:mcJc m:val="center"/>
                                  </m:mcPr>
                                </m:mc>
                              </m:mcs>
                              <m:ctrlPr>
                                <a:rPr lang="en-US" sz="1800" i="1">
                                  <a:latin typeface="Cambria Math" panose="02040503050406030204" pitchFamily="18" charset="0"/>
                                </a:rPr>
                              </m:ctrlPr>
                            </m:mPr>
                            <m:mr>
                              <m:e>
                                <m:sSub>
                                  <m:sSubPr>
                                    <m:ctrlPr>
                                      <a:rPr lang="en-US" sz="1800" i="1">
                                        <a:latin typeface="Cambria Math" panose="02040503050406030204" pitchFamily="18" charset="0"/>
                                      </a:rPr>
                                    </m:ctrlPr>
                                  </m:sSubPr>
                                  <m:e>
                                    <m:r>
                                      <a:rPr lang="en-US" sz="1800" b="1" i="1">
                                        <a:latin typeface="Cambria Math" panose="02040503050406030204" pitchFamily="18" charset="0"/>
                                      </a:rPr>
                                      <m:t>𝒑</m:t>
                                    </m:r>
                                  </m:e>
                                  <m:sub>
                                    <m:r>
                                      <a:rPr lang="en-US" sz="1800" i="1">
                                        <a:latin typeface="Cambria Math" panose="02040503050406030204" pitchFamily="18" charset="0"/>
                                      </a:rPr>
                                      <m:t>1</m:t>
                                    </m:r>
                                  </m:sub>
                                </m:sSub>
                                <m:sSubSup>
                                  <m:sSubSupPr>
                                    <m:ctrlPr>
                                      <a:rPr lang="en-US" sz="1800" i="1">
                                        <a:latin typeface="Cambria Math" panose="02040503050406030204" pitchFamily="18" charset="0"/>
                                      </a:rPr>
                                    </m:ctrlPr>
                                  </m:sSubSupPr>
                                  <m:e>
                                    <m:acc>
                                      <m:accPr>
                                        <m:chr m:val="̅"/>
                                        <m:ctrlPr>
                                          <a:rPr lang="en-US" sz="1800" i="1">
                                            <a:latin typeface="Cambria Math" panose="02040503050406030204" pitchFamily="18" charset="0"/>
                                          </a:rPr>
                                        </m:ctrlPr>
                                      </m:accPr>
                                      <m:e>
                                        <m:r>
                                          <a:rPr lang="en-US" sz="1800" b="1" i="1">
                                            <a:latin typeface="Cambria Math" panose="02040503050406030204" pitchFamily="18" charset="0"/>
                                          </a:rPr>
                                          <m:t>𝒗</m:t>
                                        </m:r>
                                      </m:e>
                                    </m:acc>
                                  </m:e>
                                  <m:sub>
                                    <m:r>
                                      <a:rPr lang="en-US" sz="1800" i="1">
                                        <a:latin typeface="Cambria Math" panose="02040503050406030204" pitchFamily="18" charset="0"/>
                                      </a:rPr>
                                      <m:t>1</m:t>
                                    </m:r>
                                  </m:sub>
                                  <m:sup>
                                    <m:r>
                                      <a:rPr lang="en-US" sz="1800" i="1">
                                        <a:latin typeface="Cambria Math" panose="02040503050406030204" pitchFamily="18" charset="0"/>
                                      </a:rPr>
                                      <m:t>𝑇</m:t>
                                    </m:r>
                                  </m:sup>
                                </m:sSubSup>
                              </m:e>
                              <m:e>
                                <m:sSub>
                                  <m:sSubPr>
                                    <m:ctrlPr>
                                      <a:rPr lang="en-US" sz="1800" i="1">
                                        <a:latin typeface="Cambria Math" panose="02040503050406030204" pitchFamily="18" charset="0"/>
                                      </a:rPr>
                                    </m:ctrlPr>
                                  </m:sSubPr>
                                  <m:e>
                                    <m:r>
                                      <a:rPr lang="en-US" sz="1800" b="1" i="1">
                                        <a:latin typeface="Cambria Math" panose="02040503050406030204" pitchFamily="18" charset="0"/>
                                      </a:rPr>
                                      <m:t>𝒑</m:t>
                                    </m:r>
                                  </m:e>
                                  <m:sub>
                                    <m:r>
                                      <a:rPr lang="en-US" sz="1800" i="1">
                                        <a:latin typeface="Cambria Math" panose="02040503050406030204" pitchFamily="18" charset="0"/>
                                      </a:rPr>
                                      <m:t>1</m:t>
                                    </m:r>
                                  </m:sub>
                                </m:sSub>
                                <m:sSubSup>
                                  <m:sSubSupPr>
                                    <m:ctrlPr>
                                      <a:rPr lang="en-US" sz="1800" i="1">
                                        <a:latin typeface="Cambria Math" panose="02040503050406030204" pitchFamily="18" charset="0"/>
                                      </a:rPr>
                                    </m:ctrlPr>
                                  </m:sSubSupPr>
                                  <m:e>
                                    <m:acc>
                                      <m:accPr>
                                        <m:chr m:val="̅"/>
                                        <m:ctrlPr>
                                          <a:rPr lang="en-US" sz="1800" i="1">
                                            <a:latin typeface="Cambria Math" panose="02040503050406030204" pitchFamily="18" charset="0"/>
                                          </a:rPr>
                                        </m:ctrlPr>
                                      </m:accPr>
                                      <m:e>
                                        <m:r>
                                          <a:rPr lang="en-US" sz="1800" b="1" i="1">
                                            <a:latin typeface="Cambria Math" panose="02040503050406030204" pitchFamily="18" charset="0"/>
                                          </a:rPr>
                                          <m:t>𝒗</m:t>
                                        </m:r>
                                      </m:e>
                                    </m:acc>
                                  </m:e>
                                  <m:sub>
                                    <m:r>
                                      <a:rPr lang="en-US" sz="1800" i="1">
                                        <a:latin typeface="Cambria Math" panose="02040503050406030204" pitchFamily="18" charset="0"/>
                                      </a:rPr>
                                      <m:t>2</m:t>
                                    </m:r>
                                  </m:sub>
                                  <m:sup>
                                    <m:r>
                                      <a:rPr lang="en-US" sz="1800" i="1">
                                        <a:latin typeface="Cambria Math" panose="02040503050406030204" pitchFamily="18" charset="0"/>
                                      </a:rPr>
                                      <m:t>𝑇</m:t>
                                    </m:r>
                                  </m:sup>
                                </m:sSubSup>
                              </m:e>
                              <m:e>
                                <m:r>
                                  <a:rPr lang="en-US" sz="1800" i="1">
                                    <a:latin typeface="Cambria Math" panose="02040503050406030204" pitchFamily="18" charset="0"/>
                                  </a:rPr>
                                  <m:t>⋯</m:t>
                                </m:r>
                              </m:e>
                              <m:e>
                                <m:sSub>
                                  <m:sSubPr>
                                    <m:ctrlPr>
                                      <a:rPr lang="en-US" sz="1800" i="1">
                                        <a:latin typeface="Cambria Math" panose="02040503050406030204" pitchFamily="18" charset="0"/>
                                      </a:rPr>
                                    </m:ctrlPr>
                                  </m:sSubPr>
                                  <m:e>
                                    <m:r>
                                      <a:rPr lang="en-US" sz="1800" b="1" i="1">
                                        <a:latin typeface="Cambria Math" panose="02040503050406030204" pitchFamily="18" charset="0"/>
                                      </a:rPr>
                                      <m:t>𝒑</m:t>
                                    </m:r>
                                  </m:e>
                                  <m:sub>
                                    <m:r>
                                      <a:rPr lang="en-US" sz="1800" i="1">
                                        <a:latin typeface="Cambria Math" panose="02040503050406030204" pitchFamily="18" charset="0"/>
                                      </a:rPr>
                                      <m:t>1</m:t>
                                    </m:r>
                                  </m:sub>
                                </m:sSub>
                                <m:sSubSup>
                                  <m:sSubSupPr>
                                    <m:ctrlPr>
                                      <a:rPr lang="en-US" sz="1800" i="1">
                                        <a:latin typeface="Cambria Math" panose="02040503050406030204" pitchFamily="18" charset="0"/>
                                      </a:rPr>
                                    </m:ctrlPr>
                                  </m:sSubSupPr>
                                  <m:e>
                                    <m:acc>
                                      <m:accPr>
                                        <m:chr m:val="̅"/>
                                        <m:ctrlPr>
                                          <a:rPr lang="en-US" sz="1800" i="1">
                                            <a:latin typeface="Cambria Math" panose="02040503050406030204" pitchFamily="18" charset="0"/>
                                          </a:rPr>
                                        </m:ctrlPr>
                                      </m:accPr>
                                      <m:e>
                                        <m:r>
                                          <a:rPr lang="en-US" sz="1800" b="1" i="1">
                                            <a:latin typeface="Cambria Math" panose="02040503050406030204" pitchFamily="18" charset="0"/>
                                          </a:rPr>
                                          <m:t>𝒗</m:t>
                                        </m:r>
                                      </m:e>
                                    </m:acc>
                                  </m:e>
                                  <m:sub>
                                    <m:sSub>
                                      <m:sSubPr>
                                        <m:ctrlPr>
                                          <a:rPr lang="en-US" sz="1800" i="1">
                                            <a:latin typeface="Cambria Math" panose="02040503050406030204" pitchFamily="18" charset="0"/>
                                          </a:rPr>
                                        </m:ctrlPr>
                                      </m:sSubPr>
                                      <m:e>
                                        <m:r>
                                          <a:rPr lang="en-US" sz="1800" i="1">
                                            <a:latin typeface="Cambria Math" panose="02040503050406030204" pitchFamily="18" charset="0"/>
                                          </a:rPr>
                                          <m:t>𝑑</m:t>
                                        </m:r>
                                      </m:e>
                                      <m:sub>
                                        <m:r>
                                          <a:rPr lang="en-US" sz="1800" i="1">
                                            <a:latin typeface="Cambria Math" panose="02040503050406030204" pitchFamily="18" charset="0"/>
                                          </a:rPr>
                                          <m:t>𝑣</m:t>
                                        </m:r>
                                      </m:sub>
                                    </m:sSub>
                                  </m:sub>
                                  <m:sup>
                                    <m:r>
                                      <a:rPr lang="en-US" sz="1800" i="1">
                                        <a:latin typeface="Cambria Math" panose="02040503050406030204" pitchFamily="18" charset="0"/>
                                      </a:rPr>
                                      <m:t>𝑇</m:t>
                                    </m:r>
                                  </m:sup>
                                </m:sSubSup>
                              </m:e>
                            </m:mr>
                            <m:mr>
                              <m:e>
                                <m:sSub>
                                  <m:sSubPr>
                                    <m:ctrlPr>
                                      <a:rPr lang="en-US" sz="1800" i="1">
                                        <a:latin typeface="Cambria Math" panose="02040503050406030204" pitchFamily="18" charset="0"/>
                                      </a:rPr>
                                    </m:ctrlPr>
                                  </m:sSubPr>
                                  <m:e>
                                    <m:r>
                                      <a:rPr lang="en-US" sz="1800" b="1" i="1">
                                        <a:latin typeface="Cambria Math" panose="02040503050406030204" pitchFamily="18" charset="0"/>
                                      </a:rPr>
                                      <m:t>𝒑</m:t>
                                    </m:r>
                                  </m:e>
                                  <m:sub>
                                    <m:r>
                                      <a:rPr lang="en-US" sz="1800" i="1">
                                        <a:latin typeface="Cambria Math" panose="02040503050406030204" pitchFamily="18" charset="0"/>
                                      </a:rPr>
                                      <m:t>2</m:t>
                                    </m:r>
                                  </m:sub>
                                </m:sSub>
                                <m:sSubSup>
                                  <m:sSubSupPr>
                                    <m:ctrlPr>
                                      <a:rPr lang="en-US" sz="1800" i="1">
                                        <a:latin typeface="Cambria Math" panose="02040503050406030204" pitchFamily="18" charset="0"/>
                                      </a:rPr>
                                    </m:ctrlPr>
                                  </m:sSubSupPr>
                                  <m:e>
                                    <m:acc>
                                      <m:accPr>
                                        <m:chr m:val="̅"/>
                                        <m:ctrlPr>
                                          <a:rPr lang="en-US" sz="1800" i="1">
                                            <a:latin typeface="Cambria Math" panose="02040503050406030204" pitchFamily="18" charset="0"/>
                                          </a:rPr>
                                        </m:ctrlPr>
                                      </m:accPr>
                                      <m:e>
                                        <m:r>
                                          <a:rPr lang="en-US" sz="1800" b="1" i="1">
                                            <a:latin typeface="Cambria Math" panose="02040503050406030204" pitchFamily="18" charset="0"/>
                                          </a:rPr>
                                          <m:t>𝒗</m:t>
                                        </m:r>
                                      </m:e>
                                    </m:acc>
                                  </m:e>
                                  <m:sub>
                                    <m:r>
                                      <a:rPr lang="en-US" sz="1800" i="1">
                                        <a:latin typeface="Cambria Math" panose="02040503050406030204" pitchFamily="18" charset="0"/>
                                      </a:rPr>
                                      <m:t>1</m:t>
                                    </m:r>
                                  </m:sub>
                                  <m:sup>
                                    <m:r>
                                      <a:rPr lang="en-US" sz="1800" i="1">
                                        <a:latin typeface="Cambria Math" panose="02040503050406030204" pitchFamily="18" charset="0"/>
                                      </a:rPr>
                                      <m:t>𝑇</m:t>
                                    </m:r>
                                  </m:sup>
                                </m:sSubSup>
                              </m:e>
                              <m:e>
                                <m:sSub>
                                  <m:sSubPr>
                                    <m:ctrlPr>
                                      <a:rPr lang="en-US" sz="1800" i="1">
                                        <a:latin typeface="Cambria Math" panose="02040503050406030204" pitchFamily="18" charset="0"/>
                                      </a:rPr>
                                    </m:ctrlPr>
                                  </m:sSubPr>
                                  <m:e>
                                    <m:r>
                                      <a:rPr lang="en-US" sz="1800" b="1" i="1">
                                        <a:latin typeface="Cambria Math" panose="02040503050406030204" pitchFamily="18" charset="0"/>
                                      </a:rPr>
                                      <m:t>𝒑</m:t>
                                    </m:r>
                                  </m:e>
                                  <m:sub>
                                    <m:r>
                                      <a:rPr lang="en-US" sz="1800" i="1">
                                        <a:latin typeface="Cambria Math" panose="02040503050406030204" pitchFamily="18" charset="0"/>
                                      </a:rPr>
                                      <m:t>2</m:t>
                                    </m:r>
                                  </m:sub>
                                </m:sSub>
                                <m:sSubSup>
                                  <m:sSubSupPr>
                                    <m:ctrlPr>
                                      <a:rPr lang="en-US" sz="1800" i="1">
                                        <a:latin typeface="Cambria Math" panose="02040503050406030204" pitchFamily="18" charset="0"/>
                                      </a:rPr>
                                    </m:ctrlPr>
                                  </m:sSubSupPr>
                                  <m:e>
                                    <m:acc>
                                      <m:accPr>
                                        <m:chr m:val="̅"/>
                                        <m:ctrlPr>
                                          <a:rPr lang="en-US" sz="1800" i="1">
                                            <a:latin typeface="Cambria Math" panose="02040503050406030204" pitchFamily="18" charset="0"/>
                                          </a:rPr>
                                        </m:ctrlPr>
                                      </m:accPr>
                                      <m:e>
                                        <m:r>
                                          <a:rPr lang="en-US" sz="1800" b="1" i="1">
                                            <a:latin typeface="Cambria Math" panose="02040503050406030204" pitchFamily="18" charset="0"/>
                                          </a:rPr>
                                          <m:t>𝒗</m:t>
                                        </m:r>
                                      </m:e>
                                    </m:acc>
                                  </m:e>
                                  <m:sub>
                                    <m:r>
                                      <a:rPr lang="en-US" sz="1800" i="1">
                                        <a:latin typeface="Cambria Math" panose="02040503050406030204" pitchFamily="18" charset="0"/>
                                      </a:rPr>
                                      <m:t>2</m:t>
                                    </m:r>
                                  </m:sub>
                                  <m:sup>
                                    <m:r>
                                      <a:rPr lang="en-US" sz="1800" i="1">
                                        <a:latin typeface="Cambria Math" panose="02040503050406030204" pitchFamily="18" charset="0"/>
                                      </a:rPr>
                                      <m:t>𝑇</m:t>
                                    </m:r>
                                  </m:sup>
                                </m:sSubSup>
                              </m:e>
                              <m:e>
                                <m:r>
                                  <a:rPr lang="en-US" sz="1800" i="1">
                                    <a:latin typeface="Cambria Math" panose="02040503050406030204" pitchFamily="18" charset="0"/>
                                  </a:rPr>
                                  <m:t>⋯</m:t>
                                </m:r>
                              </m:e>
                              <m:e>
                                <m:sSub>
                                  <m:sSubPr>
                                    <m:ctrlPr>
                                      <a:rPr lang="en-US" sz="1800" i="1">
                                        <a:latin typeface="Cambria Math" panose="02040503050406030204" pitchFamily="18" charset="0"/>
                                      </a:rPr>
                                    </m:ctrlPr>
                                  </m:sSubPr>
                                  <m:e>
                                    <m:r>
                                      <a:rPr lang="en-US" sz="1800" b="1" i="1">
                                        <a:latin typeface="Cambria Math" panose="02040503050406030204" pitchFamily="18" charset="0"/>
                                      </a:rPr>
                                      <m:t>𝒑</m:t>
                                    </m:r>
                                  </m:e>
                                  <m:sub>
                                    <m:r>
                                      <a:rPr lang="en-US" sz="1800" i="1">
                                        <a:latin typeface="Cambria Math" panose="02040503050406030204" pitchFamily="18" charset="0"/>
                                      </a:rPr>
                                      <m:t>2</m:t>
                                    </m:r>
                                  </m:sub>
                                </m:sSub>
                                <m:sSubSup>
                                  <m:sSubSupPr>
                                    <m:ctrlPr>
                                      <a:rPr lang="en-US" sz="1800" i="1">
                                        <a:latin typeface="Cambria Math" panose="02040503050406030204" pitchFamily="18" charset="0"/>
                                      </a:rPr>
                                    </m:ctrlPr>
                                  </m:sSubSupPr>
                                  <m:e>
                                    <m:acc>
                                      <m:accPr>
                                        <m:chr m:val="̅"/>
                                        <m:ctrlPr>
                                          <a:rPr lang="en-US" sz="1800" i="1">
                                            <a:latin typeface="Cambria Math" panose="02040503050406030204" pitchFamily="18" charset="0"/>
                                          </a:rPr>
                                        </m:ctrlPr>
                                      </m:accPr>
                                      <m:e>
                                        <m:r>
                                          <a:rPr lang="en-US" sz="1800" b="1" i="1">
                                            <a:latin typeface="Cambria Math" panose="02040503050406030204" pitchFamily="18" charset="0"/>
                                          </a:rPr>
                                          <m:t>𝒗</m:t>
                                        </m:r>
                                      </m:e>
                                    </m:acc>
                                  </m:e>
                                  <m:sub>
                                    <m:sSub>
                                      <m:sSubPr>
                                        <m:ctrlPr>
                                          <a:rPr lang="en-US" sz="1800" i="1">
                                            <a:latin typeface="Cambria Math" panose="02040503050406030204" pitchFamily="18" charset="0"/>
                                          </a:rPr>
                                        </m:ctrlPr>
                                      </m:sSubPr>
                                      <m:e>
                                        <m:r>
                                          <a:rPr lang="en-US" sz="1800" i="1">
                                            <a:latin typeface="Cambria Math" panose="02040503050406030204" pitchFamily="18" charset="0"/>
                                          </a:rPr>
                                          <m:t>𝑑</m:t>
                                        </m:r>
                                      </m:e>
                                      <m:sub>
                                        <m:r>
                                          <a:rPr lang="en-US" sz="1800" i="1">
                                            <a:latin typeface="Cambria Math" panose="02040503050406030204" pitchFamily="18" charset="0"/>
                                          </a:rPr>
                                          <m:t>𝑣</m:t>
                                        </m:r>
                                      </m:sub>
                                    </m:sSub>
                                  </m:sub>
                                  <m:sup>
                                    <m:r>
                                      <a:rPr lang="en-US" sz="1800" i="1">
                                        <a:latin typeface="Cambria Math" panose="02040503050406030204" pitchFamily="18" charset="0"/>
                                      </a:rPr>
                                      <m:t>𝑇</m:t>
                                    </m:r>
                                  </m:sup>
                                </m:sSubSup>
                              </m:e>
                            </m:mr>
                            <m:mr>
                              <m:e>
                                <m:r>
                                  <a:rPr lang="en-US" sz="1800" i="1">
                                    <a:latin typeface="Cambria Math" panose="02040503050406030204" pitchFamily="18" charset="0"/>
                                  </a:rPr>
                                  <m:t>⋮</m:t>
                                </m:r>
                              </m:e>
                              <m:e>
                                <m:r>
                                  <a:rPr lang="en-US" sz="1800" i="1">
                                    <a:latin typeface="Cambria Math" panose="02040503050406030204" pitchFamily="18" charset="0"/>
                                  </a:rPr>
                                  <m:t>⋮</m:t>
                                </m:r>
                              </m:e>
                              <m:e>
                                <m:r>
                                  <a:rPr lang="en-US" sz="1800" i="1">
                                    <a:latin typeface="Cambria Math" panose="02040503050406030204" pitchFamily="18" charset="0"/>
                                  </a:rPr>
                                  <m:t>⋱</m:t>
                                </m:r>
                              </m:e>
                              <m:e>
                                <m:r>
                                  <a:rPr lang="en-US" sz="1800" i="1">
                                    <a:latin typeface="Cambria Math" panose="02040503050406030204" pitchFamily="18" charset="0"/>
                                  </a:rPr>
                                  <m:t>⋮</m:t>
                                </m:r>
                              </m:e>
                            </m:mr>
                            <m:mr>
                              <m:e>
                                <m:sSub>
                                  <m:sSubPr>
                                    <m:ctrlPr>
                                      <a:rPr lang="en-US" sz="1800" i="1">
                                        <a:latin typeface="Cambria Math" panose="02040503050406030204" pitchFamily="18" charset="0"/>
                                      </a:rPr>
                                    </m:ctrlPr>
                                  </m:sSubPr>
                                  <m:e>
                                    <m:r>
                                      <a:rPr lang="en-US" sz="1800" b="1" i="1">
                                        <a:latin typeface="Cambria Math" panose="02040503050406030204" pitchFamily="18" charset="0"/>
                                      </a:rPr>
                                      <m:t>𝒑</m:t>
                                    </m:r>
                                  </m:e>
                                  <m:sub>
                                    <m:r>
                                      <a:rPr lang="en-US" sz="1800" i="1">
                                        <a:latin typeface="Cambria Math" panose="02040503050406030204" pitchFamily="18" charset="0"/>
                                      </a:rPr>
                                      <m:t>𝑚</m:t>
                                    </m:r>
                                  </m:sub>
                                </m:sSub>
                                <m:sSubSup>
                                  <m:sSubSupPr>
                                    <m:ctrlPr>
                                      <a:rPr lang="en-US" sz="1800" i="1">
                                        <a:latin typeface="Cambria Math" panose="02040503050406030204" pitchFamily="18" charset="0"/>
                                      </a:rPr>
                                    </m:ctrlPr>
                                  </m:sSubSupPr>
                                  <m:e>
                                    <m:acc>
                                      <m:accPr>
                                        <m:chr m:val="̅"/>
                                        <m:ctrlPr>
                                          <a:rPr lang="en-US" sz="1800" i="1">
                                            <a:latin typeface="Cambria Math" panose="02040503050406030204" pitchFamily="18" charset="0"/>
                                          </a:rPr>
                                        </m:ctrlPr>
                                      </m:accPr>
                                      <m:e>
                                        <m:r>
                                          <a:rPr lang="en-US" sz="1800" b="1" i="1">
                                            <a:latin typeface="Cambria Math" panose="02040503050406030204" pitchFamily="18" charset="0"/>
                                          </a:rPr>
                                          <m:t>𝒗</m:t>
                                        </m:r>
                                      </m:e>
                                    </m:acc>
                                  </m:e>
                                  <m:sub>
                                    <m:r>
                                      <a:rPr lang="en-US" sz="1800" i="1">
                                        <a:latin typeface="Cambria Math" panose="02040503050406030204" pitchFamily="18" charset="0"/>
                                      </a:rPr>
                                      <m:t>1</m:t>
                                    </m:r>
                                  </m:sub>
                                  <m:sup>
                                    <m:r>
                                      <a:rPr lang="en-US" sz="1800" i="1">
                                        <a:latin typeface="Cambria Math" panose="02040503050406030204" pitchFamily="18" charset="0"/>
                                      </a:rPr>
                                      <m:t>𝑇</m:t>
                                    </m:r>
                                  </m:sup>
                                </m:sSubSup>
                              </m:e>
                              <m:e>
                                <m:sSub>
                                  <m:sSubPr>
                                    <m:ctrlPr>
                                      <a:rPr lang="en-US" sz="1800" i="1">
                                        <a:latin typeface="Cambria Math" panose="02040503050406030204" pitchFamily="18" charset="0"/>
                                      </a:rPr>
                                    </m:ctrlPr>
                                  </m:sSubPr>
                                  <m:e>
                                    <m:r>
                                      <a:rPr lang="en-US" sz="1800" b="1" i="1">
                                        <a:latin typeface="Cambria Math" panose="02040503050406030204" pitchFamily="18" charset="0"/>
                                      </a:rPr>
                                      <m:t>𝒑</m:t>
                                    </m:r>
                                  </m:e>
                                  <m:sub>
                                    <m:r>
                                      <a:rPr lang="en-US" sz="1800" i="1">
                                        <a:latin typeface="Cambria Math" panose="02040503050406030204" pitchFamily="18" charset="0"/>
                                      </a:rPr>
                                      <m:t>𝑚</m:t>
                                    </m:r>
                                  </m:sub>
                                </m:sSub>
                                <m:sSubSup>
                                  <m:sSubSupPr>
                                    <m:ctrlPr>
                                      <a:rPr lang="en-US" sz="1800" i="1">
                                        <a:latin typeface="Cambria Math" panose="02040503050406030204" pitchFamily="18" charset="0"/>
                                      </a:rPr>
                                    </m:ctrlPr>
                                  </m:sSubSupPr>
                                  <m:e>
                                    <m:acc>
                                      <m:accPr>
                                        <m:chr m:val="̅"/>
                                        <m:ctrlPr>
                                          <a:rPr lang="en-US" sz="1800" i="1">
                                            <a:latin typeface="Cambria Math" panose="02040503050406030204" pitchFamily="18" charset="0"/>
                                          </a:rPr>
                                        </m:ctrlPr>
                                      </m:accPr>
                                      <m:e>
                                        <m:r>
                                          <a:rPr lang="en-US" sz="1800" b="1" i="1">
                                            <a:latin typeface="Cambria Math" panose="02040503050406030204" pitchFamily="18" charset="0"/>
                                          </a:rPr>
                                          <m:t>𝒗</m:t>
                                        </m:r>
                                      </m:e>
                                    </m:acc>
                                  </m:e>
                                  <m:sub>
                                    <m:r>
                                      <a:rPr lang="en-US" sz="1800" i="1">
                                        <a:latin typeface="Cambria Math" panose="02040503050406030204" pitchFamily="18" charset="0"/>
                                      </a:rPr>
                                      <m:t>2</m:t>
                                    </m:r>
                                  </m:sub>
                                  <m:sup>
                                    <m:r>
                                      <a:rPr lang="en-US" sz="1800" i="1">
                                        <a:latin typeface="Cambria Math" panose="02040503050406030204" pitchFamily="18" charset="0"/>
                                      </a:rPr>
                                      <m:t>𝑇</m:t>
                                    </m:r>
                                  </m:sup>
                                </m:sSubSup>
                              </m:e>
                              <m:e>
                                <m:r>
                                  <a:rPr lang="en-US" sz="1800" i="1">
                                    <a:latin typeface="Cambria Math" panose="02040503050406030204" pitchFamily="18" charset="0"/>
                                  </a:rPr>
                                  <m:t>⋯</m:t>
                                </m:r>
                              </m:e>
                              <m:e>
                                <m:sSub>
                                  <m:sSubPr>
                                    <m:ctrlPr>
                                      <a:rPr lang="en-US" sz="1800" i="1">
                                        <a:latin typeface="Cambria Math" panose="02040503050406030204" pitchFamily="18" charset="0"/>
                                      </a:rPr>
                                    </m:ctrlPr>
                                  </m:sSubPr>
                                  <m:e>
                                    <m:r>
                                      <a:rPr lang="en-US" sz="1800" b="1" i="1">
                                        <a:latin typeface="Cambria Math" panose="02040503050406030204" pitchFamily="18" charset="0"/>
                                      </a:rPr>
                                      <m:t>𝒑</m:t>
                                    </m:r>
                                  </m:e>
                                  <m:sub>
                                    <m:r>
                                      <a:rPr lang="en-US" sz="1800" i="1">
                                        <a:latin typeface="Cambria Math" panose="02040503050406030204" pitchFamily="18" charset="0"/>
                                      </a:rPr>
                                      <m:t>𝑚</m:t>
                                    </m:r>
                                  </m:sub>
                                </m:sSub>
                                <m:sSubSup>
                                  <m:sSubSupPr>
                                    <m:ctrlPr>
                                      <a:rPr lang="en-US" sz="1800" i="1">
                                        <a:latin typeface="Cambria Math" panose="02040503050406030204" pitchFamily="18" charset="0"/>
                                      </a:rPr>
                                    </m:ctrlPr>
                                  </m:sSubSupPr>
                                  <m:e>
                                    <m:acc>
                                      <m:accPr>
                                        <m:chr m:val="̅"/>
                                        <m:ctrlPr>
                                          <a:rPr lang="en-US" sz="1800" i="1">
                                            <a:latin typeface="Cambria Math" panose="02040503050406030204" pitchFamily="18" charset="0"/>
                                          </a:rPr>
                                        </m:ctrlPr>
                                      </m:accPr>
                                      <m:e>
                                        <m:r>
                                          <a:rPr lang="en-US" sz="1800" b="1" i="1">
                                            <a:latin typeface="Cambria Math" panose="02040503050406030204" pitchFamily="18" charset="0"/>
                                          </a:rPr>
                                          <m:t>𝒗</m:t>
                                        </m:r>
                                      </m:e>
                                    </m:acc>
                                  </m:e>
                                  <m:sub>
                                    <m:sSub>
                                      <m:sSubPr>
                                        <m:ctrlPr>
                                          <a:rPr lang="en-US" sz="1800" i="1">
                                            <a:latin typeface="Cambria Math" panose="02040503050406030204" pitchFamily="18" charset="0"/>
                                          </a:rPr>
                                        </m:ctrlPr>
                                      </m:sSubPr>
                                      <m:e>
                                        <m:r>
                                          <a:rPr lang="en-US" sz="1800" i="1">
                                            <a:latin typeface="Cambria Math" panose="02040503050406030204" pitchFamily="18" charset="0"/>
                                          </a:rPr>
                                          <m:t>𝑑</m:t>
                                        </m:r>
                                      </m:e>
                                      <m:sub>
                                        <m:r>
                                          <a:rPr lang="en-US" sz="1800" i="1">
                                            <a:latin typeface="Cambria Math" panose="02040503050406030204" pitchFamily="18" charset="0"/>
                                          </a:rPr>
                                          <m:t>𝑣</m:t>
                                        </m:r>
                                      </m:sub>
                                    </m:sSub>
                                  </m:sub>
                                  <m:sup>
                                    <m:r>
                                      <a:rPr lang="en-US" sz="1800" i="1">
                                        <a:latin typeface="Cambria Math" panose="02040503050406030204" pitchFamily="18" charset="0"/>
                                      </a:rPr>
                                      <m:t>𝑇</m:t>
                                    </m:r>
                                  </m:sup>
                                </m:sSubSup>
                              </m:e>
                            </m:mr>
                          </m:m>
                        </m:e>
                      </m:d>
                      <m:r>
                        <a:rPr lang="en-US" sz="1800" i="1">
                          <a:latin typeface="Cambria Math" panose="02040503050406030204" pitchFamily="18" charset="0"/>
                        </a:rPr>
                        <m:t>=</m:t>
                      </m:r>
                      <m:d>
                        <m:dPr>
                          <m:ctrlPr>
                            <a:rPr lang="en-US" sz="1800" i="1">
                              <a:latin typeface="Cambria Math" panose="02040503050406030204" pitchFamily="18" charset="0"/>
                            </a:rPr>
                          </m:ctrlPr>
                        </m:dPr>
                        <m:e>
                          <m:m>
                            <m:mPr>
                              <m:mcs>
                                <m:mc>
                                  <m:mcPr>
                                    <m:count m:val="4"/>
                                    <m:mcJc m:val="center"/>
                                  </m:mcPr>
                                </m:mc>
                              </m:mcs>
                              <m:ctrlPr>
                                <a:rPr lang="en-US" sz="1800" i="1">
                                  <a:latin typeface="Cambria Math" panose="02040503050406030204" pitchFamily="18" charset="0"/>
                                </a:rPr>
                              </m:ctrlPr>
                            </m:mPr>
                            <m:mr>
                              <m:e>
                                <m:sSub>
                                  <m:sSubPr>
                                    <m:ctrlPr>
                                      <a:rPr lang="en-US" sz="1800" i="1">
                                        <a:latin typeface="Cambria Math" panose="02040503050406030204" pitchFamily="18" charset="0"/>
                                      </a:rPr>
                                    </m:ctrlPr>
                                  </m:sSubPr>
                                  <m:e>
                                    <m:r>
                                      <a:rPr lang="en-US" sz="1800" i="1">
                                        <a:latin typeface="Cambria Math" panose="02040503050406030204" pitchFamily="18" charset="0"/>
                                      </a:rPr>
                                      <m:t>𝑎</m:t>
                                    </m:r>
                                  </m:e>
                                  <m:sub>
                                    <m:r>
                                      <a:rPr lang="en-US" sz="1800" i="1">
                                        <a:latin typeface="Cambria Math" panose="02040503050406030204" pitchFamily="18" charset="0"/>
                                      </a:rPr>
                                      <m:t>11</m:t>
                                    </m:r>
                                  </m:sub>
                                </m:sSub>
                              </m:e>
                              <m:e>
                                <m:sSub>
                                  <m:sSubPr>
                                    <m:ctrlPr>
                                      <a:rPr lang="en-US" sz="1800" i="1">
                                        <a:latin typeface="Cambria Math" panose="02040503050406030204" pitchFamily="18" charset="0"/>
                                      </a:rPr>
                                    </m:ctrlPr>
                                  </m:sSubPr>
                                  <m:e>
                                    <m:r>
                                      <a:rPr lang="en-US" sz="1800" i="1">
                                        <a:latin typeface="Cambria Math" panose="02040503050406030204" pitchFamily="18" charset="0"/>
                                      </a:rPr>
                                      <m:t>𝑎</m:t>
                                    </m:r>
                                  </m:e>
                                  <m:sub>
                                    <m:r>
                                      <a:rPr lang="en-US" sz="1800" i="1">
                                        <a:latin typeface="Cambria Math" panose="02040503050406030204" pitchFamily="18" charset="0"/>
                                      </a:rPr>
                                      <m:t>12</m:t>
                                    </m:r>
                                  </m:sub>
                                </m:sSub>
                              </m:e>
                              <m:e>
                                <m:r>
                                  <a:rPr lang="en-US" sz="1800" i="1">
                                    <a:latin typeface="Cambria Math" panose="02040503050406030204" pitchFamily="18" charset="0"/>
                                  </a:rPr>
                                  <m:t>⋯</m:t>
                                </m:r>
                              </m:e>
                              <m:e>
                                <m:sSub>
                                  <m:sSubPr>
                                    <m:ctrlPr>
                                      <a:rPr lang="en-US" sz="1800" i="1">
                                        <a:latin typeface="Cambria Math" panose="02040503050406030204" pitchFamily="18" charset="0"/>
                                      </a:rPr>
                                    </m:ctrlPr>
                                  </m:sSubPr>
                                  <m:e>
                                    <m:r>
                                      <a:rPr lang="en-US" sz="1800" i="1">
                                        <a:latin typeface="Cambria Math" panose="02040503050406030204" pitchFamily="18" charset="0"/>
                                      </a:rPr>
                                      <m:t>𝑎</m:t>
                                    </m:r>
                                  </m:e>
                                  <m:sub>
                                    <m:r>
                                      <a:rPr lang="en-US" sz="1800" i="1">
                                        <a:latin typeface="Cambria Math" panose="02040503050406030204" pitchFamily="18" charset="0"/>
                                      </a:rPr>
                                      <m:t>1</m:t>
                                    </m:r>
                                    <m:sSub>
                                      <m:sSubPr>
                                        <m:ctrlPr>
                                          <a:rPr lang="en-US" sz="1800" i="1">
                                            <a:latin typeface="Cambria Math" panose="02040503050406030204" pitchFamily="18" charset="0"/>
                                          </a:rPr>
                                        </m:ctrlPr>
                                      </m:sSubPr>
                                      <m:e>
                                        <m:r>
                                          <a:rPr lang="en-US" sz="1800" i="1">
                                            <a:latin typeface="Cambria Math" panose="02040503050406030204" pitchFamily="18" charset="0"/>
                                          </a:rPr>
                                          <m:t>𝑑</m:t>
                                        </m:r>
                                      </m:e>
                                      <m:sub>
                                        <m:r>
                                          <a:rPr lang="en-US" sz="1800" i="1">
                                            <a:latin typeface="Cambria Math" panose="02040503050406030204" pitchFamily="18" charset="0"/>
                                          </a:rPr>
                                          <m:t>𝑣</m:t>
                                        </m:r>
                                      </m:sub>
                                    </m:sSub>
                                  </m:sub>
                                </m:sSub>
                              </m:e>
                            </m:mr>
                            <m:mr>
                              <m:e>
                                <m:sSub>
                                  <m:sSubPr>
                                    <m:ctrlPr>
                                      <a:rPr lang="en-US" sz="1800" i="1">
                                        <a:latin typeface="Cambria Math" panose="02040503050406030204" pitchFamily="18" charset="0"/>
                                      </a:rPr>
                                    </m:ctrlPr>
                                  </m:sSubPr>
                                  <m:e>
                                    <m:r>
                                      <a:rPr lang="en-US" sz="1800" i="1">
                                        <a:latin typeface="Cambria Math" panose="02040503050406030204" pitchFamily="18" charset="0"/>
                                      </a:rPr>
                                      <m:t>𝑎</m:t>
                                    </m:r>
                                  </m:e>
                                  <m:sub>
                                    <m:r>
                                      <a:rPr lang="en-US" sz="1800" i="1">
                                        <a:latin typeface="Cambria Math" panose="02040503050406030204" pitchFamily="18" charset="0"/>
                                      </a:rPr>
                                      <m:t>21</m:t>
                                    </m:r>
                                  </m:sub>
                                </m:sSub>
                              </m:e>
                              <m:e>
                                <m:sSub>
                                  <m:sSubPr>
                                    <m:ctrlPr>
                                      <a:rPr lang="en-US" sz="1800" i="1">
                                        <a:latin typeface="Cambria Math" panose="02040503050406030204" pitchFamily="18" charset="0"/>
                                      </a:rPr>
                                    </m:ctrlPr>
                                  </m:sSubPr>
                                  <m:e>
                                    <m:r>
                                      <a:rPr lang="en-US" sz="1800" i="1">
                                        <a:latin typeface="Cambria Math" panose="02040503050406030204" pitchFamily="18" charset="0"/>
                                      </a:rPr>
                                      <m:t>𝑎</m:t>
                                    </m:r>
                                  </m:e>
                                  <m:sub>
                                    <m:r>
                                      <a:rPr lang="en-US" sz="1800" i="1">
                                        <a:latin typeface="Cambria Math" panose="02040503050406030204" pitchFamily="18" charset="0"/>
                                      </a:rPr>
                                      <m:t>22</m:t>
                                    </m:r>
                                  </m:sub>
                                </m:sSub>
                              </m:e>
                              <m:e>
                                <m:r>
                                  <a:rPr lang="en-US" sz="1800" i="1">
                                    <a:latin typeface="Cambria Math" panose="02040503050406030204" pitchFamily="18" charset="0"/>
                                  </a:rPr>
                                  <m:t>⋯</m:t>
                                </m:r>
                              </m:e>
                              <m:e>
                                <m:sSub>
                                  <m:sSubPr>
                                    <m:ctrlPr>
                                      <a:rPr lang="en-US" sz="1800" i="1">
                                        <a:latin typeface="Cambria Math" panose="02040503050406030204" pitchFamily="18" charset="0"/>
                                      </a:rPr>
                                    </m:ctrlPr>
                                  </m:sSubPr>
                                  <m:e>
                                    <m:r>
                                      <a:rPr lang="en-US" sz="1800" i="1">
                                        <a:latin typeface="Cambria Math" panose="02040503050406030204" pitchFamily="18" charset="0"/>
                                      </a:rPr>
                                      <m:t>𝑎</m:t>
                                    </m:r>
                                  </m:e>
                                  <m:sub>
                                    <m:r>
                                      <a:rPr lang="en-US" sz="1800" i="1">
                                        <a:latin typeface="Cambria Math" panose="02040503050406030204" pitchFamily="18" charset="0"/>
                                      </a:rPr>
                                      <m:t>2</m:t>
                                    </m:r>
                                    <m:sSub>
                                      <m:sSubPr>
                                        <m:ctrlPr>
                                          <a:rPr lang="en-US" sz="1800" i="1">
                                            <a:latin typeface="Cambria Math" panose="02040503050406030204" pitchFamily="18" charset="0"/>
                                          </a:rPr>
                                        </m:ctrlPr>
                                      </m:sSubPr>
                                      <m:e>
                                        <m:r>
                                          <a:rPr lang="en-US" sz="1800" i="1">
                                            <a:latin typeface="Cambria Math" panose="02040503050406030204" pitchFamily="18" charset="0"/>
                                          </a:rPr>
                                          <m:t>𝑑</m:t>
                                        </m:r>
                                      </m:e>
                                      <m:sub>
                                        <m:r>
                                          <a:rPr lang="en-US" sz="1800" i="1">
                                            <a:latin typeface="Cambria Math" panose="02040503050406030204" pitchFamily="18" charset="0"/>
                                          </a:rPr>
                                          <m:t>𝑣</m:t>
                                        </m:r>
                                      </m:sub>
                                    </m:sSub>
                                  </m:sub>
                                </m:sSub>
                              </m:e>
                            </m:mr>
                            <m:mr>
                              <m:e>
                                <m:r>
                                  <a:rPr lang="en-US" sz="1800" i="1">
                                    <a:latin typeface="Cambria Math" panose="02040503050406030204" pitchFamily="18" charset="0"/>
                                  </a:rPr>
                                  <m:t>⋮</m:t>
                                </m:r>
                              </m:e>
                              <m:e>
                                <m:r>
                                  <a:rPr lang="en-US" sz="1800" i="1">
                                    <a:latin typeface="Cambria Math" panose="02040503050406030204" pitchFamily="18" charset="0"/>
                                  </a:rPr>
                                  <m:t>⋮</m:t>
                                </m:r>
                              </m:e>
                              <m:e>
                                <m:r>
                                  <a:rPr lang="en-US" sz="1800" i="1">
                                    <a:latin typeface="Cambria Math" panose="02040503050406030204" pitchFamily="18" charset="0"/>
                                  </a:rPr>
                                  <m:t>⋱</m:t>
                                </m:r>
                              </m:e>
                              <m:e>
                                <m:r>
                                  <a:rPr lang="en-US" sz="1800" i="1">
                                    <a:latin typeface="Cambria Math" panose="02040503050406030204" pitchFamily="18" charset="0"/>
                                  </a:rPr>
                                  <m:t>⋮</m:t>
                                </m:r>
                              </m:e>
                            </m:mr>
                            <m:mr>
                              <m:e>
                                <m:sSub>
                                  <m:sSubPr>
                                    <m:ctrlPr>
                                      <a:rPr lang="en-US" sz="1800" i="1">
                                        <a:latin typeface="Cambria Math" panose="02040503050406030204" pitchFamily="18" charset="0"/>
                                      </a:rPr>
                                    </m:ctrlPr>
                                  </m:sSubPr>
                                  <m:e>
                                    <m:r>
                                      <a:rPr lang="en-US" sz="1800" i="1">
                                        <a:latin typeface="Cambria Math" panose="02040503050406030204" pitchFamily="18" charset="0"/>
                                      </a:rPr>
                                      <m:t>𝑎</m:t>
                                    </m:r>
                                  </m:e>
                                  <m:sub>
                                    <m:r>
                                      <a:rPr lang="en-US" sz="1800" i="1">
                                        <a:latin typeface="Cambria Math" panose="02040503050406030204" pitchFamily="18" charset="0"/>
                                      </a:rPr>
                                      <m:t>𝑚</m:t>
                                    </m:r>
                                    <m:r>
                                      <a:rPr lang="en-US" sz="1800" i="1">
                                        <a:latin typeface="Cambria Math" panose="02040503050406030204" pitchFamily="18" charset="0"/>
                                      </a:rPr>
                                      <m:t>1</m:t>
                                    </m:r>
                                  </m:sub>
                                </m:sSub>
                              </m:e>
                              <m:e>
                                <m:sSub>
                                  <m:sSubPr>
                                    <m:ctrlPr>
                                      <a:rPr lang="en-US" sz="1800" i="1">
                                        <a:latin typeface="Cambria Math" panose="02040503050406030204" pitchFamily="18" charset="0"/>
                                      </a:rPr>
                                    </m:ctrlPr>
                                  </m:sSubPr>
                                  <m:e>
                                    <m:r>
                                      <a:rPr lang="en-US" sz="1800" i="1">
                                        <a:latin typeface="Cambria Math" panose="02040503050406030204" pitchFamily="18" charset="0"/>
                                      </a:rPr>
                                      <m:t>𝑎</m:t>
                                    </m:r>
                                  </m:e>
                                  <m:sub>
                                    <m:r>
                                      <a:rPr lang="en-US" sz="1800" i="1">
                                        <a:latin typeface="Cambria Math" panose="02040503050406030204" pitchFamily="18" charset="0"/>
                                      </a:rPr>
                                      <m:t>𝑚</m:t>
                                    </m:r>
                                    <m:r>
                                      <a:rPr lang="en-US" sz="1800" i="1">
                                        <a:latin typeface="Cambria Math" panose="02040503050406030204" pitchFamily="18" charset="0"/>
                                      </a:rPr>
                                      <m:t>2</m:t>
                                    </m:r>
                                  </m:sub>
                                </m:sSub>
                              </m:e>
                              <m:e>
                                <m:r>
                                  <a:rPr lang="en-US" sz="1800" i="1">
                                    <a:latin typeface="Cambria Math" panose="02040503050406030204" pitchFamily="18" charset="0"/>
                                  </a:rPr>
                                  <m:t>⋯</m:t>
                                </m:r>
                              </m:e>
                              <m:e>
                                <m:sSub>
                                  <m:sSubPr>
                                    <m:ctrlPr>
                                      <a:rPr lang="en-US" sz="1800" i="1">
                                        <a:latin typeface="Cambria Math" panose="02040503050406030204" pitchFamily="18" charset="0"/>
                                      </a:rPr>
                                    </m:ctrlPr>
                                  </m:sSubPr>
                                  <m:e>
                                    <m:r>
                                      <a:rPr lang="en-US" sz="1800" i="1">
                                        <a:latin typeface="Cambria Math" panose="02040503050406030204" pitchFamily="18" charset="0"/>
                                      </a:rPr>
                                      <m:t>𝑎</m:t>
                                    </m:r>
                                  </m:e>
                                  <m:sub>
                                    <m:r>
                                      <a:rPr lang="en-US" sz="1800" i="1">
                                        <a:latin typeface="Cambria Math" panose="02040503050406030204" pitchFamily="18" charset="0"/>
                                      </a:rPr>
                                      <m:t>𝑚</m:t>
                                    </m:r>
                                    <m:sSub>
                                      <m:sSubPr>
                                        <m:ctrlPr>
                                          <a:rPr lang="en-US" sz="1800" i="1">
                                            <a:latin typeface="Cambria Math" panose="02040503050406030204" pitchFamily="18" charset="0"/>
                                          </a:rPr>
                                        </m:ctrlPr>
                                      </m:sSubPr>
                                      <m:e>
                                        <m:r>
                                          <a:rPr lang="en-US" sz="1800" i="1">
                                            <a:latin typeface="Cambria Math" panose="02040503050406030204" pitchFamily="18" charset="0"/>
                                          </a:rPr>
                                          <m:t>𝑑</m:t>
                                        </m:r>
                                      </m:e>
                                      <m:sub>
                                        <m:r>
                                          <a:rPr lang="en-US" sz="1800" i="1">
                                            <a:latin typeface="Cambria Math" panose="02040503050406030204" pitchFamily="18" charset="0"/>
                                          </a:rPr>
                                          <m:t>𝑣</m:t>
                                        </m:r>
                                      </m:sub>
                                    </m:sSub>
                                  </m:sub>
                                </m:sSub>
                              </m:e>
                            </m:mr>
                          </m:m>
                        </m:e>
                      </m:d>
                    </m:oMath>
                  </m:oMathPara>
                </a14:m>
                <a:endParaRPr lang="en-US" sz="1800" dirty="0"/>
              </a:p>
              <a:p>
                <a:pPr marL="0" indent="0">
                  <a:buNone/>
                </a:pPr>
                <a:r>
                  <a:rPr lang="en-US" sz="1800" dirty="0"/>
                  <a:t>Where,</a:t>
                </a:r>
              </a:p>
              <a:p>
                <a:pPr marL="0" indent="0">
                  <a:buNone/>
                </a:pPr>
                <a14:m>
                  <m:oMathPara xmlns:m="http://schemas.openxmlformats.org/officeDocument/2006/math">
                    <m:oMathParaPr>
                      <m:jc m:val="centerGroup"/>
                    </m:oMathParaPr>
                    <m:oMath xmlns:m="http://schemas.openxmlformats.org/officeDocument/2006/math">
                      <m:sSub>
                        <m:sSubPr>
                          <m:ctrlPr>
                            <a:rPr lang="en-US" sz="1800" i="1">
                              <a:latin typeface="Cambria Math" panose="02040503050406030204" pitchFamily="18" charset="0"/>
                            </a:rPr>
                          </m:ctrlPr>
                        </m:sSubPr>
                        <m:e>
                          <m:acc>
                            <m:accPr>
                              <m:chr m:val="̅"/>
                              <m:ctrlPr>
                                <a:rPr lang="en-US" sz="1800" i="1">
                                  <a:latin typeface="Cambria Math" panose="02040503050406030204" pitchFamily="18" charset="0"/>
                                </a:rPr>
                              </m:ctrlPr>
                            </m:accPr>
                            <m:e>
                              <m:r>
                                <a:rPr lang="en-US" sz="1800" b="1" i="1">
                                  <a:latin typeface="Cambria Math" panose="02040503050406030204" pitchFamily="18" charset="0"/>
                                </a:rPr>
                                <m:t>𝒗</m:t>
                              </m:r>
                            </m:e>
                          </m:acc>
                        </m:e>
                        <m:sub>
                          <m:r>
                            <a:rPr lang="en-US" sz="1800" i="1">
                              <a:latin typeface="Cambria Math" panose="02040503050406030204" pitchFamily="18" charset="0"/>
                            </a:rPr>
                            <m:t>𝑗</m:t>
                          </m:r>
                        </m:sub>
                      </m:sSub>
                      <m:r>
                        <m:rPr>
                          <m:aln/>
                        </m:rPr>
                        <a:rPr lang="en-US" sz="1800" i="1">
                          <a:latin typeface="Cambria Math" panose="02040503050406030204" pitchFamily="18" charset="0"/>
                        </a:rPr>
                        <m:t>=</m:t>
                      </m:r>
                      <m:d>
                        <m:dPr>
                          <m:ctrlPr>
                            <a:rPr lang="en-US" sz="1800" i="1">
                              <a:latin typeface="Cambria Math" panose="02040503050406030204" pitchFamily="18" charset="0"/>
                            </a:rPr>
                          </m:ctrlPr>
                        </m:dPr>
                        <m:e>
                          <m:m>
                            <m:mPr>
                              <m:mcs>
                                <m:mc>
                                  <m:mcPr>
                                    <m:count m:val="1"/>
                                    <m:mcJc m:val="center"/>
                                  </m:mcPr>
                                </m:mc>
                              </m:mcs>
                              <m:ctrlPr>
                                <a:rPr lang="en-US" sz="1800" i="1">
                                  <a:latin typeface="Cambria Math" panose="02040503050406030204" pitchFamily="18" charset="0"/>
                                </a:rPr>
                              </m:ctrlPr>
                            </m:mPr>
                            <m:mr>
                              <m:e>
                                <m:sSub>
                                  <m:sSubPr>
                                    <m:ctrlPr>
                                      <a:rPr lang="en-US" sz="1800" i="1">
                                        <a:latin typeface="Cambria Math" panose="02040503050406030204" pitchFamily="18" charset="0"/>
                                      </a:rPr>
                                    </m:ctrlPr>
                                  </m:sSubPr>
                                  <m:e>
                                    <m:r>
                                      <a:rPr lang="en-US" sz="1800" i="1">
                                        <a:latin typeface="Cambria Math" panose="02040503050406030204" pitchFamily="18" charset="0"/>
                                      </a:rPr>
                                      <m:t>𝑣</m:t>
                                    </m:r>
                                  </m:e>
                                  <m:sub>
                                    <m:r>
                                      <a:rPr lang="en-US" sz="1800" i="1">
                                        <a:latin typeface="Cambria Math" panose="02040503050406030204" pitchFamily="18" charset="0"/>
                                      </a:rPr>
                                      <m:t>1</m:t>
                                    </m:r>
                                    <m:r>
                                      <a:rPr lang="en-US" sz="1800" i="1">
                                        <a:latin typeface="Cambria Math" panose="02040503050406030204" pitchFamily="18" charset="0"/>
                                      </a:rPr>
                                      <m:t>𝑗</m:t>
                                    </m:r>
                                  </m:sub>
                                </m:sSub>
                              </m:e>
                            </m:mr>
                            <m:mr>
                              <m:e>
                                <m:sSub>
                                  <m:sSubPr>
                                    <m:ctrlPr>
                                      <a:rPr lang="en-US" sz="1800" i="1">
                                        <a:latin typeface="Cambria Math" panose="02040503050406030204" pitchFamily="18" charset="0"/>
                                      </a:rPr>
                                    </m:ctrlPr>
                                  </m:sSubPr>
                                  <m:e>
                                    <m:r>
                                      <a:rPr lang="en-US" sz="1800" i="1">
                                        <a:latin typeface="Cambria Math" panose="02040503050406030204" pitchFamily="18" charset="0"/>
                                      </a:rPr>
                                      <m:t>𝑣</m:t>
                                    </m:r>
                                  </m:e>
                                  <m:sub>
                                    <m:r>
                                      <a:rPr lang="en-US" sz="1800" i="1">
                                        <a:latin typeface="Cambria Math" panose="02040503050406030204" pitchFamily="18" charset="0"/>
                                      </a:rPr>
                                      <m:t>2</m:t>
                                    </m:r>
                                    <m:r>
                                      <a:rPr lang="en-US" sz="1800" i="1">
                                        <a:latin typeface="Cambria Math" panose="02040503050406030204" pitchFamily="18" charset="0"/>
                                      </a:rPr>
                                      <m:t>𝑗</m:t>
                                    </m:r>
                                  </m:sub>
                                </m:sSub>
                              </m:e>
                            </m:mr>
                            <m:mr>
                              <m:e>
                                <m:r>
                                  <a:rPr lang="en-US" sz="1800" i="1">
                                    <a:latin typeface="Cambria Math" panose="02040503050406030204" pitchFamily="18" charset="0"/>
                                  </a:rPr>
                                  <m:t>⋮</m:t>
                                </m:r>
                              </m:e>
                            </m:mr>
                            <m:mr>
                              <m:e>
                                <m:sSub>
                                  <m:sSubPr>
                                    <m:ctrlPr>
                                      <a:rPr lang="en-US" sz="1800" i="1">
                                        <a:latin typeface="Cambria Math" panose="02040503050406030204" pitchFamily="18" charset="0"/>
                                      </a:rPr>
                                    </m:ctrlPr>
                                  </m:sSubPr>
                                  <m:e>
                                    <m:r>
                                      <a:rPr lang="en-US" sz="1800" i="1">
                                        <a:latin typeface="Cambria Math" panose="02040503050406030204" pitchFamily="18" charset="0"/>
                                      </a:rPr>
                                      <m:t>𝑣</m:t>
                                    </m:r>
                                  </m:e>
                                  <m:sub>
                                    <m:r>
                                      <a:rPr lang="en-US" sz="1800" i="1">
                                        <a:latin typeface="Cambria Math" panose="02040503050406030204" pitchFamily="18" charset="0"/>
                                      </a:rPr>
                                      <m:t>𝑚𝑗</m:t>
                                    </m:r>
                                  </m:sub>
                                </m:sSub>
                              </m:e>
                            </m:mr>
                          </m:m>
                        </m:e>
                      </m:d>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𝑎</m:t>
                          </m:r>
                        </m:e>
                        <m:sub>
                          <m:r>
                            <a:rPr lang="en-US" sz="1800" i="1">
                              <a:latin typeface="Cambria Math" panose="02040503050406030204" pitchFamily="18" charset="0"/>
                            </a:rPr>
                            <m:t>𝑖𝑗</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b="1" i="1">
                              <a:latin typeface="Cambria Math" panose="02040503050406030204" pitchFamily="18" charset="0"/>
                            </a:rPr>
                            <m:t>𝒑</m:t>
                          </m:r>
                        </m:e>
                        <m:sub>
                          <m:r>
                            <a:rPr lang="en-US" sz="1800" i="1">
                              <a:latin typeface="Cambria Math" panose="02040503050406030204" pitchFamily="18" charset="0"/>
                            </a:rPr>
                            <m:t>𝑖</m:t>
                          </m:r>
                        </m:sub>
                      </m:sSub>
                      <m:sSubSup>
                        <m:sSubSupPr>
                          <m:ctrlPr>
                            <a:rPr lang="en-US" sz="1800" i="1">
                              <a:latin typeface="Cambria Math" panose="02040503050406030204" pitchFamily="18" charset="0"/>
                            </a:rPr>
                          </m:ctrlPr>
                        </m:sSubSupPr>
                        <m:e>
                          <m:acc>
                            <m:accPr>
                              <m:chr m:val="̅"/>
                              <m:ctrlPr>
                                <a:rPr lang="en-US" sz="1800" i="1">
                                  <a:latin typeface="Cambria Math" panose="02040503050406030204" pitchFamily="18" charset="0"/>
                                </a:rPr>
                              </m:ctrlPr>
                            </m:accPr>
                            <m:e>
                              <m:r>
                                <a:rPr lang="en-US" sz="1800" b="1" i="1">
                                  <a:latin typeface="Cambria Math" panose="02040503050406030204" pitchFamily="18" charset="0"/>
                                </a:rPr>
                                <m:t>𝒗</m:t>
                              </m:r>
                            </m:e>
                          </m:acc>
                        </m:e>
                        <m:sub>
                          <m:r>
                            <a:rPr lang="en-US" sz="1800" i="1">
                              <a:latin typeface="Cambria Math" panose="02040503050406030204" pitchFamily="18" charset="0"/>
                            </a:rPr>
                            <m:t>𝑗</m:t>
                          </m:r>
                        </m:sub>
                        <m:sup>
                          <m:r>
                            <a:rPr lang="en-US" sz="1800" i="1">
                              <a:latin typeface="Cambria Math" panose="02040503050406030204" pitchFamily="18" charset="0"/>
                            </a:rPr>
                            <m:t>𝑇</m:t>
                          </m:r>
                        </m:sup>
                      </m:sSubSup>
                      <m:r>
                        <a:rPr lang="en-US" sz="1800" i="1">
                          <a:latin typeface="Cambria Math" panose="02040503050406030204" pitchFamily="18" charset="0"/>
                        </a:rPr>
                        <m:t>=</m:t>
                      </m:r>
                      <m:nary>
                        <m:naryPr>
                          <m:chr m:val="∑"/>
                          <m:limLoc m:val="undOvr"/>
                          <m:ctrlPr>
                            <a:rPr lang="en-US" sz="1800" i="1">
                              <a:latin typeface="Cambria Math" panose="02040503050406030204" pitchFamily="18" charset="0"/>
                            </a:rPr>
                          </m:ctrlPr>
                        </m:naryPr>
                        <m:sub>
                          <m:r>
                            <a:rPr lang="en-US" sz="1800" i="1">
                              <a:latin typeface="Cambria Math" panose="02040503050406030204" pitchFamily="18" charset="0"/>
                            </a:rPr>
                            <m:t>𝑘</m:t>
                          </m:r>
                          <m:r>
                            <a:rPr lang="en-US" sz="1800" i="1">
                              <a:latin typeface="Cambria Math" panose="02040503050406030204" pitchFamily="18" charset="0"/>
                            </a:rPr>
                            <m:t>=1</m:t>
                          </m:r>
                        </m:sub>
                        <m:sup>
                          <m:r>
                            <a:rPr lang="en-US" sz="1800" i="1">
                              <a:latin typeface="Cambria Math" panose="02040503050406030204" pitchFamily="18" charset="0"/>
                            </a:rPr>
                            <m:t>𝑚</m:t>
                          </m:r>
                        </m:sup>
                        <m:e>
                          <m:sSub>
                            <m:sSubPr>
                              <m:ctrlPr>
                                <a:rPr lang="en-US" sz="1800" i="1">
                                  <a:latin typeface="Cambria Math" panose="02040503050406030204" pitchFamily="18" charset="0"/>
                                </a:rPr>
                              </m:ctrlPr>
                            </m:sSubPr>
                            <m:e>
                              <m:r>
                                <a:rPr lang="en-US" sz="1800" i="1">
                                  <a:latin typeface="Cambria Math" panose="02040503050406030204" pitchFamily="18" charset="0"/>
                                </a:rPr>
                                <m:t>𝑝</m:t>
                              </m:r>
                            </m:e>
                            <m:sub>
                              <m:r>
                                <a:rPr lang="en-US" sz="1800" i="1">
                                  <a:latin typeface="Cambria Math" panose="02040503050406030204" pitchFamily="18" charset="0"/>
                                </a:rPr>
                                <m:t>𝑖𝑘</m:t>
                              </m:r>
                            </m:sub>
                          </m:sSub>
                          <m:sSub>
                            <m:sSubPr>
                              <m:ctrlPr>
                                <a:rPr lang="en-US" sz="1800" i="1">
                                  <a:latin typeface="Cambria Math" panose="02040503050406030204" pitchFamily="18" charset="0"/>
                                </a:rPr>
                              </m:ctrlPr>
                            </m:sSubPr>
                            <m:e>
                              <m:r>
                                <a:rPr lang="en-US" sz="1800" i="1">
                                  <a:latin typeface="Cambria Math" panose="02040503050406030204" pitchFamily="18" charset="0"/>
                                </a:rPr>
                                <m:t>𝑣</m:t>
                              </m:r>
                            </m:e>
                            <m:sub>
                              <m:r>
                                <a:rPr lang="en-US" sz="1800" i="1">
                                  <a:latin typeface="Cambria Math" panose="02040503050406030204" pitchFamily="18" charset="0"/>
                                </a:rPr>
                                <m:t>𝑘𝑗</m:t>
                              </m:r>
                            </m:sub>
                          </m:sSub>
                        </m:e>
                      </m:nary>
                    </m:oMath>
                  </m:oMathPara>
                </a14:m>
                <a:endParaRPr lang="en-US" sz="1800" dirty="0"/>
              </a:p>
              <a:p>
                <a:pPr marL="0" indent="0">
                  <a:buNone/>
                </a:pPr>
                <a:r>
                  <a:rPr lang="en-US" sz="1800" dirty="0"/>
                  <a:t>Note, </a:t>
                </a:r>
                <a14:m>
                  <m:oMath xmlns:m="http://schemas.openxmlformats.org/officeDocument/2006/math">
                    <m:sSub>
                      <m:sSubPr>
                        <m:ctrlPr>
                          <a:rPr lang="en-US" sz="1800" i="1">
                            <a:latin typeface="Cambria Math" panose="02040503050406030204" pitchFamily="18" charset="0"/>
                          </a:rPr>
                        </m:ctrlPr>
                      </m:sSubPr>
                      <m:e>
                        <m:acc>
                          <m:accPr>
                            <m:chr m:val="̅"/>
                            <m:ctrlPr>
                              <a:rPr lang="en-US" sz="1800" i="1">
                                <a:latin typeface="Cambria Math" panose="02040503050406030204" pitchFamily="18" charset="0"/>
                              </a:rPr>
                            </m:ctrlPr>
                          </m:accPr>
                          <m:e>
                            <m:r>
                              <a:rPr lang="en-US" sz="1800" b="1" i="1">
                                <a:latin typeface="Cambria Math" panose="02040503050406030204" pitchFamily="18" charset="0"/>
                              </a:rPr>
                              <m:t>𝒗</m:t>
                            </m:r>
                          </m:e>
                        </m:acc>
                      </m:e>
                      <m:sub>
                        <m:r>
                          <a:rPr lang="en-US" sz="1800" i="1">
                            <a:latin typeface="Cambria Math" panose="02040503050406030204" pitchFamily="18" charset="0"/>
                          </a:rPr>
                          <m:t>𝑗</m:t>
                        </m:r>
                      </m:sub>
                    </m:sSub>
                  </m:oMath>
                </a14:m>
                <a:r>
                  <a:rPr lang="en-US" sz="1800" dirty="0"/>
                  <a:t> is the </a:t>
                </a:r>
                <a:r>
                  <a:rPr lang="en-US" sz="1800" i="1" dirty="0" err="1"/>
                  <a:t>j</a:t>
                </a:r>
                <a:r>
                  <a:rPr lang="en-US" sz="1800" baseline="30000" dirty="0" err="1"/>
                  <a:t>th</a:t>
                </a:r>
                <a:r>
                  <a:rPr lang="en-US" sz="1800" dirty="0"/>
                  <a:t> column vector of value matrix </a:t>
                </a:r>
                <a:r>
                  <a:rPr lang="en-US" sz="1800" i="1" dirty="0"/>
                  <a:t>V</a:t>
                </a:r>
                <a:r>
                  <a:rPr lang="en-US" sz="1800" dirty="0"/>
                  <a:t>. Of course, dimension of self-attention Attention(</a:t>
                </a:r>
                <a:r>
                  <a:rPr lang="en-US" sz="1800" i="1" dirty="0"/>
                  <a:t>Q</a:t>
                </a:r>
                <a:r>
                  <a:rPr lang="en-US" sz="1800" dirty="0"/>
                  <a:t>, </a:t>
                </a:r>
                <a:r>
                  <a:rPr lang="en-US" sz="1800" i="1" dirty="0"/>
                  <a:t>K</a:t>
                </a:r>
                <a:r>
                  <a:rPr lang="en-US" sz="1800" dirty="0"/>
                  <a:t>, </a:t>
                </a:r>
                <a:r>
                  <a:rPr lang="en-US" sz="1800" i="1" dirty="0"/>
                  <a:t>V</a:t>
                </a:r>
                <a:r>
                  <a:rPr lang="en-US" sz="1800" dirty="0"/>
                  <a:t>) is </a:t>
                </a:r>
                <a:r>
                  <a:rPr lang="en-US" sz="1800" i="1" dirty="0"/>
                  <a:t>m</a:t>
                </a:r>
                <a:r>
                  <a:rPr lang="en-US" sz="1800" dirty="0"/>
                  <a:t> x </a:t>
                </a:r>
                <a:r>
                  <a:rPr lang="en-US" sz="1800" i="1" dirty="0"/>
                  <a:t>d</a:t>
                </a:r>
                <a:r>
                  <a:rPr lang="en-US" sz="1800" i="1" baseline="-25000" dirty="0"/>
                  <a:t>v</a:t>
                </a:r>
                <a:r>
                  <a:rPr lang="en-US" sz="1800" dirty="0"/>
                  <a:t> having </a:t>
                </a:r>
                <a:r>
                  <a:rPr lang="en-US" sz="1800" i="1" dirty="0"/>
                  <a:t>m</a:t>
                </a:r>
                <a:r>
                  <a:rPr lang="en-US" sz="1800" dirty="0"/>
                  <a:t> rows and </a:t>
                </a:r>
                <a:r>
                  <a:rPr lang="en-US" sz="1800" i="1" dirty="0"/>
                  <a:t>d</a:t>
                </a:r>
                <a:r>
                  <a:rPr lang="en-US" sz="1800" i="1" baseline="-25000" dirty="0"/>
                  <a:t>v</a:t>
                </a:r>
                <a:r>
                  <a:rPr lang="en-US" sz="1800" dirty="0"/>
                  <a:t> columns. Attention Attention(</a:t>
                </a:r>
                <a:r>
                  <a:rPr lang="en-US" sz="1800" i="1" dirty="0"/>
                  <a:t>Q</a:t>
                </a:r>
                <a:r>
                  <a:rPr lang="en-US" sz="1800" dirty="0"/>
                  <a:t>, </a:t>
                </a:r>
                <a:r>
                  <a:rPr lang="en-US" sz="1800" i="1" dirty="0"/>
                  <a:t>K</a:t>
                </a:r>
                <a:r>
                  <a:rPr lang="en-US" sz="1800" dirty="0"/>
                  <a:t>, </a:t>
                </a:r>
                <a:r>
                  <a:rPr lang="en-US" sz="1800" i="1" dirty="0"/>
                  <a:t>V</a:t>
                </a:r>
                <a:r>
                  <a:rPr lang="en-US" sz="1800" dirty="0"/>
                  <a:t>) is also called scaled dot product attention because of dot product </a:t>
                </a:r>
                <a:r>
                  <a:rPr lang="en-US" sz="1800" b="1" i="1" dirty="0" err="1"/>
                  <a:t>q</a:t>
                </a:r>
                <a:r>
                  <a:rPr lang="en-US" sz="1800" i="1" baseline="-25000" dirty="0" err="1"/>
                  <a:t>i</a:t>
                </a:r>
                <a:r>
                  <a:rPr lang="en-US" sz="1800" b="1" i="1" dirty="0" err="1"/>
                  <a:t>k</a:t>
                </a:r>
                <a:r>
                  <a:rPr lang="en-US" sz="1800" i="1" baseline="-25000" dirty="0" err="1"/>
                  <a:t>j</a:t>
                </a:r>
                <a:r>
                  <a:rPr lang="en-US" sz="1800" i="1" baseline="30000" dirty="0" err="1"/>
                  <a:t>T</a:t>
                </a:r>
                <a:r>
                  <a:rPr lang="en-US" sz="1800" dirty="0"/>
                  <a:t> and scaling factor </a:t>
                </a:r>
                <a14:m>
                  <m:oMath xmlns:m="http://schemas.openxmlformats.org/officeDocument/2006/math">
                    <m:rad>
                      <m:radPr>
                        <m:degHide m:val="on"/>
                        <m:ctrlPr>
                          <a:rPr lang="en-US" sz="1800" i="1">
                            <a:latin typeface="Cambria Math" panose="02040503050406030204" pitchFamily="18" charset="0"/>
                          </a:rPr>
                        </m:ctrlPr>
                      </m:radPr>
                      <m:deg/>
                      <m:e>
                        <m:sSub>
                          <m:sSubPr>
                            <m:ctrlPr>
                              <a:rPr lang="en-US" sz="1800" i="1">
                                <a:latin typeface="Cambria Math" panose="02040503050406030204" pitchFamily="18" charset="0"/>
                              </a:rPr>
                            </m:ctrlPr>
                          </m:sSubPr>
                          <m:e>
                            <m:r>
                              <a:rPr lang="en-US" sz="1800" i="1">
                                <a:latin typeface="Cambria Math" panose="02040503050406030204" pitchFamily="18" charset="0"/>
                              </a:rPr>
                              <m:t>𝑑</m:t>
                            </m:r>
                          </m:e>
                          <m:sub>
                            <m:r>
                              <a:rPr lang="en-US" sz="1800" i="1">
                                <a:latin typeface="Cambria Math" panose="02040503050406030204" pitchFamily="18" charset="0"/>
                              </a:rPr>
                              <m:t>𝑘</m:t>
                            </m:r>
                          </m:sub>
                        </m:sSub>
                      </m:e>
                    </m:rad>
                  </m:oMath>
                </a14:m>
                <a:r>
                  <a:rPr lang="en-US" sz="1800" dirty="0"/>
                  <a:t>. Each row </a:t>
                </a:r>
                <a:r>
                  <a:rPr lang="en-US" sz="1800" b="1" i="1" dirty="0" err="1"/>
                  <a:t>a</a:t>
                </a:r>
                <a:r>
                  <a:rPr lang="en-US" sz="1800" i="1" baseline="-25000" dirty="0" err="1"/>
                  <a:t>i</a:t>
                </a:r>
                <a:r>
                  <a:rPr lang="en-US" sz="1800" dirty="0"/>
                  <a:t> = (</a:t>
                </a:r>
                <a:r>
                  <a:rPr lang="en-US" sz="1800" i="1" dirty="0"/>
                  <a:t>a</a:t>
                </a:r>
                <a:r>
                  <a:rPr lang="en-US" sz="1800" i="1" baseline="-25000" dirty="0"/>
                  <a:t>i</a:t>
                </a:r>
                <a:r>
                  <a:rPr lang="en-US" sz="1800" baseline="-25000" dirty="0"/>
                  <a:t>1</a:t>
                </a:r>
                <a:r>
                  <a:rPr lang="en-US" sz="1800" dirty="0"/>
                  <a:t>, </a:t>
                </a:r>
                <a:r>
                  <a:rPr lang="en-US" sz="1800" i="1" dirty="0"/>
                  <a:t>a</a:t>
                </a:r>
                <a:r>
                  <a:rPr lang="en-US" sz="1800" i="1" baseline="-25000" dirty="0"/>
                  <a:t>i</a:t>
                </a:r>
                <a:r>
                  <a:rPr lang="en-US" sz="1800" baseline="-25000" dirty="0"/>
                  <a:t>2</a:t>
                </a:r>
                <a:r>
                  <a:rPr lang="en-US" sz="1800" dirty="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𝑎</m:t>
                        </m:r>
                      </m:e>
                      <m:sub>
                        <m:r>
                          <a:rPr lang="en-US" sz="1800" i="1">
                            <a:latin typeface="Cambria Math" panose="02040503050406030204" pitchFamily="18" charset="0"/>
                          </a:rPr>
                          <m:t>1</m:t>
                        </m:r>
                        <m:sSub>
                          <m:sSubPr>
                            <m:ctrlPr>
                              <a:rPr lang="en-US" sz="1800" i="1">
                                <a:latin typeface="Cambria Math" panose="02040503050406030204" pitchFamily="18" charset="0"/>
                              </a:rPr>
                            </m:ctrlPr>
                          </m:sSubPr>
                          <m:e>
                            <m:r>
                              <a:rPr lang="en-US" sz="1800" i="1">
                                <a:latin typeface="Cambria Math" panose="02040503050406030204" pitchFamily="18" charset="0"/>
                              </a:rPr>
                              <m:t>𝑑</m:t>
                            </m:r>
                          </m:e>
                          <m:sub>
                            <m:r>
                              <a:rPr lang="en-US" sz="1800" i="1">
                                <a:latin typeface="Cambria Math" panose="02040503050406030204" pitchFamily="18" charset="0"/>
                              </a:rPr>
                              <m:t>𝑣</m:t>
                            </m:r>
                          </m:sub>
                        </m:sSub>
                      </m:sub>
                    </m:sSub>
                  </m:oMath>
                </a14:m>
                <a:r>
                  <a:rPr lang="en-US" sz="1800" dirty="0"/>
                  <a:t>)</a:t>
                </a:r>
                <a:r>
                  <a:rPr lang="en-US" sz="1800" i="1" baseline="30000" dirty="0"/>
                  <a:t>T</a:t>
                </a:r>
                <a:r>
                  <a:rPr lang="en-US" sz="1800" dirty="0"/>
                  <a:t> of Attention(</a:t>
                </a:r>
                <a:r>
                  <a:rPr lang="en-US" sz="1800" i="1" dirty="0"/>
                  <a:t>Q</a:t>
                </a:r>
                <a:r>
                  <a:rPr lang="en-US" sz="1800" dirty="0"/>
                  <a:t>, </a:t>
                </a:r>
                <a:r>
                  <a:rPr lang="en-US" sz="1800" i="1" dirty="0"/>
                  <a:t>K</a:t>
                </a:r>
                <a:r>
                  <a:rPr lang="en-US" sz="1800" dirty="0"/>
                  <a:t>, </a:t>
                </a:r>
                <a:r>
                  <a:rPr lang="en-US" sz="1800" i="1" dirty="0"/>
                  <a:t>V</a:t>
                </a:r>
                <a:r>
                  <a:rPr lang="en-US" sz="1800" dirty="0"/>
                  <a:t>), which is a </a:t>
                </a:r>
                <a:r>
                  <a:rPr lang="en-US" sz="1800" i="1" dirty="0"/>
                  <a:t>d</a:t>
                </a:r>
                <a:r>
                  <a:rPr lang="en-US" sz="1800" i="1" baseline="-25000" dirty="0"/>
                  <a:t>v</a:t>
                </a:r>
                <a:r>
                  <a:rPr lang="en-US" sz="1800" dirty="0"/>
                  <a:t>-length vector, is self-attention of the </a:t>
                </a:r>
                <a:r>
                  <a:rPr lang="en-US" sz="1800" i="1" dirty="0" err="1"/>
                  <a:t>i</a:t>
                </a:r>
                <a:r>
                  <a:rPr lang="en-US" sz="1800" baseline="30000" dirty="0" err="1"/>
                  <a:t>th</a:t>
                </a:r>
                <a:r>
                  <a:rPr lang="en-US" sz="1800" dirty="0"/>
                  <a:t> token which is contributed by all tokens via scaled dot products </a:t>
                </a:r>
                <a:r>
                  <a:rPr lang="en-US" sz="1800" i="1" dirty="0"/>
                  <a:t>QK</a:t>
                </a:r>
                <a:r>
                  <a:rPr lang="en-US" sz="1800" i="1" baseline="30000" dirty="0"/>
                  <a:t>T</a:t>
                </a:r>
                <a:r>
                  <a:rPr lang="en-US" sz="1800"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1120" y="914399"/>
                <a:ext cx="12039600" cy="5176066"/>
              </a:xfrm>
              <a:blipFill>
                <a:blip r:embed="rId2"/>
                <a:stretch>
                  <a:fillRect l="-456" t="-589" r="-405" b="-3298"/>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34</a:t>
            </a:fld>
            <a:endParaRPr lang="en-US"/>
          </a:p>
        </p:txBody>
      </p:sp>
    </p:spTree>
    <p:extLst>
      <p:ext uri="{BB962C8B-B14F-4D97-AF65-F5344CB8AC3E}">
        <p14:creationId xmlns:p14="http://schemas.microsoft.com/office/powerpoint/2010/main" val="39932859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Transformer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1119" y="914399"/>
                <a:ext cx="7319111" cy="5176066"/>
              </a:xfrm>
            </p:spPr>
            <p:txBody>
              <a:bodyPr>
                <a:normAutofit/>
              </a:bodyPr>
              <a:lstStyle/>
              <a:p>
                <a:pPr marL="0" indent="0">
                  <a:buNone/>
                </a:pPr>
                <a:r>
                  <a:rPr lang="en-US" sz="2400" dirty="0"/>
                  <a:t>Therefore, the preeminence of self-attention is that self-attention concerns all tokens in detail instead of concerning only sequence and the self-attention </a:t>
                </a:r>
                <a:r>
                  <a:rPr lang="en-US" sz="2400" b="1" i="1" dirty="0" err="1"/>
                  <a:t>a</a:t>
                </a:r>
                <a:r>
                  <a:rPr lang="en-US" sz="2400" i="1" baseline="-25000" dirty="0" err="1"/>
                  <a:t>i</a:t>
                </a:r>
                <a:r>
                  <a:rPr lang="en-US" sz="2400" dirty="0"/>
                  <a:t> = (</a:t>
                </a:r>
                <a:r>
                  <a:rPr lang="en-US" sz="2400" i="1" dirty="0"/>
                  <a:t>a</a:t>
                </a:r>
                <a:r>
                  <a:rPr lang="en-US" sz="2400" i="1" baseline="-25000" dirty="0"/>
                  <a:t>i</a:t>
                </a:r>
                <a:r>
                  <a:rPr lang="en-US" sz="2400" baseline="-25000" dirty="0"/>
                  <a:t>1</a:t>
                </a:r>
                <a:r>
                  <a:rPr lang="en-US" sz="2400" dirty="0"/>
                  <a:t>, </a:t>
                </a:r>
                <a:r>
                  <a:rPr lang="en-US" sz="2400" i="1" dirty="0"/>
                  <a:t>a</a:t>
                </a:r>
                <a:r>
                  <a:rPr lang="en-US" sz="2400" i="1" baseline="-25000" dirty="0"/>
                  <a:t>i</a:t>
                </a:r>
                <a:r>
                  <a:rPr lang="en-US" sz="2400" baseline="-25000" dirty="0"/>
                  <a:t>2</a:t>
                </a:r>
                <a:r>
                  <a:rPr lang="en-US" sz="2400" dirty="0"/>
                  <a:t>,…,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1</m:t>
                        </m:r>
                        <m:sSub>
                          <m:sSubPr>
                            <m:ctrlPr>
                              <a:rPr lang="en-US" sz="2400" i="1">
                                <a:latin typeface="Cambria Math" panose="02040503050406030204" pitchFamily="18" charset="0"/>
                              </a:rPr>
                            </m:ctrlPr>
                          </m:sSubPr>
                          <m:e>
                            <m:r>
                              <a:rPr lang="en-US" sz="2400" i="1">
                                <a:latin typeface="Cambria Math" panose="02040503050406030204" pitchFamily="18" charset="0"/>
                              </a:rPr>
                              <m:t>𝑑</m:t>
                            </m:r>
                          </m:e>
                          <m:sub>
                            <m:r>
                              <a:rPr lang="en-US" sz="2400" i="1">
                                <a:latin typeface="Cambria Math" panose="02040503050406030204" pitchFamily="18" charset="0"/>
                              </a:rPr>
                              <m:t>𝑣</m:t>
                            </m:r>
                          </m:sub>
                        </m:sSub>
                      </m:sub>
                    </m:sSub>
                  </m:oMath>
                </a14:m>
                <a:r>
                  <a:rPr lang="en-US" sz="2400" dirty="0"/>
                  <a:t>)</a:t>
                </a:r>
                <a:r>
                  <a:rPr lang="en-US" sz="2400" i="1" baseline="30000" dirty="0"/>
                  <a:t>T</a:t>
                </a:r>
                <a:r>
                  <a:rPr lang="en-US" sz="2400" dirty="0"/>
                  <a:t> of the </a:t>
                </a:r>
                <a:r>
                  <a:rPr lang="en-US" sz="2400" i="1" dirty="0" err="1"/>
                  <a:t>i</a:t>
                </a:r>
                <a:r>
                  <a:rPr lang="en-US" sz="2400" baseline="30000" dirty="0" err="1"/>
                  <a:t>th</a:t>
                </a:r>
                <a:r>
                  <a:rPr lang="en-US" sz="2400" dirty="0"/>
                  <a:t> token is attended by all tokens. For example, given sentence “Jack is now asleep, because he is tired.”, the word “he” is strongly implied to the word “Jack” by self-attention of the word “he” although the word “he” is ambiguous. Following figure (Han, et al., 2021, p. 231) illustrates the self-attention of the word “he” in which each strength of implication of another word (accept itself “he”) to the word “he” is indicated by strong degree of connection color.</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1119" y="914399"/>
                <a:ext cx="7319111" cy="5176066"/>
              </a:xfrm>
              <a:blipFill>
                <a:blip r:embed="rId2"/>
                <a:stretch>
                  <a:fillRect l="-1333" t="-942" r="-1333"/>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35</a:t>
            </a:fld>
            <a:endParaRPr lang="en-US"/>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90231" y="0"/>
            <a:ext cx="4697427" cy="6336063"/>
          </a:xfrm>
          <a:prstGeom prst="rect">
            <a:avLst/>
          </a:prstGeom>
        </p:spPr>
      </p:pic>
      <p:sp>
        <p:nvSpPr>
          <p:cNvPr id="8" name="Rectangle 7"/>
          <p:cNvSpPr/>
          <p:nvPr/>
        </p:nvSpPr>
        <p:spPr>
          <a:xfrm>
            <a:off x="2935934" y="5628800"/>
            <a:ext cx="4454296" cy="461665"/>
          </a:xfrm>
          <a:prstGeom prst="rect">
            <a:avLst/>
          </a:prstGeom>
        </p:spPr>
        <p:txBody>
          <a:bodyPr wrap="none">
            <a:spAutoFit/>
          </a:bodyPr>
          <a:lstStyle/>
          <a:p>
            <a:pPr algn="ctr"/>
            <a:r>
              <a:rPr lang="en-US" sz="2400" b="1" dirty="0">
                <a:latin typeface="Times New Roman" panose="02020603050405020304" pitchFamily="18" charset="0"/>
                <a:ea typeface="DengXian"/>
                <a:cs typeface="Times New Roman" panose="02020603050405020304" pitchFamily="18" charset="0"/>
              </a:rPr>
              <a:t>Figure 3.2.</a:t>
            </a:r>
            <a:r>
              <a:rPr lang="en-US" sz="2400" dirty="0">
                <a:latin typeface="Times New Roman" panose="02020603050405020304" pitchFamily="18" charset="0"/>
                <a:ea typeface="DengXian"/>
                <a:cs typeface="Times New Roman" panose="02020603050405020304" pitchFamily="18" charset="0"/>
              </a:rPr>
              <a:t> Self-attention example</a:t>
            </a:r>
          </a:p>
        </p:txBody>
      </p:sp>
    </p:spTree>
    <p:extLst>
      <p:ext uri="{BB962C8B-B14F-4D97-AF65-F5344CB8AC3E}">
        <p14:creationId xmlns:p14="http://schemas.microsoft.com/office/powerpoint/2010/main" val="239001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Transformer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1440" y="914399"/>
                <a:ext cx="12009120" cy="5176066"/>
              </a:xfrm>
            </p:spPr>
            <p:txBody>
              <a:bodyPr>
                <a:noAutofit/>
              </a:bodyPr>
              <a:lstStyle/>
              <a:p>
                <a:pPr marL="0" indent="0">
                  <a:buNone/>
                </a:pPr>
                <a:r>
                  <a:rPr lang="en-US" sz="1950" dirty="0" err="1"/>
                  <a:t>Vaswani</a:t>
                </a:r>
                <a:r>
                  <a:rPr lang="en-US" sz="1950" dirty="0"/>
                  <a:t> et al. (</a:t>
                </a:r>
                <a:r>
                  <a:rPr lang="en-US" sz="1950" dirty="0" err="1"/>
                  <a:t>Vaswani</a:t>
                </a:r>
                <a:r>
                  <a:rPr lang="en-US" sz="1950" dirty="0"/>
                  <a:t>, et al., 2017) proposed an improvement of attention called multi-head attention which is concatenation of many attentions. The existence of many attentions aims to discover as much as possible different meanings under attentions and the concatenation mechanism aims to unify different attentions into one self-attention. Following equation specifies multi-head attention with note that the multi-head attention here is self-attention.</a:t>
                </a:r>
              </a:p>
              <a:p>
                <a:pPr marL="0" indent="0">
                  <a:buNone/>
                </a:pPr>
                <a14:m>
                  <m:oMathPara xmlns:m="http://schemas.openxmlformats.org/officeDocument/2006/math">
                    <m:oMathParaPr>
                      <m:jc m:val="centerGroup"/>
                    </m:oMathParaPr>
                    <m:oMath xmlns:m="http://schemas.openxmlformats.org/officeDocument/2006/math">
                      <m:r>
                        <m:rPr>
                          <m:sty m:val="p"/>
                        </m:rPr>
                        <a:rPr lang="en-US" sz="1950">
                          <a:latin typeface="Cambria Math" panose="02040503050406030204" pitchFamily="18" charset="0"/>
                        </a:rPr>
                        <m:t>MultiheadAttention</m:t>
                      </m:r>
                      <m:d>
                        <m:dPr>
                          <m:ctrlPr>
                            <a:rPr lang="en-US" sz="1950" i="1">
                              <a:latin typeface="Cambria Math" panose="02040503050406030204" pitchFamily="18" charset="0"/>
                            </a:rPr>
                          </m:ctrlPr>
                        </m:dPr>
                        <m:e>
                          <m:r>
                            <a:rPr lang="en-US" sz="1950" b="1" i="1">
                              <a:latin typeface="Cambria Math" panose="02040503050406030204" pitchFamily="18" charset="0"/>
                            </a:rPr>
                            <m:t>𝑿</m:t>
                          </m:r>
                        </m:e>
                      </m:d>
                      <m:r>
                        <a:rPr lang="en-US" sz="1950" i="1">
                          <a:latin typeface="Cambria Math" panose="02040503050406030204" pitchFamily="18" charset="0"/>
                        </a:rPr>
                        <m:t>=</m:t>
                      </m:r>
                      <m:r>
                        <m:rPr>
                          <m:sty m:val="p"/>
                        </m:rPr>
                        <a:rPr lang="en-US" sz="1950">
                          <a:latin typeface="Cambria Math" panose="02040503050406030204" pitchFamily="18" charset="0"/>
                        </a:rPr>
                        <m:t>concatenate</m:t>
                      </m:r>
                      <m:d>
                        <m:dPr>
                          <m:ctrlPr>
                            <a:rPr lang="en-US" sz="1950" i="1">
                              <a:latin typeface="Cambria Math" panose="02040503050406030204" pitchFamily="18" charset="0"/>
                            </a:rPr>
                          </m:ctrlPr>
                        </m:dPr>
                        <m:e>
                          <m:sSub>
                            <m:sSubPr>
                              <m:ctrlPr>
                                <a:rPr lang="en-US" sz="1950" i="1">
                                  <a:latin typeface="Cambria Math" panose="02040503050406030204" pitchFamily="18" charset="0"/>
                                </a:rPr>
                              </m:ctrlPr>
                            </m:sSubPr>
                            <m:e>
                              <m:r>
                                <m:rPr>
                                  <m:sty m:val="p"/>
                                </m:rPr>
                                <a:rPr lang="en-US" sz="1950">
                                  <a:latin typeface="Cambria Math" panose="02040503050406030204" pitchFamily="18" charset="0"/>
                                </a:rPr>
                                <m:t>head</m:t>
                              </m:r>
                            </m:e>
                            <m:sub>
                              <m:r>
                                <a:rPr lang="en-US" sz="1950" i="1">
                                  <a:latin typeface="Cambria Math" panose="02040503050406030204" pitchFamily="18" charset="0"/>
                                </a:rPr>
                                <m:t>1</m:t>
                              </m:r>
                            </m:sub>
                          </m:sSub>
                          <m:r>
                            <a:rPr lang="en-US" sz="1950" i="1">
                              <a:latin typeface="Cambria Math" panose="02040503050406030204" pitchFamily="18" charset="0"/>
                            </a:rPr>
                            <m:t>,</m:t>
                          </m:r>
                          <m:sSub>
                            <m:sSubPr>
                              <m:ctrlPr>
                                <a:rPr lang="en-US" sz="1950" i="1">
                                  <a:latin typeface="Cambria Math" panose="02040503050406030204" pitchFamily="18" charset="0"/>
                                </a:rPr>
                              </m:ctrlPr>
                            </m:sSubPr>
                            <m:e>
                              <m:r>
                                <m:rPr>
                                  <m:sty m:val="p"/>
                                </m:rPr>
                                <a:rPr lang="en-US" sz="1950">
                                  <a:latin typeface="Cambria Math" panose="02040503050406030204" pitchFamily="18" charset="0"/>
                                </a:rPr>
                                <m:t>head</m:t>
                              </m:r>
                            </m:e>
                            <m:sub>
                              <m:r>
                                <a:rPr lang="en-US" sz="1950" i="1">
                                  <a:latin typeface="Cambria Math" panose="02040503050406030204" pitchFamily="18" charset="0"/>
                                </a:rPr>
                                <m:t>2</m:t>
                              </m:r>
                            </m:sub>
                          </m:sSub>
                          <m:r>
                            <a:rPr lang="en-US" sz="1950" i="1">
                              <a:latin typeface="Cambria Math" panose="02040503050406030204" pitchFamily="18" charset="0"/>
                            </a:rPr>
                            <m:t>,…,</m:t>
                          </m:r>
                          <m:sSub>
                            <m:sSubPr>
                              <m:ctrlPr>
                                <a:rPr lang="en-US" sz="1950" i="1">
                                  <a:latin typeface="Cambria Math" panose="02040503050406030204" pitchFamily="18" charset="0"/>
                                </a:rPr>
                              </m:ctrlPr>
                            </m:sSubPr>
                            <m:e>
                              <m:r>
                                <m:rPr>
                                  <m:sty m:val="p"/>
                                </m:rPr>
                                <a:rPr lang="en-US" sz="1950">
                                  <a:latin typeface="Cambria Math" panose="02040503050406030204" pitchFamily="18" charset="0"/>
                                </a:rPr>
                                <m:t>head</m:t>
                              </m:r>
                            </m:e>
                            <m:sub>
                              <m:r>
                                <a:rPr lang="en-US" sz="1950" i="1">
                                  <a:latin typeface="Cambria Math" panose="02040503050406030204" pitchFamily="18" charset="0"/>
                                </a:rPr>
                                <m:t>h</m:t>
                              </m:r>
                            </m:sub>
                          </m:sSub>
                        </m:e>
                      </m:d>
                      <m:sSup>
                        <m:sSupPr>
                          <m:ctrlPr>
                            <a:rPr lang="en-US" sz="1950" i="1">
                              <a:latin typeface="Cambria Math" panose="02040503050406030204" pitchFamily="18" charset="0"/>
                            </a:rPr>
                          </m:ctrlPr>
                        </m:sSupPr>
                        <m:e>
                          <m:r>
                            <a:rPr lang="en-US" sz="1950" i="1">
                              <a:latin typeface="Cambria Math" panose="02040503050406030204" pitchFamily="18" charset="0"/>
                            </a:rPr>
                            <m:t>𝑊</m:t>
                          </m:r>
                        </m:e>
                        <m:sup>
                          <m:r>
                            <a:rPr lang="en-US" sz="1950" i="1">
                              <a:latin typeface="Cambria Math" panose="02040503050406030204" pitchFamily="18" charset="0"/>
                            </a:rPr>
                            <m:t>𝑂</m:t>
                          </m:r>
                        </m:sup>
                      </m:sSup>
                    </m:oMath>
                  </m:oMathPara>
                </a14:m>
                <a:endParaRPr lang="en-US" sz="1950" dirty="0"/>
              </a:p>
              <a:p>
                <a:pPr marL="0" indent="0">
                  <a:buNone/>
                </a:pPr>
                <a:r>
                  <a:rPr lang="en-US" sz="1950" dirty="0"/>
                  <a:t>Where,</a:t>
                </a:r>
              </a:p>
              <a:p>
                <a:pPr marL="0" indent="0">
                  <a:buNone/>
                </a:pPr>
                <a14:m>
                  <m:oMathPara xmlns:m="http://schemas.openxmlformats.org/officeDocument/2006/math">
                    <m:oMathParaPr>
                      <m:jc m:val="centerGroup"/>
                    </m:oMathParaPr>
                    <m:oMath xmlns:m="http://schemas.openxmlformats.org/officeDocument/2006/math">
                      <m:m>
                        <m:mPr>
                          <m:mcs>
                            <m:mc>
                              <m:mcPr>
                                <m:count m:val="1"/>
                                <m:mcJc m:val="center"/>
                              </m:mcPr>
                            </m:mc>
                          </m:mcs>
                          <m:ctrlPr>
                            <a:rPr lang="en-US" sz="1950" i="1">
                              <a:latin typeface="Cambria Math" panose="02040503050406030204" pitchFamily="18" charset="0"/>
                            </a:rPr>
                          </m:ctrlPr>
                        </m:mPr>
                        <m:mr>
                          <m:e>
                            <m:sSub>
                              <m:sSubPr>
                                <m:ctrlPr>
                                  <a:rPr lang="en-US" sz="1950" i="1">
                                    <a:latin typeface="Cambria Math" panose="02040503050406030204" pitchFamily="18" charset="0"/>
                                  </a:rPr>
                                </m:ctrlPr>
                              </m:sSubPr>
                              <m:e>
                                <m:r>
                                  <m:rPr>
                                    <m:sty m:val="p"/>
                                  </m:rPr>
                                  <a:rPr lang="en-US" sz="1950">
                                    <a:latin typeface="Cambria Math" panose="02040503050406030204" pitchFamily="18" charset="0"/>
                                  </a:rPr>
                                  <m:t>head</m:t>
                                </m:r>
                              </m:e>
                              <m:sub>
                                <m:r>
                                  <a:rPr lang="en-US" sz="1950" i="1">
                                    <a:latin typeface="Cambria Math" panose="02040503050406030204" pitchFamily="18" charset="0"/>
                                  </a:rPr>
                                  <m:t>𝑖</m:t>
                                </m:r>
                              </m:sub>
                            </m:sSub>
                            <m:r>
                              <a:rPr lang="en-US" sz="1950" i="1">
                                <a:latin typeface="Cambria Math" panose="02040503050406030204" pitchFamily="18" charset="0"/>
                              </a:rPr>
                              <m:t>=</m:t>
                            </m:r>
                            <m:r>
                              <m:rPr>
                                <m:sty m:val="p"/>
                              </m:rPr>
                              <a:rPr lang="en-US" sz="1950">
                                <a:latin typeface="Cambria Math" panose="02040503050406030204" pitchFamily="18" charset="0"/>
                              </a:rPr>
                              <m:t>Attention</m:t>
                            </m:r>
                            <m:d>
                              <m:dPr>
                                <m:ctrlPr>
                                  <a:rPr lang="en-US" sz="1950" i="1">
                                    <a:latin typeface="Cambria Math" panose="02040503050406030204" pitchFamily="18" charset="0"/>
                                  </a:rPr>
                                </m:ctrlPr>
                              </m:dPr>
                              <m:e>
                                <m:sSub>
                                  <m:sSubPr>
                                    <m:ctrlPr>
                                      <a:rPr lang="en-US" sz="1950" i="1">
                                        <a:latin typeface="Cambria Math" panose="02040503050406030204" pitchFamily="18" charset="0"/>
                                      </a:rPr>
                                    </m:ctrlPr>
                                  </m:sSubPr>
                                  <m:e>
                                    <m:r>
                                      <a:rPr lang="en-US" sz="1950" i="1">
                                        <a:latin typeface="Cambria Math" panose="02040503050406030204" pitchFamily="18" charset="0"/>
                                      </a:rPr>
                                      <m:t>𝑄</m:t>
                                    </m:r>
                                  </m:e>
                                  <m:sub>
                                    <m:r>
                                      <a:rPr lang="en-US" sz="1950" i="1">
                                        <a:latin typeface="Cambria Math" panose="02040503050406030204" pitchFamily="18" charset="0"/>
                                      </a:rPr>
                                      <m:t>𝑖</m:t>
                                    </m:r>
                                  </m:sub>
                                </m:sSub>
                                <m:r>
                                  <a:rPr lang="en-US" sz="1950" i="1">
                                    <a:latin typeface="Cambria Math" panose="02040503050406030204" pitchFamily="18" charset="0"/>
                                  </a:rPr>
                                  <m:t>,</m:t>
                                </m:r>
                                <m:sSub>
                                  <m:sSubPr>
                                    <m:ctrlPr>
                                      <a:rPr lang="en-US" sz="1950" i="1">
                                        <a:latin typeface="Cambria Math" panose="02040503050406030204" pitchFamily="18" charset="0"/>
                                      </a:rPr>
                                    </m:ctrlPr>
                                  </m:sSubPr>
                                  <m:e>
                                    <m:r>
                                      <a:rPr lang="en-US" sz="1950" i="1">
                                        <a:latin typeface="Cambria Math" panose="02040503050406030204" pitchFamily="18" charset="0"/>
                                      </a:rPr>
                                      <m:t>𝐾</m:t>
                                    </m:r>
                                  </m:e>
                                  <m:sub>
                                    <m:r>
                                      <a:rPr lang="en-US" sz="1950" i="1">
                                        <a:latin typeface="Cambria Math" panose="02040503050406030204" pitchFamily="18" charset="0"/>
                                      </a:rPr>
                                      <m:t>𝑖</m:t>
                                    </m:r>
                                  </m:sub>
                                </m:sSub>
                                <m:r>
                                  <a:rPr lang="en-US" sz="1950" i="1">
                                    <a:latin typeface="Cambria Math" panose="02040503050406030204" pitchFamily="18" charset="0"/>
                                  </a:rPr>
                                  <m:t>,</m:t>
                                </m:r>
                                <m:sSub>
                                  <m:sSubPr>
                                    <m:ctrlPr>
                                      <a:rPr lang="en-US" sz="1950" i="1">
                                        <a:latin typeface="Cambria Math" panose="02040503050406030204" pitchFamily="18" charset="0"/>
                                      </a:rPr>
                                    </m:ctrlPr>
                                  </m:sSubPr>
                                  <m:e>
                                    <m:r>
                                      <a:rPr lang="en-US" sz="1950" i="1">
                                        <a:latin typeface="Cambria Math" panose="02040503050406030204" pitchFamily="18" charset="0"/>
                                      </a:rPr>
                                      <m:t>𝑉</m:t>
                                    </m:r>
                                  </m:e>
                                  <m:sub>
                                    <m:r>
                                      <a:rPr lang="en-US" sz="1950" i="1">
                                        <a:latin typeface="Cambria Math" panose="02040503050406030204" pitchFamily="18" charset="0"/>
                                      </a:rPr>
                                      <m:t>𝑖</m:t>
                                    </m:r>
                                  </m:sub>
                                </m:sSub>
                              </m:e>
                            </m:d>
                          </m:e>
                        </m:mr>
                        <m:mr>
                          <m:e>
                            <m:sSub>
                              <m:sSubPr>
                                <m:ctrlPr>
                                  <a:rPr lang="en-US" sz="1950" i="1">
                                    <a:latin typeface="Cambria Math" panose="02040503050406030204" pitchFamily="18" charset="0"/>
                                  </a:rPr>
                                </m:ctrlPr>
                              </m:sSubPr>
                              <m:e>
                                <m:r>
                                  <a:rPr lang="en-US" sz="1950" i="1">
                                    <a:latin typeface="Cambria Math" panose="02040503050406030204" pitchFamily="18" charset="0"/>
                                  </a:rPr>
                                  <m:t>𝑄</m:t>
                                </m:r>
                              </m:e>
                              <m:sub>
                                <m:r>
                                  <a:rPr lang="en-US" sz="1950" i="1">
                                    <a:latin typeface="Cambria Math" panose="02040503050406030204" pitchFamily="18" charset="0"/>
                                  </a:rPr>
                                  <m:t>𝑖</m:t>
                                </m:r>
                              </m:sub>
                            </m:sSub>
                            <m:r>
                              <a:rPr lang="en-US" sz="1950" i="1">
                                <a:latin typeface="Cambria Math" panose="02040503050406030204" pitchFamily="18" charset="0"/>
                              </a:rPr>
                              <m:t>=</m:t>
                            </m:r>
                            <m:r>
                              <a:rPr lang="en-US" sz="1950" b="1" i="1">
                                <a:latin typeface="Cambria Math" panose="02040503050406030204" pitchFamily="18" charset="0"/>
                              </a:rPr>
                              <m:t>𝑿</m:t>
                            </m:r>
                            <m:sSubSup>
                              <m:sSubSupPr>
                                <m:ctrlPr>
                                  <a:rPr lang="en-US" sz="1950" i="1">
                                    <a:latin typeface="Cambria Math" panose="02040503050406030204" pitchFamily="18" charset="0"/>
                                  </a:rPr>
                                </m:ctrlPr>
                              </m:sSubSupPr>
                              <m:e>
                                <m:r>
                                  <a:rPr lang="en-US" sz="1950" i="1">
                                    <a:latin typeface="Cambria Math" panose="02040503050406030204" pitchFamily="18" charset="0"/>
                                  </a:rPr>
                                  <m:t>𝑊</m:t>
                                </m:r>
                              </m:e>
                              <m:sub>
                                <m:r>
                                  <a:rPr lang="en-US" sz="1950" i="1">
                                    <a:latin typeface="Cambria Math" panose="02040503050406030204" pitchFamily="18" charset="0"/>
                                  </a:rPr>
                                  <m:t>𝑖</m:t>
                                </m:r>
                              </m:sub>
                              <m:sup>
                                <m:r>
                                  <a:rPr lang="en-US" sz="1950" i="1">
                                    <a:latin typeface="Cambria Math" panose="02040503050406030204" pitchFamily="18" charset="0"/>
                                  </a:rPr>
                                  <m:t>𝑄</m:t>
                                </m:r>
                              </m:sup>
                            </m:sSubSup>
                          </m:e>
                        </m:mr>
                        <m:mr>
                          <m:e>
                            <m:sSub>
                              <m:sSubPr>
                                <m:ctrlPr>
                                  <a:rPr lang="en-US" sz="1950" i="1">
                                    <a:latin typeface="Cambria Math" panose="02040503050406030204" pitchFamily="18" charset="0"/>
                                  </a:rPr>
                                </m:ctrlPr>
                              </m:sSubPr>
                              <m:e>
                                <m:r>
                                  <a:rPr lang="en-US" sz="1950" i="1">
                                    <a:latin typeface="Cambria Math" panose="02040503050406030204" pitchFamily="18" charset="0"/>
                                  </a:rPr>
                                  <m:t>𝐾</m:t>
                                </m:r>
                              </m:e>
                              <m:sub>
                                <m:r>
                                  <a:rPr lang="en-US" sz="1950" i="1">
                                    <a:latin typeface="Cambria Math" panose="02040503050406030204" pitchFamily="18" charset="0"/>
                                  </a:rPr>
                                  <m:t>𝑖</m:t>
                                </m:r>
                              </m:sub>
                            </m:sSub>
                            <m:r>
                              <a:rPr lang="en-US" sz="1950" i="1">
                                <a:latin typeface="Cambria Math" panose="02040503050406030204" pitchFamily="18" charset="0"/>
                              </a:rPr>
                              <m:t>=</m:t>
                            </m:r>
                            <m:r>
                              <a:rPr lang="en-US" sz="1950" b="1" i="1">
                                <a:latin typeface="Cambria Math" panose="02040503050406030204" pitchFamily="18" charset="0"/>
                              </a:rPr>
                              <m:t>𝑿</m:t>
                            </m:r>
                            <m:sSubSup>
                              <m:sSubSupPr>
                                <m:ctrlPr>
                                  <a:rPr lang="en-US" sz="1950" i="1">
                                    <a:latin typeface="Cambria Math" panose="02040503050406030204" pitchFamily="18" charset="0"/>
                                  </a:rPr>
                                </m:ctrlPr>
                              </m:sSubSupPr>
                              <m:e>
                                <m:r>
                                  <a:rPr lang="en-US" sz="1950" i="1">
                                    <a:latin typeface="Cambria Math" panose="02040503050406030204" pitchFamily="18" charset="0"/>
                                  </a:rPr>
                                  <m:t>𝑊</m:t>
                                </m:r>
                              </m:e>
                              <m:sub>
                                <m:r>
                                  <a:rPr lang="en-US" sz="1950" i="1">
                                    <a:latin typeface="Cambria Math" panose="02040503050406030204" pitchFamily="18" charset="0"/>
                                  </a:rPr>
                                  <m:t>𝑖</m:t>
                                </m:r>
                              </m:sub>
                              <m:sup>
                                <m:r>
                                  <a:rPr lang="en-US" sz="1950" i="1">
                                    <a:latin typeface="Cambria Math" panose="02040503050406030204" pitchFamily="18" charset="0"/>
                                  </a:rPr>
                                  <m:t>𝐾</m:t>
                                </m:r>
                              </m:sup>
                            </m:sSubSup>
                          </m:e>
                        </m:mr>
                        <m:mr>
                          <m:e>
                            <m:sSub>
                              <m:sSubPr>
                                <m:ctrlPr>
                                  <a:rPr lang="en-US" sz="1950" i="1">
                                    <a:latin typeface="Cambria Math" panose="02040503050406030204" pitchFamily="18" charset="0"/>
                                  </a:rPr>
                                </m:ctrlPr>
                              </m:sSubPr>
                              <m:e>
                                <m:r>
                                  <a:rPr lang="en-US" sz="1950" i="1">
                                    <a:latin typeface="Cambria Math" panose="02040503050406030204" pitchFamily="18" charset="0"/>
                                  </a:rPr>
                                  <m:t>𝑉</m:t>
                                </m:r>
                              </m:e>
                              <m:sub>
                                <m:r>
                                  <a:rPr lang="en-US" sz="1950" i="1">
                                    <a:latin typeface="Cambria Math" panose="02040503050406030204" pitchFamily="18" charset="0"/>
                                  </a:rPr>
                                  <m:t>𝑖</m:t>
                                </m:r>
                              </m:sub>
                            </m:sSub>
                            <m:r>
                              <a:rPr lang="en-US" sz="1950" i="1">
                                <a:latin typeface="Cambria Math" panose="02040503050406030204" pitchFamily="18" charset="0"/>
                              </a:rPr>
                              <m:t>=</m:t>
                            </m:r>
                            <m:r>
                              <a:rPr lang="en-US" sz="1950" b="1" i="1">
                                <a:latin typeface="Cambria Math" panose="02040503050406030204" pitchFamily="18" charset="0"/>
                              </a:rPr>
                              <m:t>𝑿</m:t>
                            </m:r>
                            <m:sSubSup>
                              <m:sSubSupPr>
                                <m:ctrlPr>
                                  <a:rPr lang="en-US" sz="1950" i="1">
                                    <a:latin typeface="Cambria Math" panose="02040503050406030204" pitchFamily="18" charset="0"/>
                                  </a:rPr>
                                </m:ctrlPr>
                              </m:sSubSupPr>
                              <m:e>
                                <m:r>
                                  <a:rPr lang="en-US" sz="1950" i="1">
                                    <a:latin typeface="Cambria Math" panose="02040503050406030204" pitchFamily="18" charset="0"/>
                                  </a:rPr>
                                  <m:t>𝑊</m:t>
                                </m:r>
                              </m:e>
                              <m:sub>
                                <m:r>
                                  <a:rPr lang="en-US" sz="1950" i="1">
                                    <a:latin typeface="Cambria Math" panose="02040503050406030204" pitchFamily="18" charset="0"/>
                                  </a:rPr>
                                  <m:t>𝑖</m:t>
                                </m:r>
                              </m:sub>
                              <m:sup>
                                <m:r>
                                  <a:rPr lang="en-US" sz="1950" i="1">
                                    <a:latin typeface="Cambria Math" panose="02040503050406030204" pitchFamily="18" charset="0"/>
                                  </a:rPr>
                                  <m:t>𝑉</m:t>
                                </m:r>
                              </m:sup>
                            </m:sSubSup>
                          </m:e>
                        </m:mr>
                      </m:m>
                    </m:oMath>
                  </m:oMathPara>
                </a14:m>
                <a:endParaRPr lang="en-US" sz="1950" dirty="0"/>
              </a:p>
              <a:p>
                <a:pPr marL="0" indent="0">
                  <a:buNone/>
                </a:pPr>
                <a:r>
                  <a:rPr lang="en-US" sz="1950" dirty="0"/>
                  <a:t>Of course, </a:t>
                </a:r>
                <a:r>
                  <a:rPr lang="en-US" sz="1950" i="1" dirty="0" err="1"/>
                  <a:t>W</a:t>
                </a:r>
                <a:r>
                  <a:rPr lang="en-US" sz="1950" i="1" baseline="-25000" dirty="0" err="1"/>
                  <a:t>i</a:t>
                </a:r>
                <a:r>
                  <a:rPr lang="en-US" sz="1950" i="1" baseline="30000" dirty="0" err="1"/>
                  <a:t>Q</a:t>
                </a:r>
                <a:r>
                  <a:rPr lang="en-US" sz="1950" dirty="0"/>
                  <a:t>, </a:t>
                </a:r>
                <a:r>
                  <a:rPr lang="en-US" sz="1950" i="1" dirty="0" err="1"/>
                  <a:t>W</a:t>
                </a:r>
                <a:r>
                  <a:rPr lang="en-US" sz="1950" i="1" baseline="-25000" dirty="0" err="1"/>
                  <a:t>i</a:t>
                </a:r>
                <a:r>
                  <a:rPr lang="en-US" sz="1950" i="1" baseline="30000" dirty="0" err="1"/>
                  <a:t>K</a:t>
                </a:r>
                <a:r>
                  <a:rPr lang="en-US" sz="1950" dirty="0"/>
                  <a:t>, and </a:t>
                </a:r>
                <a:r>
                  <a:rPr lang="en-US" sz="1950" i="1" dirty="0" err="1"/>
                  <a:t>W</a:t>
                </a:r>
                <a:r>
                  <a:rPr lang="en-US" sz="1950" i="1" baseline="-25000" dirty="0" err="1"/>
                  <a:t>i</a:t>
                </a:r>
                <a:r>
                  <a:rPr lang="en-US" sz="1950" i="1" baseline="30000" dirty="0" err="1"/>
                  <a:t>V</a:t>
                </a:r>
                <a:r>
                  <a:rPr lang="en-US" sz="1950" dirty="0"/>
                  <a:t> are query weight matrix, key weight matrix, and value weight matrix for the </a:t>
                </a:r>
                <a:r>
                  <a:rPr lang="en-US" sz="1950" i="1" dirty="0" err="1"/>
                  <a:t>i</a:t>
                </a:r>
                <a:r>
                  <a:rPr lang="en-US" sz="1950" baseline="30000" dirty="0" err="1"/>
                  <a:t>th</a:t>
                </a:r>
                <a:r>
                  <a:rPr lang="en-US" sz="1950" dirty="0"/>
                  <a:t> head, respectively whereas </a:t>
                </a:r>
                <a:r>
                  <a:rPr lang="en-US" sz="1950" i="1" dirty="0"/>
                  <a:t>W</a:t>
                </a:r>
                <a:r>
                  <a:rPr lang="en-US" sz="1950" i="1" baseline="30000" dirty="0"/>
                  <a:t>O</a:t>
                </a:r>
                <a:r>
                  <a:rPr lang="en-US" sz="1950" dirty="0"/>
                  <a:t> is the entire weight matrix whose dimension is often set as </a:t>
                </a:r>
                <a:r>
                  <a:rPr lang="en-US" sz="1950" i="1" dirty="0" err="1"/>
                  <a:t>hd</a:t>
                </a:r>
                <a:r>
                  <a:rPr lang="en-US" sz="1950" i="1" baseline="-25000" dirty="0" err="1"/>
                  <a:t>v</a:t>
                </a:r>
                <a:r>
                  <a:rPr lang="en-US" sz="1950" dirty="0"/>
                  <a:t> x </a:t>
                </a:r>
                <a:r>
                  <a:rPr lang="en-US" sz="1950" i="1" dirty="0" err="1"/>
                  <a:t>d</a:t>
                </a:r>
                <a:r>
                  <a:rPr lang="en-US" sz="1950" i="1" baseline="-25000" dirty="0" err="1"/>
                  <a:t>m</a:t>
                </a:r>
                <a:r>
                  <a:rPr lang="en-US" sz="1950" dirty="0"/>
                  <a:t> so that multi-head attention </a:t>
                </a:r>
                <a:r>
                  <a:rPr lang="en-US" sz="1950" dirty="0" err="1"/>
                  <a:t>MultiheadAttention</a:t>
                </a:r>
                <a:r>
                  <a:rPr lang="en-US" sz="1950" dirty="0"/>
                  <a:t>(</a:t>
                </a:r>
                <a:r>
                  <a:rPr lang="en-US" sz="1950" b="1" i="1" dirty="0"/>
                  <a:t>X</a:t>
                </a:r>
                <a:r>
                  <a:rPr lang="en-US" sz="1950" dirty="0"/>
                  <a:t>) is </a:t>
                </a:r>
                <a:r>
                  <a:rPr lang="en-US" sz="1950" i="1" dirty="0"/>
                  <a:t>m</a:t>
                </a:r>
                <a:r>
                  <a:rPr lang="en-US" sz="1950" dirty="0"/>
                  <a:t> x </a:t>
                </a:r>
                <a:r>
                  <a:rPr lang="en-US" sz="1950" i="1" dirty="0" err="1"/>
                  <a:t>d</a:t>
                </a:r>
                <a:r>
                  <a:rPr lang="en-US" sz="1950" i="1" baseline="-25000" dirty="0" err="1"/>
                  <a:t>m</a:t>
                </a:r>
                <a:r>
                  <a:rPr lang="en-US" sz="1950" dirty="0"/>
                  <a:t> matrix which is the same to dimension of input sequence matrix </a:t>
                </a:r>
                <a:r>
                  <a:rPr lang="en-US" sz="1950" b="1" i="1" dirty="0"/>
                  <a:t>X</a:t>
                </a:r>
                <a:r>
                  <a:rPr lang="en-US" sz="1950" dirty="0"/>
                  <a:t> = (</a:t>
                </a:r>
                <a:r>
                  <a:rPr lang="en-US" sz="1950" b="1" i="1" dirty="0"/>
                  <a:t>x</a:t>
                </a:r>
                <a:r>
                  <a:rPr lang="en-US" sz="1950" baseline="-25000" dirty="0"/>
                  <a:t>1</a:t>
                </a:r>
                <a:r>
                  <a:rPr lang="en-US" sz="1950" dirty="0"/>
                  <a:t>, </a:t>
                </a:r>
                <a:r>
                  <a:rPr lang="en-US" sz="1950" b="1" i="1" dirty="0"/>
                  <a:t>x</a:t>
                </a:r>
                <a:r>
                  <a:rPr lang="en-US" sz="1950" baseline="-25000" dirty="0"/>
                  <a:t>2</a:t>
                </a:r>
                <a:r>
                  <a:rPr lang="en-US" sz="1950" dirty="0"/>
                  <a:t>,…, </a:t>
                </a:r>
                <a:r>
                  <a:rPr lang="en-US" sz="1950" b="1" i="1" dirty="0" err="1"/>
                  <a:t>x</a:t>
                </a:r>
                <a:r>
                  <a:rPr lang="en-US" sz="1950" i="1" baseline="-25000" dirty="0" err="1"/>
                  <a:t>m</a:t>
                </a:r>
                <a:r>
                  <a:rPr lang="en-US" sz="1950" dirty="0"/>
                  <a:t>)</a:t>
                </a:r>
                <a:r>
                  <a:rPr lang="en-US" sz="1950" i="1" baseline="30000" dirty="0"/>
                  <a:t>T</a:t>
                </a:r>
                <a:r>
                  <a:rPr lang="en-US" sz="1950" dirty="0"/>
                  <a:t>. Note that the concatenation mechanism follows horizontal direction so that the concatenation concatenate(head</a:t>
                </a:r>
                <a:r>
                  <a:rPr lang="en-US" sz="1950" baseline="-25000" dirty="0"/>
                  <a:t>1</a:t>
                </a:r>
                <a:r>
                  <a:rPr lang="en-US" sz="1950" dirty="0"/>
                  <a:t>, head</a:t>
                </a:r>
                <a:r>
                  <a:rPr lang="en-US" sz="1950" baseline="-25000" dirty="0"/>
                  <a:t>2</a:t>
                </a:r>
                <a:r>
                  <a:rPr lang="en-US" sz="1950" dirty="0"/>
                  <a:t>,…, </a:t>
                </a:r>
                <a:r>
                  <a:rPr lang="en-US" sz="1950" dirty="0" err="1"/>
                  <a:t>head</a:t>
                </a:r>
                <a:r>
                  <a:rPr lang="en-US" sz="1950" i="1" baseline="-25000" dirty="0" err="1"/>
                  <a:t>h</a:t>
                </a:r>
                <a:r>
                  <a:rPr lang="en-US" sz="1950" dirty="0"/>
                  <a:t>) is </a:t>
                </a:r>
                <a:r>
                  <a:rPr lang="en-US" sz="1950" i="1" dirty="0"/>
                  <a:t>m</a:t>
                </a:r>
                <a:r>
                  <a:rPr lang="en-US" sz="1950" dirty="0"/>
                  <a:t> x </a:t>
                </a:r>
                <a:r>
                  <a:rPr lang="en-US" sz="1950" i="1" dirty="0" err="1"/>
                  <a:t>hd</a:t>
                </a:r>
                <a:r>
                  <a:rPr lang="en-US" sz="1950" i="1" baseline="-25000" dirty="0" err="1"/>
                  <a:t>v</a:t>
                </a:r>
                <a:r>
                  <a:rPr lang="en-US" sz="1950" dirty="0"/>
                  <a:t> matrix when each head </a:t>
                </a:r>
                <a:r>
                  <a:rPr lang="en-US" sz="1950" dirty="0" err="1"/>
                  <a:t>head</a:t>
                </a:r>
                <a:r>
                  <a:rPr lang="en-US" sz="1950" i="1" baseline="-25000" dirty="0" err="1"/>
                  <a:t>i</a:t>
                </a:r>
                <a:r>
                  <a:rPr lang="en-US" sz="1950" dirty="0"/>
                  <a:t> = Attention(</a:t>
                </a:r>
                <a:r>
                  <a:rPr lang="en-US" sz="1950" i="1" dirty="0"/>
                  <a:t>Q</a:t>
                </a:r>
                <a:r>
                  <a:rPr lang="en-US" sz="1950" i="1" baseline="-25000" dirty="0"/>
                  <a:t>i</a:t>
                </a:r>
                <a:r>
                  <a:rPr lang="en-US" sz="1950" dirty="0"/>
                  <a:t>, </a:t>
                </a:r>
                <a:r>
                  <a:rPr lang="en-US" sz="1950" i="1" dirty="0"/>
                  <a:t>K</a:t>
                </a:r>
                <a:r>
                  <a:rPr lang="en-US" sz="1950" i="1" baseline="-25000" dirty="0"/>
                  <a:t>i</a:t>
                </a:r>
                <a:r>
                  <a:rPr lang="en-US" sz="1950" dirty="0"/>
                  <a:t>, </a:t>
                </a:r>
                <a:r>
                  <a:rPr lang="en-US" sz="1950" i="1" dirty="0"/>
                  <a:t>V</a:t>
                </a:r>
                <a:r>
                  <a:rPr lang="en-US" sz="1950" i="1" baseline="-25000" dirty="0"/>
                  <a:t>i</a:t>
                </a:r>
                <a:r>
                  <a:rPr lang="en-US" sz="1950" dirty="0"/>
                  <a:t>) is </a:t>
                </a:r>
                <a:r>
                  <a:rPr lang="en-US" sz="1950" i="1" dirty="0"/>
                  <a:t>m</a:t>
                </a:r>
                <a:r>
                  <a:rPr lang="en-US" sz="1950" dirty="0"/>
                  <a:t> x </a:t>
                </a:r>
                <a:r>
                  <a:rPr lang="en-US" sz="1950" i="1" dirty="0"/>
                  <a:t>d</a:t>
                </a:r>
                <a:r>
                  <a:rPr lang="en-US" sz="1950" i="1" baseline="-25000" dirty="0"/>
                  <a:t>v</a:t>
                </a:r>
                <a:r>
                  <a:rPr lang="en-US" sz="1950" dirty="0"/>
                  <a:t> matrix. There are </a:t>
                </a:r>
                <a:r>
                  <a:rPr lang="en-US" sz="1950" i="1" dirty="0"/>
                  <a:t>h</a:t>
                </a:r>
                <a:r>
                  <a:rPr lang="en-US" sz="1950" dirty="0"/>
                  <a:t> heads (attentions) in the equation above. In practice, </a:t>
                </a:r>
                <a:r>
                  <a:rPr lang="en-US" sz="1950" i="1" dirty="0"/>
                  <a:t>h</a:t>
                </a:r>
                <a:r>
                  <a:rPr lang="en-US" sz="1950" dirty="0"/>
                  <a:t> is set so that </a:t>
                </a:r>
                <a:r>
                  <a:rPr lang="en-US" sz="1950" i="1" dirty="0" err="1"/>
                  <a:t>hd</a:t>
                </a:r>
                <a:r>
                  <a:rPr lang="en-US" sz="1950" i="1" baseline="-25000" dirty="0" err="1"/>
                  <a:t>v</a:t>
                </a:r>
                <a:r>
                  <a:rPr lang="en-US" sz="1950" dirty="0"/>
                  <a:t> = </a:t>
                </a:r>
                <a:r>
                  <a:rPr lang="en-US" sz="1950" i="1" dirty="0" err="1"/>
                  <a:t>d</a:t>
                </a:r>
                <a:r>
                  <a:rPr lang="en-US" sz="1950" i="1" baseline="-25000" dirty="0" err="1"/>
                  <a:t>m</a:t>
                </a:r>
                <a:r>
                  <a:rPr lang="en-US" sz="1950" dirty="0"/>
                  <a:t> which is model dimension. Recall that </a:t>
                </a:r>
                <a:r>
                  <a:rPr lang="en-US" sz="1950" i="1" dirty="0" err="1"/>
                  <a:t>d</a:t>
                </a:r>
                <a:r>
                  <a:rPr lang="en-US" sz="1950" i="1" baseline="-25000" dirty="0" err="1"/>
                  <a:t>m</a:t>
                </a:r>
                <a:r>
                  <a:rPr lang="en-US" sz="1950" dirty="0"/>
                  <a:t> is often 512 in NLP.</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1440" y="914399"/>
                <a:ext cx="12009120" cy="5176066"/>
              </a:xfrm>
              <a:blipFill>
                <a:blip r:embed="rId2"/>
                <a:stretch>
                  <a:fillRect l="-508" t="-589" r="-508" b="-5418"/>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36</a:t>
            </a:fld>
            <a:endParaRPr lang="en-US"/>
          </a:p>
        </p:txBody>
      </p:sp>
    </p:spTree>
    <p:extLst>
      <p:ext uri="{BB962C8B-B14F-4D97-AF65-F5344CB8AC3E}">
        <p14:creationId xmlns:p14="http://schemas.microsoft.com/office/powerpoint/2010/main" val="218241437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Transformer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1120" y="914399"/>
                <a:ext cx="12029440" cy="5176066"/>
              </a:xfrm>
            </p:spPr>
            <p:txBody>
              <a:bodyPr>
                <a:normAutofit/>
              </a:bodyPr>
              <a:lstStyle/>
              <a:p>
                <a:pPr marL="0" indent="0">
                  <a:buNone/>
                </a:pPr>
                <a:r>
                  <a:rPr lang="en-US" sz="2400" dirty="0"/>
                  <a:t>For easy illustration, the concatenation of </a:t>
                </a:r>
                <a:r>
                  <a:rPr lang="en-US" sz="2400" i="1" dirty="0"/>
                  <a:t>h</a:t>
                </a:r>
                <a:r>
                  <a:rPr lang="en-US" sz="2400" dirty="0"/>
                  <a:t> attentions is represented as </a:t>
                </a:r>
                <a:r>
                  <a:rPr lang="en-US" sz="2400" i="1" dirty="0"/>
                  <a:t>m</a:t>
                </a:r>
                <a:r>
                  <a:rPr lang="en-US" sz="2400" dirty="0"/>
                  <a:t> x </a:t>
                </a:r>
                <a:r>
                  <a:rPr lang="en-US" sz="2400" i="1" dirty="0" err="1"/>
                  <a:t>hd</a:t>
                </a:r>
                <a:r>
                  <a:rPr lang="en-US" sz="2400" i="1" baseline="-25000" dirty="0" err="1"/>
                  <a:t>v</a:t>
                </a:r>
                <a:r>
                  <a:rPr lang="en-US" sz="2400" dirty="0"/>
                  <a:t> as follows:</a:t>
                </a:r>
              </a:p>
              <a:p>
                <a:pPr marL="0" indent="0">
                  <a:buNone/>
                </a:pPr>
                <a14:m>
                  <m:oMathPara xmlns:m="http://schemas.openxmlformats.org/officeDocument/2006/math">
                    <m:oMathParaPr>
                      <m:jc m:val="centerGroup"/>
                    </m:oMathParaPr>
                    <m:oMath xmlns:m="http://schemas.openxmlformats.org/officeDocument/2006/math">
                      <m:r>
                        <m:rPr>
                          <m:sty m:val="p"/>
                        </m:rPr>
                        <a:rPr lang="en-US" sz="2400">
                          <a:latin typeface="Cambria Math" panose="02040503050406030204" pitchFamily="18" charset="0"/>
                        </a:rPr>
                        <m:t>concatenate</m:t>
                      </m:r>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m:rPr>
                                  <m:sty m:val="p"/>
                                </m:rPr>
                                <a:rPr lang="en-US" sz="2400">
                                  <a:latin typeface="Cambria Math" panose="02040503050406030204" pitchFamily="18" charset="0"/>
                                </a:rPr>
                                <m:t>head</m:t>
                              </m:r>
                            </m:e>
                            <m:sub>
                              <m:r>
                                <a:rPr lang="en-US" sz="2400" i="1">
                                  <a:latin typeface="Cambria Math" panose="02040503050406030204" pitchFamily="18" charset="0"/>
                                </a:rPr>
                                <m:t>1</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m:rPr>
                                  <m:sty m:val="p"/>
                                </m:rPr>
                                <a:rPr lang="en-US" sz="2400">
                                  <a:latin typeface="Cambria Math" panose="02040503050406030204" pitchFamily="18" charset="0"/>
                                </a:rPr>
                                <m:t>head</m:t>
                              </m:r>
                            </m:e>
                            <m:sub>
                              <m:r>
                                <a:rPr lang="en-US" sz="2400" i="1">
                                  <a:latin typeface="Cambria Math" panose="02040503050406030204" pitchFamily="18" charset="0"/>
                                </a:rPr>
                                <m:t>𝑖</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m:rPr>
                                  <m:sty m:val="p"/>
                                </m:rPr>
                                <a:rPr lang="en-US" sz="2400">
                                  <a:latin typeface="Cambria Math" panose="02040503050406030204" pitchFamily="18" charset="0"/>
                                </a:rPr>
                                <m:t>head</m:t>
                              </m:r>
                            </m:e>
                            <m:sub>
                              <m:r>
                                <a:rPr lang="en-US" sz="2400" i="1">
                                  <a:latin typeface="Cambria Math" panose="02040503050406030204" pitchFamily="18" charset="0"/>
                                </a:rPr>
                                <m:t>h</m:t>
                              </m:r>
                            </m:sub>
                          </m:sSub>
                        </m:e>
                      </m:d>
                      <m:r>
                        <a:rPr lang="en-US" sz="2400" i="1">
                          <a:latin typeface="Cambria Math" panose="02040503050406030204" pitchFamily="18" charset="0"/>
                        </a:rPr>
                        <m:t>=</m:t>
                      </m:r>
                      <m:d>
                        <m:dPr>
                          <m:ctrlPr>
                            <a:rPr lang="en-US" sz="2400" i="1">
                              <a:latin typeface="Cambria Math" panose="02040503050406030204" pitchFamily="18" charset="0"/>
                            </a:rPr>
                          </m:ctrlPr>
                        </m:dPr>
                        <m:e>
                          <m:m>
                            <m:mPr>
                              <m:mcs>
                                <m:mc>
                                  <m:mcPr>
                                    <m:count m:val="14"/>
                                    <m:mcJc m:val="center"/>
                                  </m:mcPr>
                                </m:mc>
                              </m:mcs>
                              <m:ctrlPr>
                                <a:rPr lang="en-US" sz="2400" i="1">
                                  <a:latin typeface="Cambria Math" panose="02040503050406030204" pitchFamily="18" charset="0"/>
                                </a:rPr>
                              </m:ctrlPr>
                            </m:mPr>
                            <m:mr>
                              <m:e>
                                <m:sSubSup>
                                  <m:sSubSupPr>
                                    <m:ctrlPr>
                                      <a:rPr lang="en-US" sz="2400" i="1">
                                        <a:latin typeface="Cambria Math" panose="02040503050406030204" pitchFamily="18" charset="0"/>
                                      </a:rPr>
                                    </m:ctrlPr>
                                  </m:sSubSupPr>
                                  <m:e>
                                    <m:r>
                                      <a:rPr lang="en-US" sz="2400" i="1">
                                        <a:latin typeface="Cambria Math" panose="02040503050406030204" pitchFamily="18" charset="0"/>
                                      </a:rPr>
                                      <m:t>𝑎</m:t>
                                    </m:r>
                                  </m:e>
                                  <m:sub>
                                    <m:r>
                                      <a:rPr lang="en-US" sz="2400" i="1">
                                        <a:latin typeface="Cambria Math" panose="02040503050406030204" pitchFamily="18" charset="0"/>
                                      </a:rPr>
                                      <m:t>11</m:t>
                                    </m:r>
                                  </m:sub>
                                  <m:sup>
                                    <m:d>
                                      <m:dPr>
                                        <m:ctrlPr>
                                          <a:rPr lang="en-US" sz="2400" i="1">
                                            <a:latin typeface="Cambria Math" panose="02040503050406030204" pitchFamily="18" charset="0"/>
                                          </a:rPr>
                                        </m:ctrlPr>
                                      </m:dPr>
                                      <m:e>
                                        <m:r>
                                          <a:rPr lang="en-US" sz="2400" i="1">
                                            <a:latin typeface="Cambria Math" panose="02040503050406030204" pitchFamily="18" charset="0"/>
                                          </a:rPr>
                                          <m:t>1</m:t>
                                        </m:r>
                                      </m:e>
                                    </m:d>
                                  </m:sup>
                                </m:sSubSup>
                              </m:e>
                              <m:e>
                                <m:sSubSup>
                                  <m:sSubSupPr>
                                    <m:ctrlPr>
                                      <a:rPr lang="en-US" sz="2400" i="1">
                                        <a:latin typeface="Cambria Math" panose="02040503050406030204" pitchFamily="18" charset="0"/>
                                      </a:rPr>
                                    </m:ctrlPr>
                                  </m:sSubSupPr>
                                  <m:e>
                                    <m:r>
                                      <a:rPr lang="en-US" sz="2400" i="1">
                                        <a:latin typeface="Cambria Math" panose="02040503050406030204" pitchFamily="18" charset="0"/>
                                      </a:rPr>
                                      <m:t>𝑎</m:t>
                                    </m:r>
                                  </m:e>
                                  <m:sub>
                                    <m:r>
                                      <a:rPr lang="en-US" sz="2400" i="1">
                                        <a:latin typeface="Cambria Math" panose="02040503050406030204" pitchFamily="18" charset="0"/>
                                      </a:rPr>
                                      <m:t>12</m:t>
                                    </m:r>
                                  </m:sub>
                                  <m:sup>
                                    <m:d>
                                      <m:dPr>
                                        <m:ctrlPr>
                                          <a:rPr lang="en-US" sz="2400" i="1">
                                            <a:latin typeface="Cambria Math" panose="02040503050406030204" pitchFamily="18" charset="0"/>
                                          </a:rPr>
                                        </m:ctrlPr>
                                      </m:dPr>
                                      <m:e>
                                        <m:r>
                                          <a:rPr lang="en-US" sz="2400" i="1">
                                            <a:latin typeface="Cambria Math" panose="02040503050406030204" pitchFamily="18" charset="0"/>
                                          </a:rPr>
                                          <m:t>1</m:t>
                                        </m:r>
                                      </m:e>
                                    </m:d>
                                  </m:sup>
                                </m:sSubSup>
                              </m:e>
                              <m:e>
                                <m:r>
                                  <a:rPr lang="en-US" sz="2400" i="1">
                                    <a:latin typeface="Cambria Math" panose="02040503050406030204" pitchFamily="18" charset="0"/>
                                  </a:rPr>
                                  <m:t>⋯</m:t>
                                </m:r>
                              </m:e>
                              <m:e>
                                <m:sSubSup>
                                  <m:sSubSupPr>
                                    <m:ctrlPr>
                                      <a:rPr lang="en-US" sz="2400" i="1">
                                        <a:latin typeface="Cambria Math" panose="02040503050406030204" pitchFamily="18" charset="0"/>
                                      </a:rPr>
                                    </m:ctrlPr>
                                  </m:sSubSupPr>
                                  <m:e>
                                    <m:r>
                                      <a:rPr lang="en-US" sz="2400" i="1">
                                        <a:latin typeface="Cambria Math" panose="02040503050406030204" pitchFamily="18" charset="0"/>
                                      </a:rPr>
                                      <m:t>𝑎</m:t>
                                    </m:r>
                                  </m:e>
                                  <m:sub>
                                    <m:r>
                                      <a:rPr lang="en-US" sz="2400" i="1">
                                        <a:latin typeface="Cambria Math" panose="02040503050406030204" pitchFamily="18" charset="0"/>
                                      </a:rPr>
                                      <m:t>1</m:t>
                                    </m:r>
                                    <m:sSub>
                                      <m:sSubPr>
                                        <m:ctrlPr>
                                          <a:rPr lang="en-US" sz="2400" i="1">
                                            <a:latin typeface="Cambria Math" panose="02040503050406030204" pitchFamily="18" charset="0"/>
                                          </a:rPr>
                                        </m:ctrlPr>
                                      </m:sSubPr>
                                      <m:e>
                                        <m:r>
                                          <a:rPr lang="en-US" sz="2400" i="1">
                                            <a:latin typeface="Cambria Math" panose="02040503050406030204" pitchFamily="18" charset="0"/>
                                          </a:rPr>
                                          <m:t>𝑑</m:t>
                                        </m:r>
                                      </m:e>
                                      <m:sub>
                                        <m:r>
                                          <a:rPr lang="en-US" sz="2400" i="1">
                                            <a:latin typeface="Cambria Math" panose="02040503050406030204" pitchFamily="18" charset="0"/>
                                          </a:rPr>
                                          <m:t>𝑣</m:t>
                                        </m:r>
                                      </m:sub>
                                    </m:sSub>
                                  </m:sub>
                                  <m:sup>
                                    <m:d>
                                      <m:dPr>
                                        <m:ctrlPr>
                                          <a:rPr lang="en-US" sz="2400" i="1">
                                            <a:latin typeface="Cambria Math" panose="02040503050406030204" pitchFamily="18" charset="0"/>
                                          </a:rPr>
                                        </m:ctrlPr>
                                      </m:dPr>
                                      <m:e>
                                        <m:r>
                                          <a:rPr lang="en-US" sz="2400" i="1">
                                            <a:latin typeface="Cambria Math" panose="02040503050406030204" pitchFamily="18" charset="0"/>
                                          </a:rPr>
                                          <m:t>1</m:t>
                                        </m:r>
                                      </m:e>
                                    </m:d>
                                  </m:sup>
                                </m:sSubSup>
                              </m:e>
                              <m:e>
                                <m:r>
                                  <a:rPr lang="en-US" sz="2400" i="1">
                                    <a:latin typeface="Cambria Math" panose="02040503050406030204" pitchFamily="18" charset="0"/>
                                  </a:rPr>
                                  <m:t>⋯</m:t>
                                </m:r>
                              </m:e>
                              <m:e>
                                <m:sSubSup>
                                  <m:sSubSupPr>
                                    <m:ctrlPr>
                                      <a:rPr lang="en-US" sz="2400" i="1">
                                        <a:latin typeface="Cambria Math" panose="02040503050406030204" pitchFamily="18" charset="0"/>
                                      </a:rPr>
                                    </m:ctrlPr>
                                  </m:sSubSupPr>
                                  <m:e>
                                    <m:r>
                                      <a:rPr lang="en-US" sz="2400" i="1">
                                        <a:latin typeface="Cambria Math" panose="02040503050406030204" pitchFamily="18" charset="0"/>
                                      </a:rPr>
                                      <m:t>𝑎</m:t>
                                    </m:r>
                                  </m:e>
                                  <m:sub>
                                    <m:r>
                                      <a:rPr lang="en-US" sz="2400" i="1">
                                        <a:latin typeface="Cambria Math" panose="02040503050406030204" pitchFamily="18" charset="0"/>
                                      </a:rPr>
                                      <m:t>11</m:t>
                                    </m:r>
                                  </m:sub>
                                  <m:sup>
                                    <m:d>
                                      <m:dPr>
                                        <m:ctrlPr>
                                          <a:rPr lang="en-US" sz="2400" i="1">
                                            <a:latin typeface="Cambria Math" panose="02040503050406030204" pitchFamily="18" charset="0"/>
                                          </a:rPr>
                                        </m:ctrlPr>
                                      </m:dPr>
                                      <m:e>
                                        <m:r>
                                          <a:rPr lang="en-US" sz="2400" i="1">
                                            <a:latin typeface="Cambria Math" panose="02040503050406030204" pitchFamily="18" charset="0"/>
                                          </a:rPr>
                                          <m:t>𝑖</m:t>
                                        </m:r>
                                      </m:e>
                                    </m:d>
                                  </m:sup>
                                </m:sSubSup>
                              </m:e>
                              <m:e>
                                <m:sSubSup>
                                  <m:sSubSupPr>
                                    <m:ctrlPr>
                                      <a:rPr lang="en-US" sz="2400" i="1">
                                        <a:latin typeface="Cambria Math" panose="02040503050406030204" pitchFamily="18" charset="0"/>
                                      </a:rPr>
                                    </m:ctrlPr>
                                  </m:sSubSupPr>
                                  <m:e>
                                    <m:r>
                                      <a:rPr lang="en-US" sz="2400" i="1">
                                        <a:latin typeface="Cambria Math" panose="02040503050406030204" pitchFamily="18" charset="0"/>
                                      </a:rPr>
                                      <m:t>𝑎</m:t>
                                    </m:r>
                                  </m:e>
                                  <m:sub>
                                    <m:r>
                                      <a:rPr lang="en-US" sz="2400" i="1">
                                        <a:latin typeface="Cambria Math" panose="02040503050406030204" pitchFamily="18" charset="0"/>
                                      </a:rPr>
                                      <m:t>12</m:t>
                                    </m:r>
                                  </m:sub>
                                  <m:sup>
                                    <m:d>
                                      <m:dPr>
                                        <m:ctrlPr>
                                          <a:rPr lang="en-US" sz="2400" i="1">
                                            <a:latin typeface="Cambria Math" panose="02040503050406030204" pitchFamily="18" charset="0"/>
                                          </a:rPr>
                                        </m:ctrlPr>
                                      </m:dPr>
                                      <m:e>
                                        <m:r>
                                          <a:rPr lang="en-US" sz="2400" i="1">
                                            <a:latin typeface="Cambria Math" panose="02040503050406030204" pitchFamily="18" charset="0"/>
                                          </a:rPr>
                                          <m:t>𝑖</m:t>
                                        </m:r>
                                      </m:e>
                                    </m:d>
                                  </m:sup>
                                </m:sSubSup>
                              </m:e>
                              <m:e>
                                <m:r>
                                  <a:rPr lang="en-US" sz="2400" i="1">
                                    <a:latin typeface="Cambria Math" panose="02040503050406030204" pitchFamily="18" charset="0"/>
                                  </a:rPr>
                                  <m:t>⋯</m:t>
                                </m:r>
                              </m:e>
                              <m:e>
                                <m:sSubSup>
                                  <m:sSubSupPr>
                                    <m:ctrlPr>
                                      <a:rPr lang="en-US" sz="2400" i="1">
                                        <a:latin typeface="Cambria Math" panose="02040503050406030204" pitchFamily="18" charset="0"/>
                                      </a:rPr>
                                    </m:ctrlPr>
                                  </m:sSubSupPr>
                                  <m:e>
                                    <m:r>
                                      <a:rPr lang="en-US" sz="2400" i="1">
                                        <a:latin typeface="Cambria Math" panose="02040503050406030204" pitchFamily="18" charset="0"/>
                                      </a:rPr>
                                      <m:t>𝑎</m:t>
                                    </m:r>
                                  </m:e>
                                  <m:sub>
                                    <m:r>
                                      <a:rPr lang="en-US" sz="2400" i="1">
                                        <a:latin typeface="Cambria Math" panose="02040503050406030204" pitchFamily="18" charset="0"/>
                                      </a:rPr>
                                      <m:t>1</m:t>
                                    </m:r>
                                    <m:sSub>
                                      <m:sSubPr>
                                        <m:ctrlPr>
                                          <a:rPr lang="en-US" sz="2400" i="1">
                                            <a:latin typeface="Cambria Math" panose="02040503050406030204" pitchFamily="18" charset="0"/>
                                          </a:rPr>
                                        </m:ctrlPr>
                                      </m:sSubPr>
                                      <m:e>
                                        <m:r>
                                          <a:rPr lang="en-US" sz="2400" i="1">
                                            <a:latin typeface="Cambria Math" panose="02040503050406030204" pitchFamily="18" charset="0"/>
                                          </a:rPr>
                                          <m:t>𝑑</m:t>
                                        </m:r>
                                      </m:e>
                                      <m:sub>
                                        <m:r>
                                          <a:rPr lang="en-US" sz="2400" i="1">
                                            <a:latin typeface="Cambria Math" panose="02040503050406030204" pitchFamily="18" charset="0"/>
                                          </a:rPr>
                                          <m:t>𝑣</m:t>
                                        </m:r>
                                      </m:sub>
                                    </m:sSub>
                                  </m:sub>
                                  <m:sup>
                                    <m:d>
                                      <m:dPr>
                                        <m:ctrlPr>
                                          <a:rPr lang="en-US" sz="2400" i="1">
                                            <a:latin typeface="Cambria Math" panose="02040503050406030204" pitchFamily="18" charset="0"/>
                                          </a:rPr>
                                        </m:ctrlPr>
                                      </m:dPr>
                                      <m:e>
                                        <m:r>
                                          <a:rPr lang="en-US" sz="2400" i="1">
                                            <a:latin typeface="Cambria Math" panose="02040503050406030204" pitchFamily="18" charset="0"/>
                                          </a:rPr>
                                          <m:t>𝑖</m:t>
                                        </m:r>
                                      </m:e>
                                    </m:d>
                                  </m:sup>
                                </m:sSubSup>
                              </m:e>
                              <m:e>
                                <m:r>
                                  <a:rPr lang="en-US" sz="2400" i="1">
                                    <a:latin typeface="Cambria Math" panose="02040503050406030204" pitchFamily="18" charset="0"/>
                                  </a:rPr>
                                  <m:t>⋯</m:t>
                                </m:r>
                              </m:e>
                              <m:e>
                                <m:sSubSup>
                                  <m:sSubSupPr>
                                    <m:ctrlPr>
                                      <a:rPr lang="en-US" sz="2400" i="1">
                                        <a:latin typeface="Cambria Math" panose="02040503050406030204" pitchFamily="18" charset="0"/>
                                      </a:rPr>
                                    </m:ctrlPr>
                                  </m:sSubSupPr>
                                  <m:e>
                                    <m:r>
                                      <a:rPr lang="en-US" sz="2400" i="1">
                                        <a:latin typeface="Cambria Math" panose="02040503050406030204" pitchFamily="18" charset="0"/>
                                      </a:rPr>
                                      <m:t>𝑎</m:t>
                                    </m:r>
                                  </m:e>
                                  <m:sub>
                                    <m:r>
                                      <a:rPr lang="en-US" sz="2400" i="1">
                                        <a:latin typeface="Cambria Math" panose="02040503050406030204" pitchFamily="18" charset="0"/>
                                      </a:rPr>
                                      <m:t>11</m:t>
                                    </m:r>
                                  </m:sub>
                                  <m:sup>
                                    <m:d>
                                      <m:dPr>
                                        <m:ctrlPr>
                                          <a:rPr lang="en-US" sz="2400" i="1">
                                            <a:latin typeface="Cambria Math" panose="02040503050406030204" pitchFamily="18" charset="0"/>
                                          </a:rPr>
                                        </m:ctrlPr>
                                      </m:dPr>
                                      <m:e>
                                        <m:r>
                                          <a:rPr lang="en-US" sz="2400" i="1">
                                            <a:latin typeface="Cambria Math" panose="02040503050406030204" pitchFamily="18" charset="0"/>
                                          </a:rPr>
                                          <m:t>h</m:t>
                                        </m:r>
                                      </m:e>
                                    </m:d>
                                  </m:sup>
                                </m:sSubSup>
                              </m:e>
                              <m:e>
                                <m:sSubSup>
                                  <m:sSubSupPr>
                                    <m:ctrlPr>
                                      <a:rPr lang="en-US" sz="2400" i="1">
                                        <a:latin typeface="Cambria Math" panose="02040503050406030204" pitchFamily="18" charset="0"/>
                                      </a:rPr>
                                    </m:ctrlPr>
                                  </m:sSubSupPr>
                                  <m:e>
                                    <m:r>
                                      <a:rPr lang="en-US" sz="2400" i="1">
                                        <a:latin typeface="Cambria Math" panose="02040503050406030204" pitchFamily="18" charset="0"/>
                                      </a:rPr>
                                      <m:t>𝑎</m:t>
                                    </m:r>
                                  </m:e>
                                  <m:sub>
                                    <m:r>
                                      <a:rPr lang="en-US" sz="2400" i="1">
                                        <a:latin typeface="Cambria Math" panose="02040503050406030204" pitchFamily="18" charset="0"/>
                                      </a:rPr>
                                      <m:t>12</m:t>
                                    </m:r>
                                  </m:sub>
                                  <m:sup>
                                    <m:d>
                                      <m:dPr>
                                        <m:ctrlPr>
                                          <a:rPr lang="en-US" sz="2400" i="1">
                                            <a:latin typeface="Cambria Math" panose="02040503050406030204" pitchFamily="18" charset="0"/>
                                          </a:rPr>
                                        </m:ctrlPr>
                                      </m:dPr>
                                      <m:e>
                                        <m:r>
                                          <a:rPr lang="en-US" sz="2400" i="1">
                                            <a:latin typeface="Cambria Math" panose="02040503050406030204" pitchFamily="18" charset="0"/>
                                          </a:rPr>
                                          <m:t>h</m:t>
                                        </m:r>
                                      </m:e>
                                    </m:d>
                                  </m:sup>
                                </m:sSubSup>
                              </m:e>
                              <m:e>
                                <m:r>
                                  <a:rPr lang="en-US" sz="2400" i="1">
                                    <a:latin typeface="Cambria Math" panose="02040503050406030204" pitchFamily="18" charset="0"/>
                                  </a:rPr>
                                  <m:t>⋯</m:t>
                                </m:r>
                              </m:e>
                              <m:e>
                                <m:sSubSup>
                                  <m:sSubSupPr>
                                    <m:ctrlPr>
                                      <a:rPr lang="en-US" sz="2400" i="1">
                                        <a:latin typeface="Cambria Math" panose="02040503050406030204" pitchFamily="18" charset="0"/>
                                      </a:rPr>
                                    </m:ctrlPr>
                                  </m:sSubSupPr>
                                  <m:e>
                                    <m:r>
                                      <a:rPr lang="en-US" sz="2400" i="1">
                                        <a:latin typeface="Cambria Math" panose="02040503050406030204" pitchFamily="18" charset="0"/>
                                      </a:rPr>
                                      <m:t>𝑎</m:t>
                                    </m:r>
                                  </m:e>
                                  <m:sub>
                                    <m:r>
                                      <a:rPr lang="en-US" sz="2400" i="1">
                                        <a:latin typeface="Cambria Math" panose="02040503050406030204" pitchFamily="18" charset="0"/>
                                      </a:rPr>
                                      <m:t>1</m:t>
                                    </m:r>
                                    <m:sSub>
                                      <m:sSubPr>
                                        <m:ctrlPr>
                                          <a:rPr lang="en-US" sz="2400" i="1">
                                            <a:latin typeface="Cambria Math" panose="02040503050406030204" pitchFamily="18" charset="0"/>
                                          </a:rPr>
                                        </m:ctrlPr>
                                      </m:sSubPr>
                                      <m:e>
                                        <m:r>
                                          <a:rPr lang="en-US" sz="2400" i="1">
                                            <a:latin typeface="Cambria Math" panose="02040503050406030204" pitchFamily="18" charset="0"/>
                                          </a:rPr>
                                          <m:t>𝑑</m:t>
                                        </m:r>
                                      </m:e>
                                      <m:sub>
                                        <m:r>
                                          <a:rPr lang="en-US" sz="2400" i="1">
                                            <a:latin typeface="Cambria Math" panose="02040503050406030204" pitchFamily="18" charset="0"/>
                                          </a:rPr>
                                          <m:t>𝑣</m:t>
                                        </m:r>
                                      </m:sub>
                                    </m:sSub>
                                  </m:sub>
                                  <m:sup>
                                    <m:d>
                                      <m:dPr>
                                        <m:ctrlPr>
                                          <a:rPr lang="en-US" sz="2400" i="1">
                                            <a:latin typeface="Cambria Math" panose="02040503050406030204" pitchFamily="18" charset="0"/>
                                          </a:rPr>
                                        </m:ctrlPr>
                                      </m:dPr>
                                      <m:e>
                                        <m:r>
                                          <a:rPr lang="en-US" sz="2400" i="1">
                                            <a:latin typeface="Cambria Math" panose="02040503050406030204" pitchFamily="18" charset="0"/>
                                          </a:rPr>
                                          <m:t>h</m:t>
                                        </m:r>
                                      </m:e>
                                    </m:d>
                                  </m:sup>
                                </m:sSubSup>
                              </m:e>
                            </m:mr>
                            <m:mr>
                              <m:e>
                                <m:sSubSup>
                                  <m:sSubSupPr>
                                    <m:ctrlPr>
                                      <a:rPr lang="en-US" sz="2400" i="1">
                                        <a:latin typeface="Cambria Math" panose="02040503050406030204" pitchFamily="18" charset="0"/>
                                      </a:rPr>
                                    </m:ctrlPr>
                                  </m:sSubSupPr>
                                  <m:e>
                                    <m:r>
                                      <a:rPr lang="en-US" sz="2400" i="1">
                                        <a:latin typeface="Cambria Math" panose="02040503050406030204" pitchFamily="18" charset="0"/>
                                      </a:rPr>
                                      <m:t>𝑎</m:t>
                                    </m:r>
                                  </m:e>
                                  <m:sub>
                                    <m:r>
                                      <a:rPr lang="en-US" sz="2400" i="1">
                                        <a:latin typeface="Cambria Math" panose="02040503050406030204" pitchFamily="18" charset="0"/>
                                      </a:rPr>
                                      <m:t>21</m:t>
                                    </m:r>
                                  </m:sub>
                                  <m:sup>
                                    <m:d>
                                      <m:dPr>
                                        <m:ctrlPr>
                                          <a:rPr lang="en-US" sz="2400" i="1">
                                            <a:latin typeface="Cambria Math" panose="02040503050406030204" pitchFamily="18" charset="0"/>
                                          </a:rPr>
                                        </m:ctrlPr>
                                      </m:dPr>
                                      <m:e>
                                        <m:r>
                                          <a:rPr lang="en-US" sz="2400" i="1">
                                            <a:latin typeface="Cambria Math" panose="02040503050406030204" pitchFamily="18" charset="0"/>
                                          </a:rPr>
                                          <m:t>1</m:t>
                                        </m:r>
                                      </m:e>
                                    </m:d>
                                  </m:sup>
                                </m:sSubSup>
                              </m:e>
                              <m:e>
                                <m:sSubSup>
                                  <m:sSubSupPr>
                                    <m:ctrlPr>
                                      <a:rPr lang="en-US" sz="2400" i="1">
                                        <a:latin typeface="Cambria Math" panose="02040503050406030204" pitchFamily="18" charset="0"/>
                                      </a:rPr>
                                    </m:ctrlPr>
                                  </m:sSubSupPr>
                                  <m:e>
                                    <m:r>
                                      <a:rPr lang="en-US" sz="2400" i="1">
                                        <a:latin typeface="Cambria Math" panose="02040503050406030204" pitchFamily="18" charset="0"/>
                                      </a:rPr>
                                      <m:t>𝑎</m:t>
                                    </m:r>
                                  </m:e>
                                  <m:sub>
                                    <m:r>
                                      <a:rPr lang="en-US" sz="2400" i="1">
                                        <a:latin typeface="Cambria Math" panose="02040503050406030204" pitchFamily="18" charset="0"/>
                                      </a:rPr>
                                      <m:t>22</m:t>
                                    </m:r>
                                  </m:sub>
                                  <m:sup>
                                    <m:d>
                                      <m:dPr>
                                        <m:ctrlPr>
                                          <a:rPr lang="en-US" sz="2400" i="1">
                                            <a:latin typeface="Cambria Math" panose="02040503050406030204" pitchFamily="18" charset="0"/>
                                          </a:rPr>
                                        </m:ctrlPr>
                                      </m:dPr>
                                      <m:e>
                                        <m:r>
                                          <a:rPr lang="en-US" sz="2400" i="1">
                                            <a:latin typeface="Cambria Math" panose="02040503050406030204" pitchFamily="18" charset="0"/>
                                          </a:rPr>
                                          <m:t>1</m:t>
                                        </m:r>
                                      </m:e>
                                    </m:d>
                                  </m:sup>
                                </m:sSubSup>
                              </m:e>
                              <m:e>
                                <m:r>
                                  <a:rPr lang="en-US" sz="2400" i="1">
                                    <a:latin typeface="Cambria Math" panose="02040503050406030204" pitchFamily="18" charset="0"/>
                                  </a:rPr>
                                  <m:t>⋯</m:t>
                                </m:r>
                              </m:e>
                              <m:e>
                                <m:sSubSup>
                                  <m:sSubSupPr>
                                    <m:ctrlPr>
                                      <a:rPr lang="en-US" sz="2400" i="1">
                                        <a:latin typeface="Cambria Math" panose="02040503050406030204" pitchFamily="18" charset="0"/>
                                      </a:rPr>
                                    </m:ctrlPr>
                                  </m:sSubSupPr>
                                  <m:e>
                                    <m:r>
                                      <a:rPr lang="en-US" sz="2400" i="1">
                                        <a:latin typeface="Cambria Math" panose="02040503050406030204" pitchFamily="18" charset="0"/>
                                      </a:rPr>
                                      <m:t>𝑎</m:t>
                                    </m:r>
                                  </m:e>
                                  <m:sub>
                                    <m:r>
                                      <a:rPr lang="en-US" sz="2400" i="1">
                                        <a:latin typeface="Cambria Math" panose="02040503050406030204" pitchFamily="18" charset="0"/>
                                      </a:rPr>
                                      <m:t>2</m:t>
                                    </m:r>
                                    <m:sSub>
                                      <m:sSubPr>
                                        <m:ctrlPr>
                                          <a:rPr lang="en-US" sz="2400" i="1">
                                            <a:latin typeface="Cambria Math" panose="02040503050406030204" pitchFamily="18" charset="0"/>
                                          </a:rPr>
                                        </m:ctrlPr>
                                      </m:sSubPr>
                                      <m:e>
                                        <m:r>
                                          <a:rPr lang="en-US" sz="2400" i="1">
                                            <a:latin typeface="Cambria Math" panose="02040503050406030204" pitchFamily="18" charset="0"/>
                                          </a:rPr>
                                          <m:t>𝑑</m:t>
                                        </m:r>
                                      </m:e>
                                      <m:sub>
                                        <m:r>
                                          <a:rPr lang="en-US" sz="2400" i="1">
                                            <a:latin typeface="Cambria Math" panose="02040503050406030204" pitchFamily="18" charset="0"/>
                                          </a:rPr>
                                          <m:t>𝑣</m:t>
                                        </m:r>
                                      </m:sub>
                                    </m:sSub>
                                  </m:sub>
                                  <m:sup>
                                    <m:d>
                                      <m:dPr>
                                        <m:ctrlPr>
                                          <a:rPr lang="en-US" sz="2400" i="1">
                                            <a:latin typeface="Cambria Math" panose="02040503050406030204" pitchFamily="18" charset="0"/>
                                          </a:rPr>
                                        </m:ctrlPr>
                                      </m:dPr>
                                      <m:e>
                                        <m:r>
                                          <a:rPr lang="en-US" sz="2400" i="1">
                                            <a:latin typeface="Cambria Math" panose="02040503050406030204" pitchFamily="18" charset="0"/>
                                          </a:rPr>
                                          <m:t>1</m:t>
                                        </m:r>
                                      </m:e>
                                    </m:d>
                                  </m:sup>
                                </m:sSubSup>
                              </m:e>
                              <m:e>
                                <m:r>
                                  <a:rPr lang="en-US" sz="2400" i="1">
                                    <a:latin typeface="Cambria Math" panose="02040503050406030204" pitchFamily="18" charset="0"/>
                                  </a:rPr>
                                  <m:t>⋯</m:t>
                                </m:r>
                              </m:e>
                              <m:e>
                                <m:sSubSup>
                                  <m:sSubSupPr>
                                    <m:ctrlPr>
                                      <a:rPr lang="en-US" sz="2400" i="1">
                                        <a:latin typeface="Cambria Math" panose="02040503050406030204" pitchFamily="18" charset="0"/>
                                      </a:rPr>
                                    </m:ctrlPr>
                                  </m:sSubSupPr>
                                  <m:e>
                                    <m:r>
                                      <a:rPr lang="en-US" sz="2400" i="1">
                                        <a:latin typeface="Cambria Math" panose="02040503050406030204" pitchFamily="18" charset="0"/>
                                      </a:rPr>
                                      <m:t>𝑎</m:t>
                                    </m:r>
                                  </m:e>
                                  <m:sub>
                                    <m:r>
                                      <a:rPr lang="en-US" sz="2400" i="1">
                                        <a:latin typeface="Cambria Math" panose="02040503050406030204" pitchFamily="18" charset="0"/>
                                      </a:rPr>
                                      <m:t>21</m:t>
                                    </m:r>
                                  </m:sub>
                                  <m:sup>
                                    <m:d>
                                      <m:dPr>
                                        <m:ctrlPr>
                                          <a:rPr lang="en-US" sz="2400" i="1">
                                            <a:latin typeface="Cambria Math" panose="02040503050406030204" pitchFamily="18" charset="0"/>
                                          </a:rPr>
                                        </m:ctrlPr>
                                      </m:dPr>
                                      <m:e>
                                        <m:r>
                                          <a:rPr lang="en-US" sz="2400" i="1">
                                            <a:latin typeface="Cambria Math" panose="02040503050406030204" pitchFamily="18" charset="0"/>
                                          </a:rPr>
                                          <m:t>𝑖</m:t>
                                        </m:r>
                                      </m:e>
                                    </m:d>
                                  </m:sup>
                                </m:sSubSup>
                              </m:e>
                              <m:e>
                                <m:sSubSup>
                                  <m:sSubSupPr>
                                    <m:ctrlPr>
                                      <a:rPr lang="en-US" sz="2400" i="1">
                                        <a:latin typeface="Cambria Math" panose="02040503050406030204" pitchFamily="18" charset="0"/>
                                      </a:rPr>
                                    </m:ctrlPr>
                                  </m:sSubSupPr>
                                  <m:e>
                                    <m:r>
                                      <a:rPr lang="en-US" sz="2400" i="1">
                                        <a:latin typeface="Cambria Math" panose="02040503050406030204" pitchFamily="18" charset="0"/>
                                      </a:rPr>
                                      <m:t>𝑎</m:t>
                                    </m:r>
                                  </m:e>
                                  <m:sub>
                                    <m:r>
                                      <a:rPr lang="en-US" sz="2400" i="1">
                                        <a:latin typeface="Cambria Math" panose="02040503050406030204" pitchFamily="18" charset="0"/>
                                      </a:rPr>
                                      <m:t>22</m:t>
                                    </m:r>
                                  </m:sub>
                                  <m:sup>
                                    <m:d>
                                      <m:dPr>
                                        <m:ctrlPr>
                                          <a:rPr lang="en-US" sz="2400" i="1">
                                            <a:latin typeface="Cambria Math" panose="02040503050406030204" pitchFamily="18" charset="0"/>
                                          </a:rPr>
                                        </m:ctrlPr>
                                      </m:dPr>
                                      <m:e>
                                        <m:r>
                                          <a:rPr lang="en-US" sz="2400" i="1">
                                            <a:latin typeface="Cambria Math" panose="02040503050406030204" pitchFamily="18" charset="0"/>
                                          </a:rPr>
                                          <m:t>𝑖</m:t>
                                        </m:r>
                                      </m:e>
                                    </m:d>
                                  </m:sup>
                                </m:sSubSup>
                              </m:e>
                              <m:e>
                                <m:r>
                                  <a:rPr lang="en-US" sz="2400" i="1">
                                    <a:latin typeface="Cambria Math" panose="02040503050406030204" pitchFamily="18" charset="0"/>
                                  </a:rPr>
                                  <m:t>⋯</m:t>
                                </m:r>
                              </m:e>
                              <m:e>
                                <m:sSubSup>
                                  <m:sSubSupPr>
                                    <m:ctrlPr>
                                      <a:rPr lang="en-US" sz="2400" i="1">
                                        <a:latin typeface="Cambria Math" panose="02040503050406030204" pitchFamily="18" charset="0"/>
                                      </a:rPr>
                                    </m:ctrlPr>
                                  </m:sSubSupPr>
                                  <m:e>
                                    <m:r>
                                      <a:rPr lang="en-US" sz="2400" i="1">
                                        <a:latin typeface="Cambria Math" panose="02040503050406030204" pitchFamily="18" charset="0"/>
                                      </a:rPr>
                                      <m:t>𝑎</m:t>
                                    </m:r>
                                  </m:e>
                                  <m:sub>
                                    <m:r>
                                      <a:rPr lang="en-US" sz="2400" i="1">
                                        <a:latin typeface="Cambria Math" panose="02040503050406030204" pitchFamily="18" charset="0"/>
                                      </a:rPr>
                                      <m:t>2</m:t>
                                    </m:r>
                                    <m:sSub>
                                      <m:sSubPr>
                                        <m:ctrlPr>
                                          <a:rPr lang="en-US" sz="2400" i="1">
                                            <a:latin typeface="Cambria Math" panose="02040503050406030204" pitchFamily="18" charset="0"/>
                                          </a:rPr>
                                        </m:ctrlPr>
                                      </m:sSubPr>
                                      <m:e>
                                        <m:r>
                                          <a:rPr lang="en-US" sz="2400" i="1">
                                            <a:latin typeface="Cambria Math" panose="02040503050406030204" pitchFamily="18" charset="0"/>
                                          </a:rPr>
                                          <m:t>𝑑</m:t>
                                        </m:r>
                                      </m:e>
                                      <m:sub>
                                        <m:r>
                                          <a:rPr lang="en-US" sz="2400" i="1">
                                            <a:latin typeface="Cambria Math" panose="02040503050406030204" pitchFamily="18" charset="0"/>
                                          </a:rPr>
                                          <m:t>𝑣</m:t>
                                        </m:r>
                                      </m:sub>
                                    </m:sSub>
                                  </m:sub>
                                  <m:sup>
                                    <m:d>
                                      <m:dPr>
                                        <m:ctrlPr>
                                          <a:rPr lang="en-US" sz="2400" i="1">
                                            <a:latin typeface="Cambria Math" panose="02040503050406030204" pitchFamily="18" charset="0"/>
                                          </a:rPr>
                                        </m:ctrlPr>
                                      </m:dPr>
                                      <m:e>
                                        <m:r>
                                          <a:rPr lang="en-US" sz="2400" i="1">
                                            <a:latin typeface="Cambria Math" panose="02040503050406030204" pitchFamily="18" charset="0"/>
                                          </a:rPr>
                                          <m:t>𝑖</m:t>
                                        </m:r>
                                      </m:e>
                                    </m:d>
                                  </m:sup>
                                </m:sSubSup>
                              </m:e>
                              <m:e>
                                <m:r>
                                  <a:rPr lang="en-US" sz="2400" i="1">
                                    <a:latin typeface="Cambria Math" panose="02040503050406030204" pitchFamily="18" charset="0"/>
                                  </a:rPr>
                                  <m:t>⋯</m:t>
                                </m:r>
                              </m:e>
                              <m:e>
                                <m:sSubSup>
                                  <m:sSubSupPr>
                                    <m:ctrlPr>
                                      <a:rPr lang="en-US" sz="2400" i="1">
                                        <a:latin typeface="Cambria Math" panose="02040503050406030204" pitchFamily="18" charset="0"/>
                                      </a:rPr>
                                    </m:ctrlPr>
                                  </m:sSubSupPr>
                                  <m:e>
                                    <m:r>
                                      <a:rPr lang="en-US" sz="2400" i="1">
                                        <a:latin typeface="Cambria Math" panose="02040503050406030204" pitchFamily="18" charset="0"/>
                                      </a:rPr>
                                      <m:t>𝑎</m:t>
                                    </m:r>
                                  </m:e>
                                  <m:sub>
                                    <m:r>
                                      <a:rPr lang="en-US" sz="2400" i="1">
                                        <a:latin typeface="Cambria Math" panose="02040503050406030204" pitchFamily="18" charset="0"/>
                                      </a:rPr>
                                      <m:t>2</m:t>
                                    </m:r>
                                    <m:sSub>
                                      <m:sSubPr>
                                        <m:ctrlPr>
                                          <a:rPr lang="en-US" sz="2400" i="1">
                                            <a:latin typeface="Cambria Math" panose="02040503050406030204" pitchFamily="18" charset="0"/>
                                          </a:rPr>
                                        </m:ctrlPr>
                                      </m:sSubPr>
                                      <m:e>
                                        <m:r>
                                          <a:rPr lang="en-US" sz="2400" i="1">
                                            <a:latin typeface="Cambria Math" panose="02040503050406030204" pitchFamily="18" charset="0"/>
                                          </a:rPr>
                                          <m:t>𝑑</m:t>
                                        </m:r>
                                      </m:e>
                                      <m:sub>
                                        <m:r>
                                          <a:rPr lang="en-US" sz="2400" i="1">
                                            <a:latin typeface="Cambria Math" panose="02040503050406030204" pitchFamily="18" charset="0"/>
                                          </a:rPr>
                                          <m:t>𝑣</m:t>
                                        </m:r>
                                      </m:sub>
                                    </m:sSub>
                                  </m:sub>
                                  <m:sup>
                                    <m:d>
                                      <m:dPr>
                                        <m:ctrlPr>
                                          <a:rPr lang="en-US" sz="2400" i="1">
                                            <a:latin typeface="Cambria Math" panose="02040503050406030204" pitchFamily="18" charset="0"/>
                                          </a:rPr>
                                        </m:ctrlPr>
                                      </m:dPr>
                                      <m:e>
                                        <m:r>
                                          <a:rPr lang="en-US" sz="2400" i="1">
                                            <a:latin typeface="Cambria Math" panose="02040503050406030204" pitchFamily="18" charset="0"/>
                                          </a:rPr>
                                          <m:t>h</m:t>
                                        </m:r>
                                      </m:e>
                                    </m:d>
                                  </m:sup>
                                </m:sSubSup>
                              </m:e>
                              <m:e>
                                <m:sSubSup>
                                  <m:sSubSupPr>
                                    <m:ctrlPr>
                                      <a:rPr lang="en-US" sz="2400" i="1">
                                        <a:latin typeface="Cambria Math" panose="02040503050406030204" pitchFamily="18" charset="0"/>
                                      </a:rPr>
                                    </m:ctrlPr>
                                  </m:sSubSupPr>
                                  <m:e>
                                    <m:r>
                                      <a:rPr lang="en-US" sz="2400" i="1">
                                        <a:latin typeface="Cambria Math" panose="02040503050406030204" pitchFamily="18" charset="0"/>
                                      </a:rPr>
                                      <m:t>𝑎</m:t>
                                    </m:r>
                                  </m:e>
                                  <m:sub>
                                    <m:r>
                                      <a:rPr lang="en-US" sz="2400" i="1">
                                        <a:latin typeface="Cambria Math" panose="02040503050406030204" pitchFamily="18" charset="0"/>
                                      </a:rPr>
                                      <m:t>21</m:t>
                                    </m:r>
                                  </m:sub>
                                  <m:sup>
                                    <m:d>
                                      <m:dPr>
                                        <m:ctrlPr>
                                          <a:rPr lang="en-US" sz="2400" i="1">
                                            <a:latin typeface="Cambria Math" panose="02040503050406030204" pitchFamily="18" charset="0"/>
                                          </a:rPr>
                                        </m:ctrlPr>
                                      </m:dPr>
                                      <m:e>
                                        <m:r>
                                          <a:rPr lang="en-US" sz="2400" i="1">
                                            <a:latin typeface="Cambria Math" panose="02040503050406030204" pitchFamily="18" charset="0"/>
                                          </a:rPr>
                                          <m:t>h</m:t>
                                        </m:r>
                                      </m:e>
                                    </m:d>
                                  </m:sup>
                                </m:sSubSup>
                              </m:e>
                              <m:e>
                                <m:r>
                                  <a:rPr lang="en-US" sz="2400" i="1">
                                    <a:latin typeface="Cambria Math" panose="02040503050406030204" pitchFamily="18" charset="0"/>
                                  </a:rPr>
                                  <m:t>⋯</m:t>
                                </m:r>
                              </m:e>
                              <m:e>
                                <m:sSubSup>
                                  <m:sSubSupPr>
                                    <m:ctrlPr>
                                      <a:rPr lang="en-US" sz="2400" i="1">
                                        <a:latin typeface="Cambria Math" panose="02040503050406030204" pitchFamily="18" charset="0"/>
                                      </a:rPr>
                                    </m:ctrlPr>
                                  </m:sSubSupPr>
                                  <m:e>
                                    <m:r>
                                      <a:rPr lang="en-US" sz="2400" i="1">
                                        <a:latin typeface="Cambria Math" panose="02040503050406030204" pitchFamily="18" charset="0"/>
                                      </a:rPr>
                                      <m:t>𝑎</m:t>
                                    </m:r>
                                  </m:e>
                                  <m:sub>
                                    <m:r>
                                      <a:rPr lang="en-US" sz="2400" i="1">
                                        <a:latin typeface="Cambria Math" panose="02040503050406030204" pitchFamily="18" charset="0"/>
                                      </a:rPr>
                                      <m:t>2</m:t>
                                    </m:r>
                                    <m:sSub>
                                      <m:sSubPr>
                                        <m:ctrlPr>
                                          <a:rPr lang="en-US" sz="2400" i="1">
                                            <a:latin typeface="Cambria Math" panose="02040503050406030204" pitchFamily="18" charset="0"/>
                                          </a:rPr>
                                        </m:ctrlPr>
                                      </m:sSubPr>
                                      <m:e>
                                        <m:r>
                                          <a:rPr lang="en-US" sz="2400" i="1">
                                            <a:latin typeface="Cambria Math" panose="02040503050406030204" pitchFamily="18" charset="0"/>
                                          </a:rPr>
                                          <m:t>𝑑</m:t>
                                        </m:r>
                                      </m:e>
                                      <m:sub>
                                        <m:r>
                                          <a:rPr lang="en-US" sz="2400" i="1">
                                            <a:latin typeface="Cambria Math" panose="02040503050406030204" pitchFamily="18" charset="0"/>
                                          </a:rPr>
                                          <m:t>𝑣</m:t>
                                        </m:r>
                                      </m:sub>
                                    </m:sSub>
                                  </m:sub>
                                  <m:sup>
                                    <m:d>
                                      <m:dPr>
                                        <m:ctrlPr>
                                          <a:rPr lang="en-US" sz="2400" i="1">
                                            <a:latin typeface="Cambria Math" panose="02040503050406030204" pitchFamily="18" charset="0"/>
                                          </a:rPr>
                                        </m:ctrlPr>
                                      </m:dPr>
                                      <m:e>
                                        <m:r>
                                          <a:rPr lang="en-US" sz="2400" i="1">
                                            <a:latin typeface="Cambria Math" panose="02040503050406030204" pitchFamily="18" charset="0"/>
                                          </a:rPr>
                                          <m:t>h</m:t>
                                        </m:r>
                                      </m:e>
                                    </m:d>
                                  </m:sup>
                                </m:sSubSup>
                              </m:e>
                            </m:mr>
                            <m:mr>
                              <m:e>
                                <m:r>
                                  <a:rPr lang="en-US" sz="2400" i="1">
                                    <a:latin typeface="Cambria Math" panose="02040503050406030204" pitchFamily="18" charset="0"/>
                                  </a:rPr>
                                  <m:t>⋮</m:t>
                                </m:r>
                              </m:e>
                              <m:e>
                                <m:r>
                                  <a:rPr lang="en-US" sz="2400" i="1">
                                    <a:latin typeface="Cambria Math" panose="02040503050406030204" pitchFamily="18" charset="0"/>
                                  </a:rPr>
                                  <m:t>⋮</m:t>
                                </m:r>
                              </m:e>
                              <m:e>
                                <m:r>
                                  <a:rPr lang="en-US" sz="2400" i="1">
                                    <a:latin typeface="Cambria Math" panose="02040503050406030204" pitchFamily="18" charset="0"/>
                                  </a:rPr>
                                  <m:t>⋱</m:t>
                                </m:r>
                              </m:e>
                              <m:e>
                                <m:r>
                                  <a:rPr lang="en-US" sz="2400" i="1">
                                    <a:latin typeface="Cambria Math" panose="02040503050406030204" pitchFamily="18" charset="0"/>
                                  </a:rPr>
                                  <m:t>⋮</m:t>
                                </m:r>
                              </m:e>
                              <m:e>
                                <m:r>
                                  <a:rPr lang="en-US" sz="2400" i="1">
                                    <a:latin typeface="Cambria Math" panose="02040503050406030204" pitchFamily="18" charset="0"/>
                                  </a:rPr>
                                  <m:t>⋯</m:t>
                                </m:r>
                              </m:e>
                              <m:e>
                                <m:r>
                                  <a:rPr lang="en-US" sz="2400" i="1">
                                    <a:latin typeface="Cambria Math" panose="02040503050406030204" pitchFamily="18" charset="0"/>
                                  </a:rPr>
                                  <m:t>⋮</m:t>
                                </m:r>
                              </m:e>
                              <m:e>
                                <m:r>
                                  <a:rPr lang="en-US" sz="2400" i="1">
                                    <a:latin typeface="Cambria Math" panose="02040503050406030204" pitchFamily="18" charset="0"/>
                                  </a:rPr>
                                  <m:t>⋮</m:t>
                                </m:r>
                              </m:e>
                              <m:e>
                                <m:r>
                                  <a:rPr lang="en-US" sz="2400" i="1">
                                    <a:latin typeface="Cambria Math" panose="02040503050406030204" pitchFamily="18" charset="0"/>
                                  </a:rPr>
                                  <m:t>⋱</m:t>
                                </m:r>
                              </m:e>
                              <m:e>
                                <m:r>
                                  <a:rPr lang="en-US" sz="2400" i="1">
                                    <a:latin typeface="Cambria Math" panose="02040503050406030204" pitchFamily="18" charset="0"/>
                                  </a:rPr>
                                  <m:t>⋮</m:t>
                                </m:r>
                              </m:e>
                              <m:e>
                                <m:r>
                                  <a:rPr lang="en-US" sz="2400" i="1">
                                    <a:latin typeface="Cambria Math" panose="02040503050406030204" pitchFamily="18" charset="0"/>
                                  </a:rPr>
                                  <m:t>⋯</m:t>
                                </m:r>
                              </m:e>
                              <m:e>
                                <m:r>
                                  <a:rPr lang="en-US" sz="2400" i="1">
                                    <a:latin typeface="Cambria Math" panose="02040503050406030204" pitchFamily="18" charset="0"/>
                                  </a:rPr>
                                  <m:t>⋮</m:t>
                                </m:r>
                              </m:e>
                              <m:e>
                                <m:r>
                                  <a:rPr lang="en-US" sz="2400" i="1">
                                    <a:latin typeface="Cambria Math" panose="02040503050406030204" pitchFamily="18" charset="0"/>
                                  </a:rPr>
                                  <m:t>⋮</m:t>
                                </m:r>
                              </m:e>
                              <m:e>
                                <m:r>
                                  <a:rPr lang="en-US" sz="2400" i="1">
                                    <a:latin typeface="Cambria Math" panose="02040503050406030204" pitchFamily="18" charset="0"/>
                                  </a:rPr>
                                  <m:t>⋱</m:t>
                                </m:r>
                              </m:e>
                              <m:e>
                                <m:r>
                                  <a:rPr lang="en-US" sz="2400" i="1">
                                    <a:latin typeface="Cambria Math" panose="02040503050406030204" pitchFamily="18" charset="0"/>
                                  </a:rPr>
                                  <m:t>⋮</m:t>
                                </m:r>
                              </m:e>
                            </m:mr>
                            <m:mr>
                              <m:e>
                                <m:sSubSup>
                                  <m:sSubSupPr>
                                    <m:ctrlPr>
                                      <a:rPr lang="en-US" sz="2400" i="1">
                                        <a:latin typeface="Cambria Math" panose="02040503050406030204" pitchFamily="18" charset="0"/>
                                      </a:rPr>
                                    </m:ctrlPr>
                                  </m:sSubSupPr>
                                  <m:e>
                                    <m:r>
                                      <a:rPr lang="en-US" sz="2400" i="1">
                                        <a:latin typeface="Cambria Math" panose="02040503050406030204" pitchFamily="18" charset="0"/>
                                      </a:rPr>
                                      <m:t>𝑎</m:t>
                                    </m:r>
                                  </m:e>
                                  <m:sub>
                                    <m:r>
                                      <a:rPr lang="en-US" sz="2400" i="1">
                                        <a:latin typeface="Cambria Math" panose="02040503050406030204" pitchFamily="18" charset="0"/>
                                      </a:rPr>
                                      <m:t>𝑚</m:t>
                                    </m:r>
                                    <m:r>
                                      <a:rPr lang="en-US" sz="2400" i="1">
                                        <a:latin typeface="Cambria Math" panose="02040503050406030204" pitchFamily="18" charset="0"/>
                                      </a:rPr>
                                      <m:t>1</m:t>
                                    </m:r>
                                  </m:sub>
                                  <m:sup>
                                    <m:d>
                                      <m:dPr>
                                        <m:ctrlPr>
                                          <a:rPr lang="en-US" sz="2400" i="1">
                                            <a:latin typeface="Cambria Math" panose="02040503050406030204" pitchFamily="18" charset="0"/>
                                          </a:rPr>
                                        </m:ctrlPr>
                                      </m:dPr>
                                      <m:e>
                                        <m:r>
                                          <a:rPr lang="en-US" sz="2400" i="1">
                                            <a:latin typeface="Cambria Math" panose="02040503050406030204" pitchFamily="18" charset="0"/>
                                          </a:rPr>
                                          <m:t>1</m:t>
                                        </m:r>
                                      </m:e>
                                    </m:d>
                                  </m:sup>
                                </m:sSubSup>
                              </m:e>
                              <m:e>
                                <m:sSubSup>
                                  <m:sSubSupPr>
                                    <m:ctrlPr>
                                      <a:rPr lang="en-US" sz="2400" i="1">
                                        <a:latin typeface="Cambria Math" panose="02040503050406030204" pitchFamily="18" charset="0"/>
                                      </a:rPr>
                                    </m:ctrlPr>
                                  </m:sSubSupPr>
                                  <m:e>
                                    <m:r>
                                      <a:rPr lang="en-US" sz="2400" i="1">
                                        <a:latin typeface="Cambria Math" panose="02040503050406030204" pitchFamily="18" charset="0"/>
                                      </a:rPr>
                                      <m:t>𝑎</m:t>
                                    </m:r>
                                  </m:e>
                                  <m:sub>
                                    <m:r>
                                      <a:rPr lang="en-US" sz="2400" i="1">
                                        <a:latin typeface="Cambria Math" panose="02040503050406030204" pitchFamily="18" charset="0"/>
                                      </a:rPr>
                                      <m:t>𝑚</m:t>
                                    </m:r>
                                    <m:r>
                                      <a:rPr lang="en-US" sz="2400" i="1">
                                        <a:latin typeface="Cambria Math" panose="02040503050406030204" pitchFamily="18" charset="0"/>
                                      </a:rPr>
                                      <m:t>2</m:t>
                                    </m:r>
                                  </m:sub>
                                  <m:sup>
                                    <m:d>
                                      <m:dPr>
                                        <m:ctrlPr>
                                          <a:rPr lang="en-US" sz="2400" i="1">
                                            <a:latin typeface="Cambria Math" panose="02040503050406030204" pitchFamily="18" charset="0"/>
                                          </a:rPr>
                                        </m:ctrlPr>
                                      </m:dPr>
                                      <m:e>
                                        <m:r>
                                          <a:rPr lang="en-US" sz="2400" i="1">
                                            <a:latin typeface="Cambria Math" panose="02040503050406030204" pitchFamily="18" charset="0"/>
                                          </a:rPr>
                                          <m:t>1</m:t>
                                        </m:r>
                                      </m:e>
                                    </m:d>
                                  </m:sup>
                                </m:sSubSup>
                              </m:e>
                              <m:e>
                                <m:r>
                                  <a:rPr lang="en-US" sz="2400" i="1">
                                    <a:latin typeface="Cambria Math" panose="02040503050406030204" pitchFamily="18" charset="0"/>
                                  </a:rPr>
                                  <m:t>⋯</m:t>
                                </m:r>
                              </m:e>
                              <m:e>
                                <m:sSubSup>
                                  <m:sSubSupPr>
                                    <m:ctrlPr>
                                      <a:rPr lang="en-US" sz="2400" i="1">
                                        <a:latin typeface="Cambria Math" panose="02040503050406030204" pitchFamily="18" charset="0"/>
                                      </a:rPr>
                                    </m:ctrlPr>
                                  </m:sSubSupPr>
                                  <m:e>
                                    <m:r>
                                      <a:rPr lang="en-US" sz="2400" i="1">
                                        <a:latin typeface="Cambria Math" panose="02040503050406030204" pitchFamily="18" charset="0"/>
                                      </a:rPr>
                                      <m:t>𝑎</m:t>
                                    </m:r>
                                  </m:e>
                                  <m:sub>
                                    <m:r>
                                      <a:rPr lang="en-US" sz="2400" i="1">
                                        <a:latin typeface="Cambria Math" panose="02040503050406030204" pitchFamily="18" charset="0"/>
                                      </a:rPr>
                                      <m:t>𝑚</m:t>
                                    </m:r>
                                    <m:sSub>
                                      <m:sSubPr>
                                        <m:ctrlPr>
                                          <a:rPr lang="en-US" sz="2400" i="1">
                                            <a:latin typeface="Cambria Math" panose="02040503050406030204" pitchFamily="18" charset="0"/>
                                          </a:rPr>
                                        </m:ctrlPr>
                                      </m:sSubPr>
                                      <m:e>
                                        <m:r>
                                          <a:rPr lang="en-US" sz="2400" i="1">
                                            <a:latin typeface="Cambria Math" panose="02040503050406030204" pitchFamily="18" charset="0"/>
                                          </a:rPr>
                                          <m:t>𝑑</m:t>
                                        </m:r>
                                      </m:e>
                                      <m:sub>
                                        <m:r>
                                          <a:rPr lang="en-US" sz="2400" i="1">
                                            <a:latin typeface="Cambria Math" panose="02040503050406030204" pitchFamily="18" charset="0"/>
                                          </a:rPr>
                                          <m:t>𝑣</m:t>
                                        </m:r>
                                      </m:sub>
                                    </m:sSub>
                                  </m:sub>
                                  <m:sup>
                                    <m:d>
                                      <m:dPr>
                                        <m:ctrlPr>
                                          <a:rPr lang="en-US" sz="2400" i="1">
                                            <a:latin typeface="Cambria Math" panose="02040503050406030204" pitchFamily="18" charset="0"/>
                                          </a:rPr>
                                        </m:ctrlPr>
                                      </m:dPr>
                                      <m:e>
                                        <m:r>
                                          <a:rPr lang="en-US" sz="2400" i="1">
                                            <a:latin typeface="Cambria Math" panose="02040503050406030204" pitchFamily="18" charset="0"/>
                                          </a:rPr>
                                          <m:t>1</m:t>
                                        </m:r>
                                      </m:e>
                                    </m:d>
                                  </m:sup>
                                </m:sSubSup>
                              </m:e>
                              <m:e>
                                <m:r>
                                  <a:rPr lang="en-US" sz="2400" i="1">
                                    <a:latin typeface="Cambria Math" panose="02040503050406030204" pitchFamily="18" charset="0"/>
                                  </a:rPr>
                                  <m:t>⋯</m:t>
                                </m:r>
                              </m:e>
                              <m:e>
                                <m:sSubSup>
                                  <m:sSubSupPr>
                                    <m:ctrlPr>
                                      <a:rPr lang="en-US" sz="2400" i="1">
                                        <a:latin typeface="Cambria Math" panose="02040503050406030204" pitchFamily="18" charset="0"/>
                                      </a:rPr>
                                    </m:ctrlPr>
                                  </m:sSubSupPr>
                                  <m:e>
                                    <m:r>
                                      <a:rPr lang="en-US" sz="2400" i="1">
                                        <a:latin typeface="Cambria Math" panose="02040503050406030204" pitchFamily="18" charset="0"/>
                                      </a:rPr>
                                      <m:t>𝑎</m:t>
                                    </m:r>
                                  </m:e>
                                  <m:sub>
                                    <m:r>
                                      <a:rPr lang="en-US" sz="2400" i="1">
                                        <a:latin typeface="Cambria Math" panose="02040503050406030204" pitchFamily="18" charset="0"/>
                                      </a:rPr>
                                      <m:t>𝑚</m:t>
                                    </m:r>
                                    <m:r>
                                      <a:rPr lang="en-US" sz="2400" i="1">
                                        <a:latin typeface="Cambria Math" panose="02040503050406030204" pitchFamily="18" charset="0"/>
                                      </a:rPr>
                                      <m:t>1</m:t>
                                    </m:r>
                                  </m:sub>
                                  <m:sup>
                                    <m:d>
                                      <m:dPr>
                                        <m:ctrlPr>
                                          <a:rPr lang="en-US" sz="2400" i="1">
                                            <a:latin typeface="Cambria Math" panose="02040503050406030204" pitchFamily="18" charset="0"/>
                                          </a:rPr>
                                        </m:ctrlPr>
                                      </m:dPr>
                                      <m:e>
                                        <m:r>
                                          <a:rPr lang="en-US" sz="2400" i="1">
                                            <a:latin typeface="Cambria Math" panose="02040503050406030204" pitchFamily="18" charset="0"/>
                                          </a:rPr>
                                          <m:t>𝑖</m:t>
                                        </m:r>
                                      </m:e>
                                    </m:d>
                                  </m:sup>
                                </m:sSubSup>
                              </m:e>
                              <m:e>
                                <m:sSubSup>
                                  <m:sSubSupPr>
                                    <m:ctrlPr>
                                      <a:rPr lang="en-US" sz="2400" i="1">
                                        <a:latin typeface="Cambria Math" panose="02040503050406030204" pitchFamily="18" charset="0"/>
                                      </a:rPr>
                                    </m:ctrlPr>
                                  </m:sSubSupPr>
                                  <m:e>
                                    <m:r>
                                      <a:rPr lang="en-US" sz="2400" i="1">
                                        <a:latin typeface="Cambria Math" panose="02040503050406030204" pitchFamily="18" charset="0"/>
                                      </a:rPr>
                                      <m:t>𝑎</m:t>
                                    </m:r>
                                  </m:e>
                                  <m:sub>
                                    <m:r>
                                      <a:rPr lang="en-US" sz="2400" i="1">
                                        <a:latin typeface="Cambria Math" panose="02040503050406030204" pitchFamily="18" charset="0"/>
                                      </a:rPr>
                                      <m:t>𝑚</m:t>
                                    </m:r>
                                    <m:r>
                                      <a:rPr lang="en-US" sz="2400" i="1">
                                        <a:latin typeface="Cambria Math" panose="02040503050406030204" pitchFamily="18" charset="0"/>
                                      </a:rPr>
                                      <m:t>2</m:t>
                                    </m:r>
                                  </m:sub>
                                  <m:sup>
                                    <m:d>
                                      <m:dPr>
                                        <m:ctrlPr>
                                          <a:rPr lang="en-US" sz="2400" i="1">
                                            <a:latin typeface="Cambria Math" panose="02040503050406030204" pitchFamily="18" charset="0"/>
                                          </a:rPr>
                                        </m:ctrlPr>
                                      </m:dPr>
                                      <m:e>
                                        <m:r>
                                          <a:rPr lang="en-US" sz="2400" i="1">
                                            <a:latin typeface="Cambria Math" panose="02040503050406030204" pitchFamily="18" charset="0"/>
                                          </a:rPr>
                                          <m:t>𝑖</m:t>
                                        </m:r>
                                      </m:e>
                                    </m:d>
                                  </m:sup>
                                </m:sSubSup>
                              </m:e>
                              <m:e>
                                <m:r>
                                  <a:rPr lang="en-US" sz="2400" i="1">
                                    <a:latin typeface="Cambria Math" panose="02040503050406030204" pitchFamily="18" charset="0"/>
                                  </a:rPr>
                                  <m:t>⋯</m:t>
                                </m:r>
                              </m:e>
                              <m:e>
                                <m:sSubSup>
                                  <m:sSubSupPr>
                                    <m:ctrlPr>
                                      <a:rPr lang="en-US" sz="2400" i="1">
                                        <a:latin typeface="Cambria Math" panose="02040503050406030204" pitchFamily="18" charset="0"/>
                                      </a:rPr>
                                    </m:ctrlPr>
                                  </m:sSubSupPr>
                                  <m:e>
                                    <m:r>
                                      <a:rPr lang="en-US" sz="2400" i="1">
                                        <a:latin typeface="Cambria Math" panose="02040503050406030204" pitchFamily="18" charset="0"/>
                                      </a:rPr>
                                      <m:t>𝑎</m:t>
                                    </m:r>
                                  </m:e>
                                  <m:sub>
                                    <m:r>
                                      <a:rPr lang="en-US" sz="2400" i="1">
                                        <a:latin typeface="Cambria Math" panose="02040503050406030204" pitchFamily="18" charset="0"/>
                                      </a:rPr>
                                      <m:t>𝑚</m:t>
                                    </m:r>
                                    <m:sSub>
                                      <m:sSubPr>
                                        <m:ctrlPr>
                                          <a:rPr lang="en-US" sz="2400" i="1">
                                            <a:latin typeface="Cambria Math" panose="02040503050406030204" pitchFamily="18" charset="0"/>
                                          </a:rPr>
                                        </m:ctrlPr>
                                      </m:sSubPr>
                                      <m:e>
                                        <m:r>
                                          <a:rPr lang="en-US" sz="2400" i="1">
                                            <a:latin typeface="Cambria Math" panose="02040503050406030204" pitchFamily="18" charset="0"/>
                                          </a:rPr>
                                          <m:t>𝑑</m:t>
                                        </m:r>
                                      </m:e>
                                      <m:sub>
                                        <m:r>
                                          <a:rPr lang="en-US" sz="2400" i="1">
                                            <a:latin typeface="Cambria Math" panose="02040503050406030204" pitchFamily="18" charset="0"/>
                                          </a:rPr>
                                          <m:t>𝑣</m:t>
                                        </m:r>
                                      </m:sub>
                                    </m:sSub>
                                  </m:sub>
                                  <m:sup>
                                    <m:d>
                                      <m:dPr>
                                        <m:ctrlPr>
                                          <a:rPr lang="en-US" sz="2400" i="1">
                                            <a:latin typeface="Cambria Math" panose="02040503050406030204" pitchFamily="18" charset="0"/>
                                          </a:rPr>
                                        </m:ctrlPr>
                                      </m:dPr>
                                      <m:e>
                                        <m:r>
                                          <a:rPr lang="en-US" sz="2400" i="1">
                                            <a:latin typeface="Cambria Math" panose="02040503050406030204" pitchFamily="18" charset="0"/>
                                          </a:rPr>
                                          <m:t>𝑖</m:t>
                                        </m:r>
                                      </m:e>
                                    </m:d>
                                  </m:sup>
                                </m:sSubSup>
                              </m:e>
                              <m:e>
                                <m:r>
                                  <a:rPr lang="en-US" sz="2400" i="1">
                                    <a:latin typeface="Cambria Math" panose="02040503050406030204" pitchFamily="18" charset="0"/>
                                  </a:rPr>
                                  <m:t>⋯</m:t>
                                </m:r>
                              </m:e>
                              <m:e>
                                <m:sSubSup>
                                  <m:sSubSupPr>
                                    <m:ctrlPr>
                                      <a:rPr lang="en-US" sz="2400" i="1">
                                        <a:latin typeface="Cambria Math" panose="02040503050406030204" pitchFamily="18" charset="0"/>
                                      </a:rPr>
                                    </m:ctrlPr>
                                  </m:sSubSupPr>
                                  <m:e>
                                    <m:r>
                                      <a:rPr lang="en-US" sz="2400" i="1">
                                        <a:latin typeface="Cambria Math" panose="02040503050406030204" pitchFamily="18" charset="0"/>
                                      </a:rPr>
                                      <m:t>𝑎</m:t>
                                    </m:r>
                                  </m:e>
                                  <m:sub>
                                    <m:r>
                                      <a:rPr lang="en-US" sz="2400" i="1">
                                        <a:latin typeface="Cambria Math" panose="02040503050406030204" pitchFamily="18" charset="0"/>
                                      </a:rPr>
                                      <m:t>𝑚</m:t>
                                    </m:r>
                                    <m:r>
                                      <a:rPr lang="en-US" sz="2400" i="1">
                                        <a:latin typeface="Cambria Math" panose="02040503050406030204" pitchFamily="18" charset="0"/>
                                      </a:rPr>
                                      <m:t>1</m:t>
                                    </m:r>
                                  </m:sub>
                                  <m:sup>
                                    <m:d>
                                      <m:dPr>
                                        <m:ctrlPr>
                                          <a:rPr lang="en-US" sz="2400" i="1">
                                            <a:latin typeface="Cambria Math" panose="02040503050406030204" pitchFamily="18" charset="0"/>
                                          </a:rPr>
                                        </m:ctrlPr>
                                      </m:dPr>
                                      <m:e>
                                        <m:r>
                                          <a:rPr lang="en-US" sz="2400" i="1">
                                            <a:latin typeface="Cambria Math" panose="02040503050406030204" pitchFamily="18" charset="0"/>
                                          </a:rPr>
                                          <m:t>h</m:t>
                                        </m:r>
                                      </m:e>
                                    </m:d>
                                  </m:sup>
                                </m:sSubSup>
                              </m:e>
                              <m:e>
                                <m:sSubSup>
                                  <m:sSubSupPr>
                                    <m:ctrlPr>
                                      <a:rPr lang="en-US" sz="2400" i="1">
                                        <a:latin typeface="Cambria Math" panose="02040503050406030204" pitchFamily="18" charset="0"/>
                                      </a:rPr>
                                    </m:ctrlPr>
                                  </m:sSubSupPr>
                                  <m:e>
                                    <m:r>
                                      <a:rPr lang="en-US" sz="2400" i="1">
                                        <a:latin typeface="Cambria Math" panose="02040503050406030204" pitchFamily="18" charset="0"/>
                                      </a:rPr>
                                      <m:t>𝑎</m:t>
                                    </m:r>
                                  </m:e>
                                  <m:sub>
                                    <m:r>
                                      <a:rPr lang="en-US" sz="2400" i="1">
                                        <a:latin typeface="Cambria Math" panose="02040503050406030204" pitchFamily="18" charset="0"/>
                                      </a:rPr>
                                      <m:t>𝑚</m:t>
                                    </m:r>
                                    <m:r>
                                      <a:rPr lang="en-US" sz="2400" i="1">
                                        <a:latin typeface="Cambria Math" panose="02040503050406030204" pitchFamily="18" charset="0"/>
                                      </a:rPr>
                                      <m:t>2</m:t>
                                    </m:r>
                                  </m:sub>
                                  <m:sup>
                                    <m:d>
                                      <m:dPr>
                                        <m:ctrlPr>
                                          <a:rPr lang="en-US" sz="2400" i="1">
                                            <a:latin typeface="Cambria Math" panose="02040503050406030204" pitchFamily="18" charset="0"/>
                                          </a:rPr>
                                        </m:ctrlPr>
                                      </m:dPr>
                                      <m:e>
                                        <m:r>
                                          <a:rPr lang="en-US" sz="2400" i="1">
                                            <a:latin typeface="Cambria Math" panose="02040503050406030204" pitchFamily="18" charset="0"/>
                                          </a:rPr>
                                          <m:t>h</m:t>
                                        </m:r>
                                      </m:e>
                                    </m:d>
                                  </m:sup>
                                </m:sSubSup>
                              </m:e>
                              <m:e>
                                <m:r>
                                  <a:rPr lang="en-US" sz="2400" i="1">
                                    <a:latin typeface="Cambria Math" panose="02040503050406030204" pitchFamily="18" charset="0"/>
                                  </a:rPr>
                                  <m:t>⋯</m:t>
                                </m:r>
                              </m:e>
                              <m:e>
                                <m:sSubSup>
                                  <m:sSubSupPr>
                                    <m:ctrlPr>
                                      <a:rPr lang="en-US" sz="2400" i="1">
                                        <a:latin typeface="Cambria Math" panose="02040503050406030204" pitchFamily="18" charset="0"/>
                                      </a:rPr>
                                    </m:ctrlPr>
                                  </m:sSubSupPr>
                                  <m:e>
                                    <m:r>
                                      <a:rPr lang="en-US" sz="2400" i="1">
                                        <a:latin typeface="Cambria Math" panose="02040503050406030204" pitchFamily="18" charset="0"/>
                                      </a:rPr>
                                      <m:t>𝑎</m:t>
                                    </m:r>
                                  </m:e>
                                  <m:sub>
                                    <m:r>
                                      <a:rPr lang="en-US" sz="2400" i="1">
                                        <a:latin typeface="Cambria Math" panose="02040503050406030204" pitchFamily="18" charset="0"/>
                                      </a:rPr>
                                      <m:t>𝑚</m:t>
                                    </m:r>
                                    <m:sSub>
                                      <m:sSubPr>
                                        <m:ctrlPr>
                                          <a:rPr lang="en-US" sz="2400" i="1">
                                            <a:latin typeface="Cambria Math" panose="02040503050406030204" pitchFamily="18" charset="0"/>
                                          </a:rPr>
                                        </m:ctrlPr>
                                      </m:sSubPr>
                                      <m:e>
                                        <m:r>
                                          <a:rPr lang="en-US" sz="2400" i="1">
                                            <a:latin typeface="Cambria Math" panose="02040503050406030204" pitchFamily="18" charset="0"/>
                                          </a:rPr>
                                          <m:t>𝑑</m:t>
                                        </m:r>
                                      </m:e>
                                      <m:sub>
                                        <m:r>
                                          <a:rPr lang="en-US" sz="2400" i="1">
                                            <a:latin typeface="Cambria Math" panose="02040503050406030204" pitchFamily="18" charset="0"/>
                                          </a:rPr>
                                          <m:t>𝑣</m:t>
                                        </m:r>
                                      </m:sub>
                                    </m:sSub>
                                  </m:sub>
                                  <m:sup>
                                    <m:d>
                                      <m:dPr>
                                        <m:ctrlPr>
                                          <a:rPr lang="en-US" sz="2400" i="1">
                                            <a:latin typeface="Cambria Math" panose="02040503050406030204" pitchFamily="18" charset="0"/>
                                          </a:rPr>
                                        </m:ctrlPr>
                                      </m:dPr>
                                      <m:e>
                                        <m:r>
                                          <a:rPr lang="en-US" sz="2400" i="1">
                                            <a:latin typeface="Cambria Math" panose="02040503050406030204" pitchFamily="18" charset="0"/>
                                          </a:rPr>
                                          <m:t>h</m:t>
                                        </m:r>
                                      </m:e>
                                    </m:d>
                                  </m:sup>
                                </m:sSubSup>
                              </m:e>
                            </m:mr>
                          </m:m>
                        </m:e>
                      </m:d>
                    </m:oMath>
                  </m:oMathPara>
                </a14:m>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1120" y="914399"/>
                <a:ext cx="12029440" cy="5176066"/>
              </a:xfrm>
              <a:blipFill>
                <a:blip r:embed="rId2"/>
                <a:stretch>
                  <a:fillRect l="-811" t="-942"/>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37</a:t>
            </a:fld>
            <a:endParaRPr lang="en-US"/>
          </a:p>
        </p:txBody>
      </p:sp>
    </p:spTree>
    <p:extLst>
      <p:ext uri="{BB962C8B-B14F-4D97-AF65-F5344CB8AC3E}">
        <p14:creationId xmlns:p14="http://schemas.microsoft.com/office/powerpoint/2010/main" val="87790101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Transformer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1280" y="914399"/>
                <a:ext cx="6370320" cy="5176066"/>
              </a:xfrm>
            </p:spPr>
            <p:txBody>
              <a:bodyPr>
                <a:noAutofit/>
              </a:bodyPr>
              <a:lstStyle/>
              <a:p>
                <a:pPr marL="0" indent="0">
                  <a:buNone/>
                </a:pPr>
                <a:r>
                  <a:rPr lang="en-US" sz="1800" dirty="0"/>
                  <a:t>Obviously, weight matrix </a:t>
                </a:r>
                <a:r>
                  <a:rPr lang="en-US" sz="1800" i="1" dirty="0"/>
                  <a:t>W</a:t>
                </a:r>
                <a:r>
                  <a:rPr lang="en-US" sz="1800" i="1" baseline="30000" dirty="0"/>
                  <a:t>O</a:t>
                </a:r>
                <a:r>
                  <a:rPr lang="en-US" sz="1800" dirty="0"/>
                  <a:t> is </a:t>
                </a:r>
                <a:r>
                  <a:rPr lang="en-US" sz="1800" i="1" dirty="0" err="1"/>
                  <a:t>hd</a:t>
                </a:r>
                <a:r>
                  <a:rPr lang="en-US" sz="1800" i="1" baseline="-25000" dirty="0" err="1"/>
                  <a:t>v</a:t>
                </a:r>
                <a:r>
                  <a:rPr lang="en-US" sz="1800" dirty="0"/>
                  <a:t> x </a:t>
                </a:r>
                <a:r>
                  <a:rPr lang="en-US" sz="1800" i="1" dirty="0" err="1"/>
                  <a:t>d</a:t>
                </a:r>
                <a:r>
                  <a:rPr lang="en-US" sz="1800" i="1" baseline="-25000" dirty="0" err="1"/>
                  <a:t>m</a:t>
                </a:r>
                <a:r>
                  <a:rPr lang="en-US" sz="1800" dirty="0"/>
                  <a:t> matrix so that multi-head attention </a:t>
                </a:r>
                <a:r>
                  <a:rPr lang="en-US" sz="1800" dirty="0" err="1"/>
                  <a:t>MultiheadAttention</a:t>
                </a:r>
                <a:r>
                  <a:rPr lang="en-US" sz="1800" dirty="0"/>
                  <a:t>(</a:t>
                </a:r>
                <a:r>
                  <a:rPr lang="en-US" sz="1800" b="1" i="1" dirty="0"/>
                  <a:t>X</a:t>
                </a:r>
                <a:r>
                  <a:rPr lang="en-US" sz="1800" dirty="0"/>
                  <a:t>) is </a:t>
                </a:r>
                <a:r>
                  <a:rPr lang="en-US" sz="1800" i="1" dirty="0"/>
                  <a:t>m</a:t>
                </a:r>
                <a:r>
                  <a:rPr lang="en-US" sz="1800" dirty="0"/>
                  <a:t> x </a:t>
                </a:r>
                <a:r>
                  <a:rPr lang="en-US" sz="1800" i="1" dirty="0" err="1"/>
                  <a:t>d</a:t>
                </a:r>
                <a:r>
                  <a:rPr lang="en-US" sz="1800" i="1" baseline="-25000" dirty="0" err="1"/>
                  <a:t>m</a:t>
                </a:r>
                <a:r>
                  <a:rPr lang="en-US" sz="1800" dirty="0"/>
                  <a:t> matrix, as follows:</a:t>
                </a:r>
              </a:p>
              <a:p>
                <a:pPr marL="0" indent="0">
                  <a:buNone/>
                </a:pPr>
                <a14:m>
                  <m:oMathPara xmlns:m="http://schemas.openxmlformats.org/officeDocument/2006/math">
                    <m:oMathParaPr>
                      <m:jc m:val="centerGroup"/>
                    </m:oMathParaPr>
                    <m:oMath xmlns:m="http://schemas.openxmlformats.org/officeDocument/2006/math">
                      <m:sSup>
                        <m:sSupPr>
                          <m:ctrlPr>
                            <a:rPr lang="en-US" sz="1800" i="1">
                              <a:latin typeface="Cambria Math" panose="02040503050406030204" pitchFamily="18" charset="0"/>
                            </a:rPr>
                          </m:ctrlPr>
                        </m:sSupPr>
                        <m:e>
                          <m:r>
                            <a:rPr lang="en-US" sz="1800" i="1">
                              <a:latin typeface="Cambria Math" panose="02040503050406030204" pitchFamily="18" charset="0"/>
                            </a:rPr>
                            <m:t>𝑊</m:t>
                          </m:r>
                        </m:e>
                        <m:sup>
                          <m:r>
                            <a:rPr lang="en-US" sz="1800" i="1">
                              <a:latin typeface="Cambria Math" panose="02040503050406030204" pitchFamily="18" charset="0"/>
                            </a:rPr>
                            <m:t>𝑂</m:t>
                          </m:r>
                        </m:sup>
                      </m:sSup>
                      <m:r>
                        <a:rPr lang="en-US" sz="1800" i="1">
                          <a:latin typeface="Cambria Math" panose="02040503050406030204" pitchFamily="18" charset="0"/>
                        </a:rPr>
                        <m:t>=</m:t>
                      </m:r>
                      <m:d>
                        <m:dPr>
                          <m:ctrlPr>
                            <a:rPr lang="en-US" sz="1800" i="1">
                              <a:latin typeface="Cambria Math" panose="02040503050406030204" pitchFamily="18" charset="0"/>
                            </a:rPr>
                          </m:ctrlPr>
                        </m:dPr>
                        <m:e>
                          <m:m>
                            <m:mPr>
                              <m:mcs>
                                <m:mc>
                                  <m:mcPr>
                                    <m:count m:val="4"/>
                                    <m:mcJc m:val="center"/>
                                  </m:mcPr>
                                </m:mc>
                              </m:mcs>
                              <m:ctrlPr>
                                <a:rPr lang="en-US" sz="1800" i="1">
                                  <a:latin typeface="Cambria Math" panose="02040503050406030204" pitchFamily="18" charset="0"/>
                                </a:rPr>
                              </m:ctrlPr>
                            </m:mPr>
                            <m:mr>
                              <m:e>
                                <m:sSubSup>
                                  <m:sSubSupPr>
                                    <m:ctrlPr>
                                      <a:rPr lang="en-US" sz="1800" i="1">
                                        <a:latin typeface="Cambria Math" panose="02040503050406030204" pitchFamily="18" charset="0"/>
                                      </a:rPr>
                                    </m:ctrlPr>
                                  </m:sSubSupPr>
                                  <m:e>
                                    <m:r>
                                      <a:rPr lang="en-US" sz="1800" i="1">
                                        <a:latin typeface="Cambria Math" panose="02040503050406030204" pitchFamily="18" charset="0"/>
                                      </a:rPr>
                                      <m:t>𝜔</m:t>
                                    </m:r>
                                  </m:e>
                                  <m:sub>
                                    <m:r>
                                      <a:rPr lang="en-US" sz="1800" i="1">
                                        <a:latin typeface="Cambria Math" panose="02040503050406030204" pitchFamily="18" charset="0"/>
                                      </a:rPr>
                                      <m:t>11</m:t>
                                    </m:r>
                                  </m:sub>
                                  <m:sup>
                                    <m:d>
                                      <m:dPr>
                                        <m:ctrlPr>
                                          <a:rPr lang="en-US" sz="1800" i="1">
                                            <a:latin typeface="Cambria Math" panose="02040503050406030204" pitchFamily="18" charset="0"/>
                                          </a:rPr>
                                        </m:ctrlPr>
                                      </m:dPr>
                                      <m:e>
                                        <m:r>
                                          <a:rPr lang="en-US" sz="1800" i="1">
                                            <a:latin typeface="Cambria Math" panose="02040503050406030204" pitchFamily="18" charset="0"/>
                                          </a:rPr>
                                          <m:t>1</m:t>
                                        </m:r>
                                      </m:e>
                                    </m:d>
                                  </m:sup>
                                </m:sSubSup>
                              </m:e>
                              <m:e>
                                <m:sSubSup>
                                  <m:sSubSupPr>
                                    <m:ctrlPr>
                                      <a:rPr lang="en-US" sz="1800" i="1">
                                        <a:latin typeface="Cambria Math" panose="02040503050406030204" pitchFamily="18" charset="0"/>
                                      </a:rPr>
                                    </m:ctrlPr>
                                  </m:sSubSupPr>
                                  <m:e>
                                    <m:r>
                                      <a:rPr lang="en-US" sz="1800" i="1">
                                        <a:latin typeface="Cambria Math" panose="02040503050406030204" pitchFamily="18" charset="0"/>
                                      </a:rPr>
                                      <m:t>𝜔</m:t>
                                    </m:r>
                                  </m:e>
                                  <m:sub>
                                    <m:r>
                                      <a:rPr lang="en-US" sz="1800" i="1">
                                        <a:latin typeface="Cambria Math" panose="02040503050406030204" pitchFamily="18" charset="0"/>
                                      </a:rPr>
                                      <m:t>12</m:t>
                                    </m:r>
                                  </m:sub>
                                  <m:sup>
                                    <m:d>
                                      <m:dPr>
                                        <m:ctrlPr>
                                          <a:rPr lang="en-US" sz="1800" i="1">
                                            <a:latin typeface="Cambria Math" panose="02040503050406030204" pitchFamily="18" charset="0"/>
                                          </a:rPr>
                                        </m:ctrlPr>
                                      </m:dPr>
                                      <m:e>
                                        <m:r>
                                          <a:rPr lang="en-US" sz="1800" i="1">
                                            <a:latin typeface="Cambria Math" panose="02040503050406030204" pitchFamily="18" charset="0"/>
                                          </a:rPr>
                                          <m:t>1</m:t>
                                        </m:r>
                                      </m:e>
                                    </m:d>
                                  </m:sup>
                                </m:sSubSup>
                              </m:e>
                              <m:e>
                                <m:r>
                                  <a:rPr lang="en-US" sz="1800" i="1">
                                    <a:latin typeface="Cambria Math" panose="02040503050406030204" pitchFamily="18" charset="0"/>
                                  </a:rPr>
                                  <m:t>⋯</m:t>
                                </m:r>
                              </m:e>
                              <m:e>
                                <m:sSubSup>
                                  <m:sSubSupPr>
                                    <m:ctrlPr>
                                      <a:rPr lang="en-US" sz="1800" i="1">
                                        <a:latin typeface="Cambria Math" panose="02040503050406030204" pitchFamily="18" charset="0"/>
                                      </a:rPr>
                                    </m:ctrlPr>
                                  </m:sSubSupPr>
                                  <m:e>
                                    <m:r>
                                      <a:rPr lang="en-US" sz="1800" i="1">
                                        <a:latin typeface="Cambria Math" panose="02040503050406030204" pitchFamily="18" charset="0"/>
                                      </a:rPr>
                                      <m:t>𝜔</m:t>
                                    </m:r>
                                  </m:e>
                                  <m:sub>
                                    <m:r>
                                      <a:rPr lang="en-US" sz="1800" i="1">
                                        <a:latin typeface="Cambria Math" panose="02040503050406030204" pitchFamily="18" charset="0"/>
                                      </a:rPr>
                                      <m:t>1</m:t>
                                    </m:r>
                                    <m:sSub>
                                      <m:sSubPr>
                                        <m:ctrlPr>
                                          <a:rPr lang="en-US" sz="1800" i="1">
                                            <a:latin typeface="Cambria Math" panose="02040503050406030204" pitchFamily="18" charset="0"/>
                                          </a:rPr>
                                        </m:ctrlPr>
                                      </m:sSubPr>
                                      <m:e>
                                        <m:r>
                                          <a:rPr lang="en-US" sz="1800" i="1">
                                            <a:latin typeface="Cambria Math" panose="02040503050406030204" pitchFamily="18" charset="0"/>
                                          </a:rPr>
                                          <m:t>𝑑</m:t>
                                        </m:r>
                                      </m:e>
                                      <m:sub>
                                        <m:r>
                                          <a:rPr lang="en-US" sz="1800" i="1">
                                            <a:latin typeface="Cambria Math" panose="02040503050406030204" pitchFamily="18" charset="0"/>
                                          </a:rPr>
                                          <m:t>𝑚</m:t>
                                        </m:r>
                                      </m:sub>
                                    </m:sSub>
                                  </m:sub>
                                  <m:sup>
                                    <m:d>
                                      <m:dPr>
                                        <m:ctrlPr>
                                          <a:rPr lang="en-US" sz="1800" i="1">
                                            <a:latin typeface="Cambria Math" panose="02040503050406030204" pitchFamily="18" charset="0"/>
                                          </a:rPr>
                                        </m:ctrlPr>
                                      </m:dPr>
                                      <m:e>
                                        <m:r>
                                          <a:rPr lang="en-US" sz="1800" i="1">
                                            <a:latin typeface="Cambria Math" panose="02040503050406030204" pitchFamily="18" charset="0"/>
                                          </a:rPr>
                                          <m:t>1</m:t>
                                        </m:r>
                                      </m:e>
                                    </m:d>
                                  </m:sup>
                                </m:sSubSup>
                              </m:e>
                            </m:mr>
                            <m:mr>
                              <m:e>
                                <m:sSubSup>
                                  <m:sSubSupPr>
                                    <m:ctrlPr>
                                      <a:rPr lang="en-US" sz="1800" i="1">
                                        <a:latin typeface="Cambria Math" panose="02040503050406030204" pitchFamily="18" charset="0"/>
                                      </a:rPr>
                                    </m:ctrlPr>
                                  </m:sSubSupPr>
                                  <m:e>
                                    <m:r>
                                      <a:rPr lang="en-US" sz="1800" i="1">
                                        <a:latin typeface="Cambria Math" panose="02040503050406030204" pitchFamily="18" charset="0"/>
                                      </a:rPr>
                                      <m:t>𝜔</m:t>
                                    </m:r>
                                  </m:e>
                                  <m:sub>
                                    <m:r>
                                      <a:rPr lang="en-US" sz="1800" i="1">
                                        <a:latin typeface="Cambria Math" panose="02040503050406030204" pitchFamily="18" charset="0"/>
                                      </a:rPr>
                                      <m:t>21</m:t>
                                    </m:r>
                                  </m:sub>
                                  <m:sup>
                                    <m:d>
                                      <m:dPr>
                                        <m:ctrlPr>
                                          <a:rPr lang="en-US" sz="1800" i="1">
                                            <a:latin typeface="Cambria Math" panose="02040503050406030204" pitchFamily="18" charset="0"/>
                                          </a:rPr>
                                        </m:ctrlPr>
                                      </m:dPr>
                                      <m:e>
                                        <m:r>
                                          <a:rPr lang="en-US" sz="1800" i="1">
                                            <a:latin typeface="Cambria Math" panose="02040503050406030204" pitchFamily="18" charset="0"/>
                                          </a:rPr>
                                          <m:t>1</m:t>
                                        </m:r>
                                      </m:e>
                                    </m:d>
                                  </m:sup>
                                </m:sSubSup>
                              </m:e>
                              <m:e>
                                <m:sSubSup>
                                  <m:sSubSupPr>
                                    <m:ctrlPr>
                                      <a:rPr lang="en-US" sz="1800" i="1">
                                        <a:latin typeface="Cambria Math" panose="02040503050406030204" pitchFamily="18" charset="0"/>
                                      </a:rPr>
                                    </m:ctrlPr>
                                  </m:sSubSupPr>
                                  <m:e>
                                    <m:r>
                                      <a:rPr lang="en-US" sz="1800" i="1">
                                        <a:latin typeface="Cambria Math" panose="02040503050406030204" pitchFamily="18" charset="0"/>
                                      </a:rPr>
                                      <m:t>𝜔</m:t>
                                    </m:r>
                                  </m:e>
                                  <m:sub>
                                    <m:r>
                                      <a:rPr lang="en-US" sz="1800" i="1">
                                        <a:latin typeface="Cambria Math" panose="02040503050406030204" pitchFamily="18" charset="0"/>
                                      </a:rPr>
                                      <m:t>21</m:t>
                                    </m:r>
                                  </m:sub>
                                  <m:sup>
                                    <m:d>
                                      <m:dPr>
                                        <m:ctrlPr>
                                          <a:rPr lang="en-US" sz="1800" i="1">
                                            <a:latin typeface="Cambria Math" panose="02040503050406030204" pitchFamily="18" charset="0"/>
                                          </a:rPr>
                                        </m:ctrlPr>
                                      </m:dPr>
                                      <m:e>
                                        <m:r>
                                          <a:rPr lang="en-US" sz="1800" i="1">
                                            <a:latin typeface="Cambria Math" panose="02040503050406030204" pitchFamily="18" charset="0"/>
                                          </a:rPr>
                                          <m:t>1</m:t>
                                        </m:r>
                                      </m:e>
                                    </m:d>
                                  </m:sup>
                                </m:sSubSup>
                              </m:e>
                              <m:e>
                                <m:r>
                                  <a:rPr lang="en-US" sz="1800" i="1">
                                    <a:latin typeface="Cambria Math" panose="02040503050406030204" pitchFamily="18" charset="0"/>
                                  </a:rPr>
                                  <m:t>⋯</m:t>
                                </m:r>
                              </m:e>
                              <m:e>
                                <m:sSubSup>
                                  <m:sSubSupPr>
                                    <m:ctrlPr>
                                      <a:rPr lang="en-US" sz="1800" i="1">
                                        <a:latin typeface="Cambria Math" panose="02040503050406030204" pitchFamily="18" charset="0"/>
                                      </a:rPr>
                                    </m:ctrlPr>
                                  </m:sSubSupPr>
                                  <m:e>
                                    <m:r>
                                      <a:rPr lang="en-US" sz="1800" i="1">
                                        <a:latin typeface="Cambria Math" panose="02040503050406030204" pitchFamily="18" charset="0"/>
                                      </a:rPr>
                                      <m:t>𝜔</m:t>
                                    </m:r>
                                  </m:e>
                                  <m:sub>
                                    <m:r>
                                      <a:rPr lang="en-US" sz="1800" i="1">
                                        <a:latin typeface="Cambria Math" panose="02040503050406030204" pitchFamily="18" charset="0"/>
                                      </a:rPr>
                                      <m:t>2</m:t>
                                    </m:r>
                                    <m:sSub>
                                      <m:sSubPr>
                                        <m:ctrlPr>
                                          <a:rPr lang="en-US" sz="1800" i="1">
                                            <a:latin typeface="Cambria Math" panose="02040503050406030204" pitchFamily="18" charset="0"/>
                                          </a:rPr>
                                        </m:ctrlPr>
                                      </m:sSubPr>
                                      <m:e>
                                        <m:r>
                                          <a:rPr lang="en-US" sz="1800" i="1">
                                            <a:latin typeface="Cambria Math" panose="02040503050406030204" pitchFamily="18" charset="0"/>
                                          </a:rPr>
                                          <m:t>𝑑</m:t>
                                        </m:r>
                                      </m:e>
                                      <m:sub>
                                        <m:r>
                                          <a:rPr lang="en-US" sz="1800" i="1">
                                            <a:latin typeface="Cambria Math" panose="02040503050406030204" pitchFamily="18" charset="0"/>
                                          </a:rPr>
                                          <m:t>𝑚</m:t>
                                        </m:r>
                                      </m:sub>
                                    </m:sSub>
                                  </m:sub>
                                  <m:sup>
                                    <m:d>
                                      <m:dPr>
                                        <m:ctrlPr>
                                          <a:rPr lang="en-US" sz="1800" i="1">
                                            <a:latin typeface="Cambria Math" panose="02040503050406030204" pitchFamily="18" charset="0"/>
                                          </a:rPr>
                                        </m:ctrlPr>
                                      </m:dPr>
                                      <m:e>
                                        <m:r>
                                          <a:rPr lang="en-US" sz="1800" i="1">
                                            <a:latin typeface="Cambria Math" panose="02040503050406030204" pitchFamily="18" charset="0"/>
                                          </a:rPr>
                                          <m:t>1</m:t>
                                        </m:r>
                                      </m:e>
                                    </m:d>
                                  </m:sup>
                                </m:sSubSup>
                              </m:e>
                            </m:mr>
                            <m:mr>
                              <m:e>
                                <m:r>
                                  <a:rPr lang="en-US" sz="1800" i="1">
                                    <a:latin typeface="Cambria Math" panose="02040503050406030204" pitchFamily="18" charset="0"/>
                                  </a:rPr>
                                  <m:t>⋮</m:t>
                                </m:r>
                              </m:e>
                              <m:e>
                                <m:r>
                                  <a:rPr lang="en-US" sz="1800" i="1">
                                    <a:latin typeface="Cambria Math" panose="02040503050406030204" pitchFamily="18" charset="0"/>
                                  </a:rPr>
                                  <m:t>⋮</m:t>
                                </m:r>
                              </m:e>
                              <m:e>
                                <m:r>
                                  <a:rPr lang="en-US" sz="1800" i="1">
                                    <a:latin typeface="Cambria Math" panose="02040503050406030204" pitchFamily="18" charset="0"/>
                                  </a:rPr>
                                  <m:t>⋱</m:t>
                                </m:r>
                              </m:e>
                              <m:e>
                                <m:r>
                                  <a:rPr lang="en-US" sz="1800" i="1">
                                    <a:latin typeface="Cambria Math" panose="02040503050406030204" pitchFamily="18" charset="0"/>
                                  </a:rPr>
                                  <m:t>⋮</m:t>
                                </m:r>
                              </m:e>
                            </m:mr>
                            <m:mr>
                              <m:e>
                                <m:sSubSup>
                                  <m:sSubSupPr>
                                    <m:ctrlPr>
                                      <a:rPr lang="en-US" sz="1800" i="1">
                                        <a:latin typeface="Cambria Math" panose="02040503050406030204" pitchFamily="18" charset="0"/>
                                      </a:rPr>
                                    </m:ctrlPr>
                                  </m:sSubSupPr>
                                  <m:e>
                                    <m:r>
                                      <a:rPr lang="en-US" sz="1800" i="1">
                                        <a:latin typeface="Cambria Math" panose="02040503050406030204" pitchFamily="18" charset="0"/>
                                      </a:rPr>
                                      <m:t>𝜔</m:t>
                                    </m:r>
                                  </m:e>
                                  <m:sub>
                                    <m:sSub>
                                      <m:sSubPr>
                                        <m:ctrlPr>
                                          <a:rPr lang="en-US" sz="1800" i="1">
                                            <a:latin typeface="Cambria Math" panose="02040503050406030204" pitchFamily="18" charset="0"/>
                                          </a:rPr>
                                        </m:ctrlPr>
                                      </m:sSubPr>
                                      <m:e>
                                        <m:r>
                                          <a:rPr lang="en-US" sz="1800" i="1">
                                            <a:latin typeface="Cambria Math" panose="02040503050406030204" pitchFamily="18" charset="0"/>
                                          </a:rPr>
                                          <m:t>𝑑</m:t>
                                        </m:r>
                                      </m:e>
                                      <m:sub>
                                        <m:r>
                                          <a:rPr lang="en-US" sz="1800" i="1">
                                            <a:latin typeface="Cambria Math" panose="02040503050406030204" pitchFamily="18" charset="0"/>
                                          </a:rPr>
                                          <m:t>𝑣</m:t>
                                        </m:r>
                                      </m:sub>
                                    </m:sSub>
                                    <m:r>
                                      <a:rPr lang="en-US" sz="1800" i="1">
                                        <a:latin typeface="Cambria Math" panose="02040503050406030204" pitchFamily="18" charset="0"/>
                                      </a:rPr>
                                      <m:t>1</m:t>
                                    </m:r>
                                  </m:sub>
                                  <m:sup>
                                    <m:d>
                                      <m:dPr>
                                        <m:ctrlPr>
                                          <a:rPr lang="en-US" sz="1800" i="1">
                                            <a:latin typeface="Cambria Math" panose="02040503050406030204" pitchFamily="18" charset="0"/>
                                          </a:rPr>
                                        </m:ctrlPr>
                                      </m:dPr>
                                      <m:e>
                                        <m:r>
                                          <a:rPr lang="en-US" sz="1800" i="1">
                                            <a:latin typeface="Cambria Math" panose="02040503050406030204" pitchFamily="18" charset="0"/>
                                          </a:rPr>
                                          <m:t>1</m:t>
                                        </m:r>
                                      </m:e>
                                    </m:d>
                                  </m:sup>
                                </m:sSubSup>
                              </m:e>
                              <m:e>
                                <m:sSubSup>
                                  <m:sSubSupPr>
                                    <m:ctrlPr>
                                      <a:rPr lang="en-US" sz="1800" i="1">
                                        <a:latin typeface="Cambria Math" panose="02040503050406030204" pitchFamily="18" charset="0"/>
                                      </a:rPr>
                                    </m:ctrlPr>
                                  </m:sSubSupPr>
                                  <m:e>
                                    <m:r>
                                      <a:rPr lang="en-US" sz="1800" i="1">
                                        <a:latin typeface="Cambria Math" panose="02040503050406030204" pitchFamily="18" charset="0"/>
                                      </a:rPr>
                                      <m:t>𝜔</m:t>
                                    </m:r>
                                  </m:e>
                                  <m:sub>
                                    <m:sSub>
                                      <m:sSubPr>
                                        <m:ctrlPr>
                                          <a:rPr lang="en-US" sz="1800" i="1">
                                            <a:latin typeface="Cambria Math" panose="02040503050406030204" pitchFamily="18" charset="0"/>
                                          </a:rPr>
                                        </m:ctrlPr>
                                      </m:sSubPr>
                                      <m:e>
                                        <m:r>
                                          <a:rPr lang="en-US" sz="1800" i="1">
                                            <a:latin typeface="Cambria Math" panose="02040503050406030204" pitchFamily="18" charset="0"/>
                                          </a:rPr>
                                          <m:t>𝑑</m:t>
                                        </m:r>
                                      </m:e>
                                      <m:sub>
                                        <m:r>
                                          <a:rPr lang="en-US" sz="1800" i="1">
                                            <a:latin typeface="Cambria Math" panose="02040503050406030204" pitchFamily="18" charset="0"/>
                                          </a:rPr>
                                          <m:t>𝑣</m:t>
                                        </m:r>
                                      </m:sub>
                                    </m:sSub>
                                    <m:r>
                                      <a:rPr lang="en-US" sz="1800" i="1">
                                        <a:latin typeface="Cambria Math" panose="02040503050406030204" pitchFamily="18" charset="0"/>
                                      </a:rPr>
                                      <m:t>2</m:t>
                                    </m:r>
                                  </m:sub>
                                  <m:sup>
                                    <m:d>
                                      <m:dPr>
                                        <m:ctrlPr>
                                          <a:rPr lang="en-US" sz="1800" i="1">
                                            <a:latin typeface="Cambria Math" panose="02040503050406030204" pitchFamily="18" charset="0"/>
                                          </a:rPr>
                                        </m:ctrlPr>
                                      </m:dPr>
                                      <m:e>
                                        <m:r>
                                          <a:rPr lang="en-US" sz="1800" i="1">
                                            <a:latin typeface="Cambria Math" panose="02040503050406030204" pitchFamily="18" charset="0"/>
                                          </a:rPr>
                                          <m:t>1</m:t>
                                        </m:r>
                                      </m:e>
                                    </m:d>
                                  </m:sup>
                                </m:sSubSup>
                              </m:e>
                              <m:e>
                                <m:r>
                                  <a:rPr lang="en-US" sz="1800" i="1">
                                    <a:latin typeface="Cambria Math" panose="02040503050406030204" pitchFamily="18" charset="0"/>
                                  </a:rPr>
                                  <m:t>⋯</m:t>
                                </m:r>
                              </m:e>
                              <m:e>
                                <m:sSubSup>
                                  <m:sSubSupPr>
                                    <m:ctrlPr>
                                      <a:rPr lang="en-US" sz="1800" i="1">
                                        <a:latin typeface="Cambria Math" panose="02040503050406030204" pitchFamily="18" charset="0"/>
                                      </a:rPr>
                                    </m:ctrlPr>
                                  </m:sSubSupPr>
                                  <m:e>
                                    <m:r>
                                      <a:rPr lang="en-US" sz="1800" i="1">
                                        <a:latin typeface="Cambria Math" panose="02040503050406030204" pitchFamily="18" charset="0"/>
                                      </a:rPr>
                                      <m:t>𝜔</m:t>
                                    </m:r>
                                  </m:e>
                                  <m:sub>
                                    <m:sSub>
                                      <m:sSubPr>
                                        <m:ctrlPr>
                                          <a:rPr lang="en-US" sz="1800" i="1">
                                            <a:latin typeface="Cambria Math" panose="02040503050406030204" pitchFamily="18" charset="0"/>
                                          </a:rPr>
                                        </m:ctrlPr>
                                      </m:sSubPr>
                                      <m:e>
                                        <m:r>
                                          <a:rPr lang="en-US" sz="1800" i="1">
                                            <a:latin typeface="Cambria Math" panose="02040503050406030204" pitchFamily="18" charset="0"/>
                                          </a:rPr>
                                          <m:t>𝑑</m:t>
                                        </m:r>
                                      </m:e>
                                      <m:sub>
                                        <m:r>
                                          <a:rPr lang="en-US" sz="1800" i="1">
                                            <a:latin typeface="Cambria Math" panose="02040503050406030204" pitchFamily="18" charset="0"/>
                                          </a:rPr>
                                          <m:t>𝑣</m:t>
                                        </m:r>
                                      </m:sub>
                                    </m:sSub>
                                    <m:sSub>
                                      <m:sSubPr>
                                        <m:ctrlPr>
                                          <a:rPr lang="en-US" sz="1800" i="1">
                                            <a:latin typeface="Cambria Math" panose="02040503050406030204" pitchFamily="18" charset="0"/>
                                          </a:rPr>
                                        </m:ctrlPr>
                                      </m:sSubPr>
                                      <m:e>
                                        <m:r>
                                          <a:rPr lang="en-US" sz="1800" i="1">
                                            <a:latin typeface="Cambria Math" panose="02040503050406030204" pitchFamily="18" charset="0"/>
                                          </a:rPr>
                                          <m:t>𝑑</m:t>
                                        </m:r>
                                      </m:e>
                                      <m:sub>
                                        <m:r>
                                          <a:rPr lang="en-US" sz="1800" i="1">
                                            <a:latin typeface="Cambria Math" panose="02040503050406030204" pitchFamily="18" charset="0"/>
                                          </a:rPr>
                                          <m:t>𝑚</m:t>
                                        </m:r>
                                      </m:sub>
                                    </m:sSub>
                                  </m:sub>
                                  <m:sup>
                                    <m:d>
                                      <m:dPr>
                                        <m:ctrlPr>
                                          <a:rPr lang="en-US" sz="1800" i="1">
                                            <a:latin typeface="Cambria Math" panose="02040503050406030204" pitchFamily="18" charset="0"/>
                                          </a:rPr>
                                        </m:ctrlPr>
                                      </m:dPr>
                                      <m:e>
                                        <m:r>
                                          <a:rPr lang="en-US" sz="1800" i="1">
                                            <a:latin typeface="Cambria Math" panose="02040503050406030204" pitchFamily="18" charset="0"/>
                                          </a:rPr>
                                          <m:t>1</m:t>
                                        </m:r>
                                      </m:e>
                                    </m:d>
                                  </m:sup>
                                </m:sSubSup>
                              </m:e>
                            </m:mr>
                            <m:mr>
                              <m:e>
                                <m:r>
                                  <a:rPr lang="en-US" sz="1800" i="1">
                                    <a:latin typeface="Cambria Math" panose="02040503050406030204" pitchFamily="18" charset="0"/>
                                  </a:rPr>
                                  <m:t>⋮</m:t>
                                </m:r>
                              </m:e>
                              <m:e>
                                <m:r>
                                  <a:rPr lang="en-US" sz="1800" i="1">
                                    <a:latin typeface="Cambria Math" panose="02040503050406030204" pitchFamily="18" charset="0"/>
                                  </a:rPr>
                                  <m:t>⋮</m:t>
                                </m:r>
                              </m:e>
                              <m:e>
                                <m:r>
                                  <a:rPr lang="en-US" sz="1800" i="1">
                                    <a:latin typeface="Cambria Math" panose="02040503050406030204" pitchFamily="18" charset="0"/>
                                  </a:rPr>
                                  <m:t>⋮</m:t>
                                </m:r>
                              </m:e>
                              <m:e>
                                <m:r>
                                  <a:rPr lang="en-US" sz="1800" i="1">
                                    <a:latin typeface="Cambria Math" panose="02040503050406030204" pitchFamily="18" charset="0"/>
                                  </a:rPr>
                                  <m:t>⋮</m:t>
                                </m:r>
                              </m:e>
                            </m:mr>
                            <m:mr>
                              <m:e>
                                <m:sSubSup>
                                  <m:sSubSupPr>
                                    <m:ctrlPr>
                                      <a:rPr lang="en-US" sz="1800" i="1">
                                        <a:latin typeface="Cambria Math" panose="02040503050406030204" pitchFamily="18" charset="0"/>
                                      </a:rPr>
                                    </m:ctrlPr>
                                  </m:sSubSupPr>
                                  <m:e>
                                    <m:r>
                                      <a:rPr lang="en-US" sz="1800" i="1">
                                        <a:latin typeface="Cambria Math" panose="02040503050406030204" pitchFamily="18" charset="0"/>
                                      </a:rPr>
                                      <m:t>𝜔</m:t>
                                    </m:r>
                                  </m:e>
                                  <m:sub>
                                    <m:r>
                                      <a:rPr lang="en-US" sz="1800" i="1">
                                        <a:latin typeface="Cambria Math" panose="02040503050406030204" pitchFamily="18" charset="0"/>
                                      </a:rPr>
                                      <m:t>11</m:t>
                                    </m:r>
                                  </m:sub>
                                  <m:sup>
                                    <m:d>
                                      <m:dPr>
                                        <m:ctrlPr>
                                          <a:rPr lang="en-US" sz="1800" i="1">
                                            <a:latin typeface="Cambria Math" panose="02040503050406030204" pitchFamily="18" charset="0"/>
                                          </a:rPr>
                                        </m:ctrlPr>
                                      </m:dPr>
                                      <m:e>
                                        <m:r>
                                          <a:rPr lang="en-US" sz="1800" i="1">
                                            <a:latin typeface="Cambria Math" panose="02040503050406030204" pitchFamily="18" charset="0"/>
                                          </a:rPr>
                                          <m:t>𝑖</m:t>
                                        </m:r>
                                      </m:e>
                                    </m:d>
                                  </m:sup>
                                </m:sSubSup>
                              </m:e>
                              <m:e>
                                <m:sSubSup>
                                  <m:sSubSupPr>
                                    <m:ctrlPr>
                                      <a:rPr lang="en-US" sz="1800" i="1">
                                        <a:latin typeface="Cambria Math" panose="02040503050406030204" pitchFamily="18" charset="0"/>
                                      </a:rPr>
                                    </m:ctrlPr>
                                  </m:sSubSupPr>
                                  <m:e>
                                    <m:r>
                                      <a:rPr lang="en-US" sz="1800" i="1">
                                        <a:latin typeface="Cambria Math" panose="02040503050406030204" pitchFamily="18" charset="0"/>
                                      </a:rPr>
                                      <m:t>𝜔</m:t>
                                    </m:r>
                                  </m:e>
                                  <m:sub>
                                    <m:r>
                                      <a:rPr lang="en-US" sz="1800" i="1">
                                        <a:latin typeface="Cambria Math" panose="02040503050406030204" pitchFamily="18" charset="0"/>
                                      </a:rPr>
                                      <m:t>12</m:t>
                                    </m:r>
                                  </m:sub>
                                  <m:sup>
                                    <m:d>
                                      <m:dPr>
                                        <m:ctrlPr>
                                          <a:rPr lang="en-US" sz="1800" i="1">
                                            <a:latin typeface="Cambria Math" panose="02040503050406030204" pitchFamily="18" charset="0"/>
                                          </a:rPr>
                                        </m:ctrlPr>
                                      </m:dPr>
                                      <m:e>
                                        <m:r>
                                          <a:rPr lang="en-US" sz="1800" i="1">
                                            <a:latin typeface="Cambria Math" panose="02040503050406030204" pitchFamily="18" charset="0"/>
                                          </a:rPr>
                                          <m:t>𝑖</m:t>
                                        </m:r>
                                      </m:e>
                                    </m:d>
                                  </m:sup>
                                </m:sSubSup>
                              </m:e>
                              <m:e>
                                <m:r>
                                  <a:rPr lang="en-US" sz="1800" i="1">
                                    <a:latin typeface="Cambria Math" panose="02040503050406030204" pitchFamily="18" charset="0"/>
                                  </a:rPr>
                                  <m:t>⋯</m:t>
                                </m:r>
                              </m:e>
                              <m:e>
                                <m:sSubSup>
                                  <m:sSubSupPr>
                                    <m:ctrlPr>
                                      <a:rPr lang="en-US" sz="1800" i="1">
                                        <a:latin typeface="Cambria Math" panose="02040503050406030204" pitchFamily="18" charset="0"/>
                                      </a:rPr>
                                    </m:ctrlPr>
                                  </m:sSubSupPr>
                                  <m:e>
                                    <m:r>
                                      <a:rPr lang="en-US" sz="1800" i="1">
                                        <a:latin typeface="Cambria Math" panose="02040503050406030204" pitchFamily="18" charset="0"/>
                                      </a:rPr>
                                      <m:t>𝜔</m:t>
                                    </m:r>
                                  </m:e>
                                  <m:sub>
                                    <m:r>
                                      <a:rPr lang="en-US" sz="1800" i="1">
                                        <a:latin typeface="Cambria Math" panose="02040503050406030204" pitchFamily="18" charset="0"/>
                                      </a:rPr>
                                      <m:t>1</m:t>
                                    </m:r>
                                    <m:sSub>
                                      <m:sSubPr>
                                        <m:ctrlPr>
                                          <a:rPr lang="en-US" sz="1800" i="1">
                                            <a:latin typeface="Cambria Math" panose="02040503050406030204" pitchFamily="18" charset="0"/>
                                          </a:rPr>
                                        </m:ctrlPr>
                                      </m:sSubPr>
                                      <m:e>
                                        <m:r>
                                          <a:rPr lang="en-US" sz="1800" i="1">
                                            <a:latin typeface="Cambria Math" panose="02040503050406030204" pitchFamily="18" charset="0"/>
                                          </a:rPr>
                                          <m:t>𝑑</m:t>
                                        </m:r>
                                      </m:e>
                                      <m:sub>
                                        <m:r>
                                          <a:rPr lang="en-US" sz="1800" i="1">
                                            <a:latin typeface="Cambria Math" panose="02040503050406030204" pitchFamily="18" charset="0"/>
                                          </a:rPr>
                                          <m:t>𝑚</m:t>
                                        </m:r>
                                      </m:sub>
                                    </m:sSub>
                                  </m:sub>
                                  <m:sup>
                                    <m:d>
                                      <m:dPr>
                                        <m:ctrlPr>
                                          <a:rPr lang="en-US" sz="1800" i="1">
                                            <a:latin typeface="Cambria Math" panose="02040503050406030204" pitchFamily="18" charset="0"/>
                                          </a:rPr>
                                        </m:ctrlPr>
                                      </m:dPr>
                                      <m:e>
                                        <m:r>
                                          <a:rPr lang="en-US" sz="1800" i="1">
                                            <a:latin typeface="Cambria Math" panose="02040503050406030204" pitchFamily="18" charset="0"/>
                                          </a:rPr>
                                          <m:t>𝑖</m:t>
                                        </m:r>
                                      </m:e>
                                    </m:d>
                                  </m:sup>
                                </m:sSubSup>
                              </m:e>
                            </m:mr>
                            <m:mr>
                              <m:e>
                                <m:sSubSup>
                                  <m:sSubSupPr>
                                    <m:ctrlPr>
                                      <a:rPr lang="en-US" sz="1800" i="1">
                                        <a:latin typeface="Cambria Math" panose="02040503050406030204" pitchFamily="18" charset="0"/>
                                      </a:rPr>
                                    </m:ctrlPr>
                                  </m:sSubSupPr>
                                  <m:e>
                                    <m:r>
                                      <a:rPr lang="en-US" sz="1800" i="1">
                                        <a:latin typeface="Cambria Math" panose="02040503050406030204" pitchFamily="18" charset="0"/>
                                      </a:rPr>
                                      <m:t>𝜔</m:t>
                                    </m:r>
                                  </m:e>
                                  <m:sub>
                                    <m:r>
                                      <a:rPr lang="en-US" sz="1800" i="1">
                                        <a:latin typeface="Cambria Math" panose="02040503050406030204" pitchFamily="18" charset="0"/>
                                      </a:rPr>
                                      <m:t>21</m:t>
                                    </m:r>
                                  </m:sub>
                                  <m:sup>
                                    <m:d>
                                      <m:dPr>
                                        <m:ctrlPr>
                                          <a:rPr lang="en-US" sz="1800" i="1">
                                            <a:latin typeface="Cambria Math" panose="02040503050406030204" pitchFamily="18" charset="0"/>
                                          </a:rPr>
                                        </m:ctrlPr>
                                      </m:dPr>
                                      <m:e>
                                        <m:r>
                                          <a:rPr lang="en-US" sz="1800" i="1">
                                            <a:latin typeface="Cambria Math" panose="02040503050406030204" pitchFamily="18" charset="0"/>
                                          </a:rPr>
                                          <m:t>𝑖</m:t>
                                        </m:r>
                                      </m:e>
                                    </m:d>
                                  </m:sup>
                                </m:sSubSup>
                              </m:e>
                              <m:e>
                                <m:sSubSup>
                                  <m:sSubSupPr>
                                    <m:ctrlPr>
                                      <a:rPr lang="en-US" sz="1800" i="1">
                                        <a:latin typeface="Cambria Math" panose="02040503050406030204" pitchFamily="18" charset="0"/>
                                      </a:rPr>
                                    </m:ctrlPr>
                                  </m:sSubSupPr>
                                  <m:e>
                                    <m:r>
                                      <a:rPr lang="en-US" sz="1800" i="1">
                                        <a:latin typeface="Cambria Math" panose="02040503050406030204" pitchFamily="18" charset="0"/>
                                      </a:rPr>
                                      <m:t>𝜔</m:t>
                                    </m:r>
                                  </m:e>
                                  <m:sub>
                                    <m:r>
                                      <a:rPr lang="en-US" sz="1800" i="1">
                                        <a:latin typeface="Cambria Math" panose="02040503050406030204" pitchFamily="18" charset="0"/>
                                      </a:rPr>
                                      <m:t>21</m:t>
                                    </m:r>
                                  </m:sub>
                                  <m:sup>
                                    <m:d>
                                      <m:dPr>
                                        <m:ctrlPr>
                                          <a:rPr lang="en-US" sz="1800" i="1">
                                            <a:latin typeface="Cambria Math" panose="02040503050406030204" pitchFamily="18" charset="0"/>
                                          </a:rPr>
                                        </m:ctrlPr>
                                      </m:dPr>
                                      <m:e>
                                        <m:r>
                                          <a:rPr lang="en-US" sz="1800" i="1">
                                            <a:latin typeface="Cambria Math" panose="02040503050406030204" pitchFamily="18" charset="0"/>
                                          </a:rPr>
                                          <m:t>𝑖</m:t>
                                        </m:r>
                                      </m:e>
                                    </m:d>
                                  </m:sup>
                                </m:sSubSup>
                              </m:e>
                              <m:e>
                                <m:r>
                                  <a:rPr lang="en-US" sz="1800" i="1">
                                    <a:latin typeface="Cambria Math" panose="02040503050406030204" pitchFamily="18" charset="0"/>
                                  </a:rPr>
                                  <m:t>⋯</m:t>
                                </m:r>
                              </m:e>
                              <m:e>
                                <m:sSubSup>
                                  <m:sSubSupPr>
                                    <m:ctrlPr>
                                      <a:rPr lang="en-US" sz="1800" i="1">
                                        <a:latin typeface="Cambria Math" panose="02040503050406030204" pitchFamily="18" charset="0"/>
                                      </a:rPr>
                                    </m:ctrlPr>
                                  </m:sSubSupPr>
                                  <m:e>
                                    <m:r>
                                      <a:rPr lang="en-US" sz="1800" i="1">
                                        <a:latin typeface="Cambria Math" panose="02040503050406030204" pitchFamily="18" charset="0"/>
                                      </a:rPr>
                                      <m:t>𝜔</m:t>
                                    </m:r>
                                  </m:e>
                                  <m:sub>
                                    <m:r>
                                      <a:rPr lang="en-US" sz="1800" i="1">
                                        <a:latin typeface="Cambria Math" panose="02040503050406030204" pitchFamily="18" charset="0"/>
                                      </a:rPr>
                                      <m:t>2</m:t>
                                    </m:r>
                                    <m:sSub>
                                      <m:sSubPr>
                                        <m:ctrlPr>
                                          <a:rPr lang="en-US" sz="1800" i="1">
                                            <a:latin typeface="Cambria Math" panose="02040503050406030204" pitchFamily="18" charset="0"/>
                                          </a:rPr>
                                        </m:ctrlPr>
                                      </m:sSubPr>
                                      <m:e>
                                        <m:r>
                                          <a:rPr lang="en-US" sz="1800" i="1">
                                            <a:latin typeface="Cambria Math" panose="02040503050406030204" pitchFamily="18" charset="0"/>
                                          </a:rPr>
                                          <m:t>𝑑</m:t>
                                        </m:r>
                                      </m:e>
                                      <m:sub>
                                        <m:r>
                                          <a:rPr lang="en-US" sz="1800" i="1">
                                            <a:latin typeface="Cambria Math" panose="02040503050406030204" pitchFamily="18" charset="0"/>
                                          </a:rPr>
                                          <m:t>𝑚</m:t>
                                        </m:r>
                                      </m:sub>
                                    </m:sSub>
                                  </m:sub>
                                  <m:sup>
                                    <m:d>
                                      <m:dPr>
                                        <m:ctrlPr>
                                          <a:rPr lang="en-US" sz="1800" i="1">
                                            <a:latin typeface="Cambria Math" panose="02040503050406030204" pitchFamily="18" charset="0"/>
                                          </a:rPr>
                                        </m:ctrlPr>
                                      </m:dPr>
                                      <m:e>
                                        <m:r>
                                          <a:rPr lang="en-US" sz="1800" i="1">
                                            <a:latin typeface="Cambria Math" panose="02040503050406030204" pitchFamily="18" charset="0"/>
                                          </a:rPr>
                                          <m:t>𝑖</m:t>
                                        </m:r>
                                      </m:e>
                                    </m:d>
                                  </m:sup>
                                </m:sSubSup>
                              </m:e>
                            </m:mr>
                            <m:mr>
                              <m:e>
                                <m:r>
                                  <a:rPr lang="en-US" sz="1800" i="1">
                                    <a:latin typeface="Cambria Math" panose="02040503050406030204" pitchFamily="18" charset="0"/>
                                  </a:rPr>
                                  <m:t>⋮</m:t>
                                </m:r>
                              </m:e>
                              <m:e>
                                <m:r>
                                  <a:rPr lang="en-US" sz="1800" i="1">
                                    <a:latin typeface="Cambria Math" panose="02040503050406030204" pitchFamily="18" charset="0"/>
                                  </a:rPr>
                                  <m:t>⋮</m:t>
                                </m:r>
                              </m:e>
                              <m:e>
                                <m:r>
                                  <a:rPr lang="en-US" sz="1800" i="1">
                                    <a:latin typeface="Cambria Math" panose="02040503050406030204" pitchFamily="18" charset="0"/>
                                  </a:rPr>
                                  <m:t>⋱</m:t>
                                </m:r>
                              </m:e>
                              <m:e>
                                <m:r>
                                  <a:rPr lang="en-US" sz="1800" i="1">
                                    <a:latin typeface="Cambria Math" panose="02040503050406030204" pitchFamily="18" charset="0"/>
                                  </a:rPr>
                                  <m:t>⋮</m:t>
                                </m:r>
                              </m:e>
                            </m:mr>
                            <m:mr>
                              <m:e>
                                <m:sSubSup>
                                  <m:sSubSupPr>
                                    <m:ctrlPr>
                                      <a:rPr lang="en-US" sz="1800" i="1">
                                        <a:latin typeface="Cambria Math" panose="02040503050406030204" pitchFamily="18" charset="0"/>
                                      </a:rPr>
                                    </m:ctrlPr>
                                  </m:sSubSupPr>
                                  <m:e>
                                    <m:r>
                                      <a:rPr lang="en-US" sz="1800" i="1">
                                        <a:latin typeface="Cambria Math" panose="02040503050406030204" pitchFamily="18" charset="0"/>
                                      </a:rPr>
                                      <m:t>𝜔</m:t>
                                    </m:r>
                                  </m:e>
                                  <m:sub>
                                    <m:sSub>
                                      <m:sSubPr>
                                        <m:ctrlPr>
                                          <a:rPr lang="en-US" sz="1800" i="1">
                                            <a:latin typeface="Cambria Math" panose="02040503050406030204" pitchFamily="18" charset="0"/>
                                          </a:rPr>
                                        </m:ctrlPr>
                                      </m:sSubPr>
                                      <m:e>
                                        <m:r>
                                          <a:rPr lang="en-US" sz="1800" i="1">
                                            <a:latin typeface="Cambria Math" panose="02040503050406030204" pitchFamily="18" charset="0"/>
                                          </a:rPr>
                                          <m:t>𝑑</m:t>
                                        </m:r>
                                      </m:e>
                                      <m:sub>
                                        <m:r>
                                          <a:rPr lang="en-US" sz="1800" i="1">
                                            <a:latin typeface="Cambria Math" panose="02040503050406030204" pitchFamily="18" charset="0"/>
                                          </a:rPr>
                                          <m:t>𝑣</m:t>
                                        </m:r>
                                      </m:sub>
                                    </m:sSub>
                                    <m:r>
                                      <a:rPr lang="en-US" sz="1800" i="1">
                                        <a:latin typeface="Cambria Math" panose="02040503050406030204" pitchFamily="18" charset="0"/>
                                      </a:rPr>
                                      <m:t>1</m:t>
                                    </m:r>
                                  </m:sub>
                                  <m:sup>
                                    <m:d>
                                      <m:dPr>
                                        <m:ctrlPr>
                                          <a:rPr lang="en-US" sz="1800" i="1">
                                            <a:latin typeface="Cambria Math" panose="02040503050406030204" pitchFamily="18" charset="0"/>
                                          </a:rPr>
                                        </m:ctrlPr>
                                      </m:dPr>
                                      <m:e>
                                        <m:r>
                                          <a:rPr lang="en-US" sz="1800" i="1">
                                            <a:latin typeface="Cambria Math" panose="02040503050406030204" pitchFamily="18" charset="0"/>
                                          </a:rPr>
                                          <m:t>𝑖</m:t>
                                        </m:r>
                                      </m:e>
                                    </m:d>
                                  </m:sup>
                                </m:sSubSup>
                              </m:e>
                              <m:e>
                                <m:sSubSup>
                                  <m:sSubSupPr>
                                    <m:ctrlPr>
                                      <a:rPr lang="en-US" sz="1800" i="1">
                                        <a:latin typeface="Cambria Math" panose="02040503050406030204" pitchFamily="18" charset="0"/>
                                      </a:rPr>
                                    </m:ctrlPr>
                                  </m:sSubSupPr>
                                  <m:e>
                                    <m:r>
                                      <a:rPr lang="en-US" sz="1800" i="1">
                                        <a:latin typeface="Cambria Math" panose="02040503050406030204" pitchFamily="18" charset="0"/>
                                      </a:rPr>
                                      <m:t>𝜔</m:t>
                                    </m:r>
                                  </m:e>
                                  <m:sub>
                                    <m:sSub>
                                      <m:sSubPr>
                                        <m:ctrlPr>
                                          <a:rPr lang="en-US" sz="1800" i="1">
                                            <a:latin typeface="Cambria Math" panose="02040503050406030204" pitchFamily="18" charset="0"/>
                                          </a:rPr>
                                        </m:ctrlPr>
                                      </m:sSubPr>
                                      <m:e>
                                        <m:r>
                                          <a:rPr lang="en-US" sz="1800" i="1">
                                            <a:latin typeface="Cambria Math" panose="02040503050406030204" pitchFamily="18" charset="0"/>
                                          </a:rPr>
                                          <m:t>𝑑</m:t>
                                        </m:r>
                                      </m:e>
                                      <m:sub>
                                        <m:r>
                                          <a:rPr lang="en-US" sz="1800" i="1">
                                            <a:latin typeface="Cambria Math" panose="02040503050406030204" pitchFamily="18" charset="0"/>
                                          </a:rPr>
                                          <m:t>𝑣</m:t>
                                        </m:r>
                                      </m:sub>
                                    </m:sSub>
                                    <m:r>
                                      <a:rPr lang="en-US" sz="1800" i="1">
                                        <a:latin typeface="Cambria Math" panose="02040503050406030204" pitchFamily="18" charset="0"/>
                                      </a:rPr>
                                      <m:t>2</m:t>
                                    </m:r>
                                  </m:sub>
                                  <m:sup>
                                    <m:d>
                                      <m:dPr>
                                        <m:ctrlPr>
                                          <a:rPr lang="en-US" sz="1800" i="1">
                                            <a:latin typeface="Cambria Math" panose="02040503050406030204" pitchFamily="18" charset="0"/>
                                          </a:rPr>
                                        </m:ctrlPr>
                                      </m:dPr>
                                      <m:e>
                                        <m:r>
                                          <a:rPr lang="en-US" sz="1800" i="1">
                                            <a:latin typeface="Cambria Math" panose="02040503050406030204" pitchFamily="18" charset="0"/>
                                          </a:rPr>
                                          <m:t>𝑖</m:t>
                                        </m:r>
                                      </m:e>
                                    </m:d>
                                  </m:sup>
                                </m:sSubSup>
                              </m:e>
                              <m:e>
                                <m:r>
                                  <a:rPr lang="en-US" sz="1800" i="1">
                                    <a:latin typeface="Cambria Math" panose="02040503050406030204" pitchFamily="18" charset="0"/>
                                  </a:rPr>
                                  <m:t>⋯</m:t>
                                </m:r>
                              </m:e>
                              <m:e>
                                <m:sSubSup>
                                  <m:sSubSupPr>
                                    <m:ctrlPr>
                                      <a:rPr lang="en-US" sz="1800" i="1">
                                        <a:latin typeface="Cambria Math" panose="02040503050406030204" pitchFamily="18" charset="0"/>
                                      </a:rPr>
                                    </m:ctrlPr>
                                  </m:sSubSupPr>
                                  <m:e>
                                    <m:r>
                                      <a:rPr lang="en-US" sz="1800" i="1">
                                        <a:latin typeface="Cambria Math" panose="02040503050406030204" pitchFamily="18" charset="0"/>
                                      </a:rPr>
                                      <m:t>𝜔</m:t>
                                    </m:r>
                                  </m:e>
                                  <m:sub>
                                    <m:sSub>
                                      <m:sSubPr>
                                        <m:ctrlPr>
                                          <a:rPr lang="en-US" sz="1800" i="1">
                                            <a:latin typeface="Cambria Math" panose="02040503050406030204" pitchFamily="18" charset="0"/>
                                          </a:rPr>
                                        </m:ctrlPr>
                                      </m:sSubPr>
                                      <m:e>
                                        <m:r>
                                          <a:rPr lang="en-US" sz="1800" i="1">
                                            <a:latin typeface="Cambria Math" panose="02040503050406030204" pitchFamily="18" charset="0"/>
                                          </a:rPr>
                                          <m:t>𝑑</m:t>
                                        </m:r>
                                      </m:e>
                                      <m:sub>
                                        <m:r>
                                          <a:rPr lang="en-US" sz="1800" i="1">
                                            <a:latin typeface="Cambria Math" panose="02040503050406030204" pitchFamily="18" charset="0"/>
                                          </a:rPr>
                                          <m:t>𝑣</m:t>
                                        </m:r>
                                      </m:sub>
                                    </m:sSub>
                                    <m:sSub>
                                      <m:sSubPr>
                                        <m:ctrlPr>
                                          <a:rPr lang="en-US" sz="1800" i="1">
                                            <a:latin typeface="Cambria Math" panose="02040503050406030204" pitchFamily="18" charset="0"/>
                                          </a:rPr>
                                        </m:ctrlPr>
                                      </m:sSubPr>
                                      <m:e>
                                        <m:r>
                                          <a:rPr lang="en-US" sz="1800" i="1">
                                            <a:latin typeface="Cambria Math" panose="02040503050406030204" pitchFamily="18" charset="0"/>
                                          </a:rPr>
                                          <m:t>𝑑</m:t>
                                        </m:r>
                                      </m:e>
                                      <m:sub>
                                        <m:r>
                                          <a:rPr lang="en-US" sz="1800" i="1">
                                            <a:latin typeface="Cambria Math" panose="02040503050406030204" pitchFamily="18" charset="0"/>
                                          </a:rPr>
                                          <m:t>𝑚</m:t>
                                        </m:r>
                                      </m:sub>
                                    </m:sSub>
                                  </m:sub>
                                  <m:sup>
                                    <m:d>
                                      <m:dPr>
                                        <m:ctrlPr>
                                          <a:rPr lang="en-US" sz="1800" i="1">
                                            <a:latin typeface="Cambria Math" panose="02040503050406030204" pitchFamily="18" charset="0"/>
                                          </a:rPr>
                                        </m:ctrlPr>
                                      </m:dPr>
                                      <m:e>
                                        <m:r>
                                          <a:rPr lang="en-US" sz="1800" i="1">
                                            <a:latin typeface="Cambria Math" panose="02040503050406030204" pitchFamily="18" charset="0"/>
                                          </a:rPr>
                                          <m:t>𝑖</m:t>
                                        </m:r>
                                      </m:e>
                                    </m:d>
                                  </m:sup>
                                </m:sSubSup>
                              </m:e>
                            </m:mr>
                            <m:mr>
                              <m:e>
                                <m:r>
                                  <a:rPr lang="en-US" sz="1800" i="1">
                                    <a:latin typeface="Cambria Math" panose="02040503050406030204" pitchFamily="18" charset="0"/>
                                  </a:rPr>
                                  <m:t>⋮</m:t>
                                </m:r>
                              </m:e>
                              <m:e>
                                <m:r>
                                  <a:rPr lang="en-US" sz="1800" i="1">
                                    <a:latin typeface="Cambria Math" panose="02040503050406030204" pitchFamily="18" charset="0"/>
                                  </a:rPr>
                                  <m:t>⋮</m:t>
                                </m:r>
                              </m:e>
                              <m:e>
                                <m:r>
                                  <a:rPr lang="en-US" sz="1800" i="1">
                                    <a:latin typeface="Cambria Math" panose="02040503050406030204" pitchFamily="18" charset="0"/>
                                  </a:rPr>
                                  <m:t>⋮</m:t>
                                </m:r>
                              </m:e>
                              <m:e>
                                <m:r>
                                  <a:rPr lang="en-US" sz="1800" i="1">
                                    <a:latin typeface="Cambria Math" panose="02040503050406030204" pitchFamily="18" charset="0"/>
                                  </a:rPr>
                                  <m:t>⋮</m:t>
                                </m:r>
                              </m:e>
                            </m:mr>
                            <m:mr>
                              <m:e>
                                <m:sSubSup>
                                  <m:sSubSupPr>
                                    <m:ctrlPr>
                                      <a:rPr lang="en-US" sz="1800" i="1">
                                        <a:latin typeface="Cambria Math" panose="02040503050406030204" pitchFamily="18" charset="0"/>
                                      </a:rPr>
                                    </m:ctrlPr>
                                  </m:sSubSupPr>
                                  <m:e>
                                    <m:r>
                                      <a:rPr lang="en-US" sz="1800" i="1">
                                        <a:latin typeface="Cambria Math" panose="02040503050406030204" pitchFamily="18" charset="0"/>
                                      </a:rPr>
                                      <m:t>𝜔</m:t>
                                    </m:r>
                                  </m:e>
                                  <m:sub>
                                    <m:r>
                                      <a:rPr lang="en-US" sz="1800" i="1">
                                        <a:latin typeface="Cambria Math" panose="02040503050406030204" pitchFamily="18" charset="0"/>
                                      </a:rPr>
                                      <m:t>11</m:t>
                                    </m:r>
                                  </m:sub>
                                  <m:sup>
                                    <m:d>
                                      <m:dPr>
                                        <m:ctrlPr>
                                          <a:rPr lang="en-US" sz="1800" i="1">
                                            <a:latin typeface="Cambria Math" panose="02040503050406030204" pitchFamily="18" charset="0"/>
                                          </a:rPr>
                                        </m:ctrlPr>
                                      </m:dPr>
                                      <m:e>
                                        <m:r>
                                          <a:rPr lang="en-US" sz="1800" i="1">
                                            <a:latin typeface="Cambria Math" panose="02040503050406030204" pitchFamily="18" charset="0"/>
                                          </a:rPr>
                                          <m:t>h</m:t>
                                        </m:r>
                                      </m:e>
                                    </m:d>
                                  </m:sup>
                                </m:sSubSup>
                              </m:e>
                              <m:e>
                                <m:sSubSup>
                                  <m:sSubSupPr>
                                    <m:ctrlPr>
                                      <a:rPr lang="en-US" sz="1800" i="1">
                                        <a:latin typeface="Cambria Math" panose="02040503050406030204" pitchFamily="18" charset="0"/>
                                      </a:rPr>
                                    </m:ctrlPr>
                                  </m:sSubSupPr>
                                  <m:e>
                                    <m:r>
                                      <a:rPr lang="en-US" sz="1800" i="1">
                                        <a:latin typeface="Cambria Math" panose="02040503050406030204" pitchFamily="18" charset="0"/>
                                      </a:rPr>
                                      <m:t>𝜔</m:t>
                                    </m:r>
                                  </m:e>
                                  <m:sub>
                                    <m:r>
                                      <a:rPr lang="en-US" sz="1800" i="1">
                                        <a:latin typeface="Cambria Math" panose="02040503050406030204" pitchFamily="18" charset="0"/>
                                      </a:rPr>
                                      <m:t>12</m:t>
                                    </m:r>
                                  </m:sub>
                                  <m:sup>
                                    <m:d>
                                      <m:dPr>
                                        <m:ctrlPr>
                                          <a:rPr lang="en-US" sz="1800" i="1">
                                            <a:latin typeface="Cambria Math" panose="02040503050406030204" pitchFamily="18" charset="0"/>
                                          </a:rPr>
                                        </m:ctrlPr>
                                      </m:dPr>
                                      <m:e>
                                        <m:r>
                                          <a:rPr lang="en-US" sz="1800" i="1">
                                            <a:latin typeface="Cambria Math" panose="02040503050406030204" pitchFamily="18" charset="0"/>
                                          </a:rPr>
                                          <m:t>h</m:t>
                                        </m:r>
                                      </m:e>
                                    </m:d>
                                  </m:sup>
                                </m:sSubSup>
                              </m:e>
                              <m:e>
                                <m:r>
                                  <a:rPr lang="en-US" sz="1800" i="1">
                                    <a:latin typeface="Cambria Math" panose="02040503050406030204" pitchFamily="18" charset="0"/>
                                  </a:rPr>
                                  <m:t>⋯</m:t>
                                </m:r>
                              </m:e>
                              <m:e>
                                <m:sSubSup>
                                  <m:sSubSupPr>
                                    <m:ctrlPr>
                                      <a:rPr lang="en-US" sz="1800" i="1">
                                        <a:latin typeface="Cambria Math" panose="02040503050406030204" pitchFamily="18" charset="0"/>
                                      </a:rPr>
                                    </m:ctrlPr>
                                  </m:sSubSupPr>
                                  <m:e>
                                    <m:r>
                                      <a:rPr lang="en-US" sz="1800" i="1">
                                        <a:latin typeface="Cambria Math" panose="02040503050406030204" pitchFamily="18" charset="0"/>
                                      </a:rPr>
                                      <m:t>𝜔</m:t>
                                    </m:r>
                                  </m:e>
                                  <m:sub>
                                    <m:r>
                                      <a:rPr lang="en-US" sz="1800" i="1">
                                        <a:latin typeface="Cambria Math" panose="02040503050406030204" pitchFamily="18" charset="0"/>
                                      </a:rPr>
                                      <m:t>1</m:t>
                                    </m:r>
                                    <m:sSub>
                                      <m:sSubPr>
                                        <m:ctrlPr>
                                          <a:rPr lang="en-US" sz="1800" i="1">
                                            <a:latin typeface="Cambria Math" panose="02040503050406030204" pitchFamily="18" charset="0"/>
                                          </a:rPr>
                                        </m:ctrlPr>
                                      </m:sSubPr>
                                      <m:e>
                                        <m:r>
                                          <a:rPr lang="en-US" sz="1800" i="1">
                                            <a:latin typeface="Cambria Math" panose="02040503050406030204" pitchFamily="18" charset="0"/>
                                          </a:rPr>
                                          <m:t>𝑑</m:t>
                                        </m:r>
                                      </m:e>
                                      <m:sub>
                                        <m:r>
                                          <a:rPr lang="en-US" sz="1800" i="1">
                                            <a:latin typeface="Cambria Math" panose="02040503050406030204" pitchFamily="18" charset="0"/>
                                          </a:rPr>
                                          <m:t>𝑚</m:t>
                                        </m:r>
                                      </m:sub>
                                    </m:sSub>
                                  </m:sub>
                                  <m:sup>
                                    <m:d>
                                      <m:dPr>
                                        <m:ctrlPr>
                                          <a:rPr lang="en-US" sz="1800" i="1">
                                            <a:latin typeface="Cambria Math" panose="02040503050406030204" pitchFamily="18" charset="0"/>
                                          </a:rPr>
                                        </m:ctrlPr>
                                      </m:dPr>
                                      <m:e>
                                        <m:r>
                                          <a:rPr lang="en-US" sz="1800" i="1">
                                            <a:latin typeface="Cambria Math" panose="02040503050406030204" pitchFamily="18" charset="0"/>
                                          </a:rPr>
                                          <m:t>h</m:t>
                                        </m:r>
                                      </m:e>
                                    </m:d>
                                  </m:sup>
                                </m:sSubSup>
                              </m:e>
                            </m:mr>
                            <m:mr>
                              <m:e>
                                <m:sSubSup>
                                  <m:sSubSupPr>
                                    <m:ctrlPr>
                                      <a:rPr lang="en-US" sz="1800" i="1">
                                        <a:latin typeface="Cambria Math" panose="02040503050406030204" pitchFamily="18" charset="0"/>
                                      </a:rPr>
                                    </m:ctrlPr>
                                  </m:sSubSupPr>
                                  <m:e>
                                    <m:r>
                                      <a:rPr lang="en-US" sz="1800" i="1">
                                        <a:latin typeface="Cambria Math" panose="02040503050406030204" pitchFamily="18" charset="0"/>
                                      </a:rPr>
                                      <m:t>𝜔</m:t>
                                    </m:r>
                                  </m:e>
                                  <m:sub>
                                    <m:r>
                                      <a:rPr lang="en-US" sz="1800" i="1">
                                        <a:latin typeface="Cambria Math" panose="02040503050406030204" pitchFamily="18" charset="0"/>
                                      </a:rPr>
                                      <m:t>21</m:t>
                                    </m:r>
                                  </m:sub>
                                  <m:sup>
                                    <m:d>
                                      <m:dPr>
                                        <m:ctrlPr>
                                          <a:rPr lang="en-US" sz="1800" i="1">
                                            <a:latin typeface="Cambria Math" panose="02040503050406030204" pitchFamily="18" charset="0"/>
                                          </a:rPr>
                                        </m:ctrlPr>
                                      </m:dPr>
                                      <m:e>
                                        <m:r>
                                          <a:rPr lang="en-US" sz="1800" i="1">
                                            <a:latin typeface="Cambria Math" panose="02040503050406030204" pitchFamily="18" charset="0"/>
                                          </a:rPr>
                                          <m:t>h</m:t>
                                        </m:r>
                                      </m:e>
                                    </m:d>
                                  </m:sup>
                                </m:sSubSup>
                              </m:e>
                              <m:e>
                                <m:sSubSup>
                                  <m:sSubSupPr>
                                    <m:ctrlPr>
                                      <a:rPr lang="en-US" sz="1800" i="1">
                                        <a:latin typeface="Cambria Math" panose="02040503050406030204" pitchFamily="18" charset="0"/>
                                      </a:rPr>
                                    </m:ctrlPr>
                                  </m:sSubSupPr>
                                  <m:e>
                                    <m:r>
                                      <a:rPr lang="en-US" sz="1800" i="1">
                                        <a:latin typeface="Cambria Math" panose="02040503050406030204" pitchFamily="18" charset="0"/>
                                      </a:rPr>
                                      <m:t>𝜔</m:t>
                                    </m:r>
                                  </m:e>
                                  <m:sub>
                                    <m:r>
                                      <a:rPr lang="en-US" sz="1800" i="1">
                                        <a:latin typeface="Cambria Math" panose="02040503050406030204" pitchFamily="18" charset="0"/>
                                      </a:rPr>
                                      <m:t>21</m:t>
                                    </m:r>
                                  </m:sub>
                                  <m:sup>
                                    <m:d>
                                      <m:dPr>
                                        <m:ctrlPr>
                                          <a:rPr lang="en-US" sz="1800" i="1">
                                            <a:latin typeface="Cambria Math" panose="02040503050406030204" pitchFamily="18" charset="0"/>
                                          </a:rPr>
                                        </m:ctrlPr>
                                      </m:dPr>
                                      <m:e>
                                        <m:r>
                                          <a:rPr lang="en-US" sz="1800" i="1">
                                            <a:latin typeface="Cambria Math" panose="02040503050406030204" pitchFamily="18" charset="0"/>
                                          </a:rPr>
                                          <m:t>h</m:t>
                                        </m:r>
                                      </m:e>
                                    </m:d>
                                  </m:sup>
                                </m:sSubSup>
                              </m:e>
                              <m:e>
                                <m:r>
                                  <a:rPr lang="en-US" sz="1800" i="1">
                                    <a:latin typeface="Cambria Math" panose="02040503050406030204" pitchFamily="18" charset="0"/>
                                  </a:rPr>
                                  <m:t>⋯</m:t>
                                </m:r>
                              </m:e>
                              <m:e>
                                <m:sSubSup>
                                  <m:sSubSupPr>
                                    <m:ctrlPr>
                                      <a:rPr lang="en-US" sz="1800" i="1">
                                        <a:latin typeface="Cambria Math" panose="02040503050406030204" pitchFamily="18" charset="0"/>
                                      </a:rPr>
                                    </m:ctrlPr>
                                  </m:sSubSupPr>
                                  <m:e>
                                    <m:r>
                                      <a:rPr lang="en-US" sz="1800" i="1">
                                        <a:latin typeface="Cambria Math" panose="02040503050406030204" pitchFamily="18" charset="0"/>
                                      </a:rPr>
                                      <m:t>𝜔</m:t>
                                    </m:r>
                                  </m:e>
                                  <m:sub>
                                    <m:r>
                                      <a:rPr lang="en-US" sz="1800" i="1">
                                        <a:latin typeface="Cambria Math" panose="02040503050406030204" pitchFamily="18" charset="0"/>
                                      </a:rPr>
                                      <m:t>2</m:t>
                                    </m:r>
                                    <m:sSub>
                                      <m:sSubPr>
                                        <m:ctrlPr>
                                          <a:rPr lang="en-US" sz="1800" i="1">
                                            <a:latin typeface="Cambria Math" panose="02040503050406030204" pitchFamily="18" charset="0"/>
                                          </a:rPr>
                                        </m:ctrlPr>
                                      </m:sSubPr>
                                      <m:e>
                                        <m:r>
                                          <a:rPr lang="en-US" sz="1800" i="1">
                                            <a:latin typeface="Cambria Math" panose="02040503050406030204" pitchFamily="18" charset="0"/>
                                          </a:rPr>
                                          <m:t>𝑑</m:t>
                                        </m:r>
                                      </m:e>
                                      <m:sub>
                                        <m:r>
                                          <a:rPr lang="en-US" sz="1800" i="1">
                                            <a:latin typeface="Cambria Math" panose="02040503050406030204" pitchFamily="18" charset="0"/>
                                          </a:rPr>
                                          <m:t>𝑚</m:t>
                                        </m:r>
                                      </m:sub>
                                    </m:sSub>
                                  </m:sub>
                                  <m:sup>
                                    <m:d>
                                      <m:dPr>
                                        <m:ctrlPr>
                                          <a:rPr lang="en-US" sz="1800" i="1">
                                            <a:latin typeface="Cambria Math" panose="02040503050406030204" pitchFamily="18" charset="0"/>
                                          </a:rPr>
                                        </m:ctrlPr>
                                      </m:dPr>
                                      <m:e>
                                        <m:r>
                                          <a:rPr lang="en-US" sz="1800" i="1">
                                            <a:latin typeface="Cambria Math" panose="02040503050406030204" pitchFamily="18" charset="0"/>
                                          </a:rPr>
                                          <m:t>h</m:t>
                                        </m:r>
                                      </m:e>
                                    </m:d>
                                  </m:sup>
                                </m:sSubSup>
                              </m:e>
                            </m:mr>
                            <m:mr>
                              <m:e>
                                <m:r>
                                  <a:rPr lang="en-US" sz="1800" i="1">
                                    <a:latin typeface="Cambria Math" panose="02040503050406030204" pitchFamily="18" charset="0"/>
                                  </a:rPr>
                                  <m:t>⋮</m:t>
                                </m:r>
                              </m:e>
                              <m:e>
                                <m:r>
                                  <a:rPr lang="en-US" sz="1800" i="1">
                                    <a:latin typeface="Cambria Math" panose="02040503050406030204" pitchFamily="18" charset="0"/>
                                  </a:rPr>
                                  <m:t>⋮</m:t>
                                </m:r>
                              </m:e>
                              <m:e>
                                <m:r>
                                  <a:rPr lang="en-US" sz="1800" i="1">
                                    <a:latin typeface="Cambria Math" panose="02040503050406030204" pitchFamily="18" charset="0"/>
                                  </a:rPr>
                                  <m:t>⋱</m:t>
                                </m:r>
                              </m:e>
                              <m:e>
                                <m:r>
                                  <a:rPr lang="en-US" sz="1800" i="1">
                                    <a:latin typeface="Cambria Math" panose="02040503050406030204" pitchFamily="18" charset="0"/>
                                  </a:rPr>
                                  <m:t>⋮</m:t>
                                </m:r>
                              </m:e>
                            </m:mr>
                            <m:mr>
                              <m:e>
                                <m:sSubSup>
                                  <m:sSubSupPr>
                                    <m:ctrlPr>
                                      <a:rPr lang="en-US" sz="1800" i="1">
                                        <a:latin typeface="Cambria Math" panose="02040503050406030204" pitchFamily="18" charset="0"/>
                                      </a:rPr>
                                    </m:ctrlPr>
                                  </m:sSubSupPr>
                                  <m:e>
                                    <m:r>
                                      <a:rPr lang="en-US" sz="1800" i="1">
                                        <a:latin typeface="Cambria Math" panose="02040503050406030204" pitchFamily="18" charset="0"/>
                                      </a:rPr>
                                      <m:t>𝜔</m:t>
                                    </m:r>
                                  </m:e>
                                  <m:sub>
                                    <m:sSub>
                                      <m:sSubPr>
                                        <m:ctrlPr>
                                          <a:rPr lang="en-US" sz="1800" i="1">
                                            <a:latin typeface="Cambria Math" panose="02040503050406030204" pitchFamily="18" charset="0"/>
                                          </a:rPr>
                                        </m:ctrlPr>
                                      </m:sSubPr>
                                      <m:e>
                                        <m:r>
                                          <a:rPr lang="en-US" sz="1800" i="1">
                                            <a:latin typeface="Cambria Math" panose="02040503050406030204" pitchFamily="18" charset="0"/>
                                          </a:rPr>
                                          <m:t>𝑑</m:t>
                                        </m:r>
                                      </m:e>
                                      <m:sub>
                                        <m:r>
                                          <a:rPr lang="en-US" sz="1800" i="1">
                                            <a:latin typeface="Cambria Math" panose="02040503050406030204" pitchFamily="18" charset="0"/>
                                          </a:rPr>
                                          <m:t>𝑣</m:t>
                                        </m:r>
                                      </m:sub>
                                    </m:sSub>
                                    <m:r>
                                      <a:rPr lang="en-US" sz="1800" i="1">
                                        <a:latin typeface="Cambria Math" panose="02040503050406030204" pitchFamily="18" charset="0"/>
                                      </a:rPr>
                                      <m:t>1</m:t>
                                    </m:r>
                                  </m:sub>
                                  <m:sup>
                                    <m:d>
                                      <m:dPr>
                                        <m:ctrlPr>
                                          <a:rPr lang="en-US" sz="1800" i="1">
                                            <a:latin typeface="Cambria Math" panose="02040503050406030204" pitchFamily="18" charset="0"/>
                                          </a:rPr>
                                        </m:ctrlPr>
                                      </m:dPr>
                                      <m:e>
                                        <m:r>
                                          <a:rPr lang="en-US" sz="1800" i="1">
                                            <a:latin typeface="Cambria Math" panose="02040503050406030204" pitchFamily="18" charset="0"/>
                                          </a:rPr>
                                          <m:t>h</m:t>
                                        </m:r>
                                      </m:e>
                                    </m:d>
                                  </m:sup>
                                </m:sSubSup>
                              </m:e>
                              <m:e>
                                <m:sSubSup>
                                  <m:sSubSupPr>
                                    <m:ctrlPr>
                                      <a:rPr lang="en-US" sz="1800" i="1">
                                        <a:latin typeface="Cambria Math" panose="02040503050406030204" pitchFamily="18" charset="0"/>
                                      </a:rPr>
                                    </m:ctrlPr>
                                  </m:sSubSupPr>
                                  <m:e>
                                    <m:r>
                                      <a:rPr lang="en-US" sz="1800" i="1">
                                        <a:latin typeface="Cambria Math" panose="02040503050406030204" pitchFamily="18" charset="0"/>
                                      </a:rPr>
                                      <m:t>𝜔</m:t>
                                    </m:r>
                                  </m:e>
                                  <m:sub>
                                    <m:sSub>
                                      <m:sSubPr>
                                        <m:ctrlPr>
                                          <a:rPr lang="en-US" sz="1800" i="1">
                                            <a:latin typeface="Cambria Math" panose="02040503050406030204" pitchFamily="18" charset="0"/>
                                          </a:rPr>
                                        </m:ctrlPr>
                                      </m:sSubPr>
                                      <m:e>
                                        <m:r>
                                          <a:rPr lang="en-US" sz="1800" i="1">
                                            <a:latin typeface="Cambria Math" panose="02040503050406030204" pitchFamily="18" charset="0"/>
                                          </a:rPr>
                                          <m:t>𝑑</m:t>
                                        </m:r>
                                      </m:e>
                                      <m:sub>
                                        <m:r>
                                          <a:rPr lang="en-US" sz="1800" i="1">
                                            <a:latin typeface="Cambria Math" panose="02040503050406030204" pitchFamily="18" charset="0"/>
                                          </a:rPr>
                                          <m:t>𝑣</m:t>
                                        </m:r>
                                      </m:sub>
                                    </m:sSub>
                                    <m:r>
                                      <a:rPr lang="en-US" sz="1800" i="1">
                                        <a:latin typeface="Cambria Math" panose="02040503050406030204" pitchFamily="18" charset="0"/>
                                      </a:rPr>
                                      <m:t>2</m:t>
                                    </m:r>
                                  </m:sub>
                                  <m:sup>
                                    <m:d>
                                      <m:dPr>
                                        <m:ctrlPr>
                                          <a:rPr lang="en-US" sz="1800" i="1">
                                            <a:latin typeface="Cambria Math" panose="02040503050406030204" pitchFamily="18" charset="0"/>
                                          </a:rPr>
                                        </m:ctrlPr>
                                      </m:dPr>
                                      <m:e>
                                        <m:r>
                                          <a:rPr lang="en-US" sz="1800" i="1">
                                            <a:latin typeface="Cambria Math" panose="02040503050406030204" pitchFamily="18" charset="0"/>
                                          </a:rPr>
                                          <m:t>h</m:t>
                                        </m:r>
                                      </m:e>
                                    </m:d>
                                  </m:sup>
                                </m:sSubSup>
                              </m:e>
                              <m:e>
                                <m:r>
                                  <a:rPr lang="en-US" sz="1800" i="1">
                                    <a:latin typeface="Cambria Math" panose="02040503050406030204" pitchFamily="18" charset="0"/>
                                  </a:rPr>
                                  <m:t>⋯</m:t>
                                </m:r>
                              </m:e>
                              <m:e>
                                <m:sSubSup>
                                  <m:sSubSupPr>
                                    <m:ctrlPr>
                                      <a:rPr lang="en-US" sz="1800" i="1">
                                        <a:latin typeface="Cambria Math" panose="02040503050406030204" pitchFamily="18" charset="0"/>
                                      </a:rPr>
                                    </m:ctrlPr>
                                  </m:sSubSupPr>
                                  <m:e>
                                    <m:r>
                                      <a:rPr lang="en-US" sz="1800" i="1">
                                        <a:latin typeface="Cambria Math" panose="02040503050406030204" pitchFamily="18" charset="0"/>
                                      </a:rPr>
                                      <m:t>𝜔</m:t>
                                    </m:r>
                                  </m:e>
                                  <m:sub>
                                    <m:sSub>
                                      <m:sSubPr>
                                        <m:ctrlPr>
                                          <a:rPr lang="en-US" sz="1800" i="1">
                                            <a:latin typeface="Cambria Math" panose="02040503050406030204" pitchFamily="18" charset="0"/>
                                          </a:rPr>
                                        </m:ctrlPr>
                                      </m:sSubPr>
                                      <m:e>
                                        <m:r>
                                          <a:rPr lang="en-US" sz="1800" i="1">
                                            <a:latin typeface="Cambria Math" panose="02040503050406030204" pitchFamily="18" charset="0"/>
                                          </a:rPr>
                                          <m:t>𝑑</m:t>
                                        </m:r>
                                      </m:e>
                                      <m:sub>
                                        <m:r>
                                          <a:rPr lang="en-US" sz="1800" i="1">
                                            <a:latin typeface="Cambria Math" panose="02040503050406030204" pitchFamily="18" charset="0"/>
                                          </a:rPr>
                                          <m:t>𝑣</m:t>
                                        </m:r>
                                      </m:sub>
                                    </m:sSub>
                                    <m:sSub>
                                      <m:sSubPr>
                                        <m:ctrlPr>
                                          <a:rPr lang="en-US" sz="1800" i="1">
                                            <a:latin typeface="Cambria Math" panose="02040503050406030204" pitchFamily="18" charset="0"/>
                                          </a:rPr>
                                        </m:ctrlPr>
                                      </m:sSubPr>
                                      <m:e>
                                        <m:r>
                                          <a:rPr lang="en-US" sz="1800" i="1">
                                            <a:latin typeface="Cambria Math" panose="02040503050406030204" pitchFamily="18" charset="0"/>
                                          </a:rPr>
                                          <m:t>𝑑</m:t>
                                        </m:r>
                                      </m:e>
                                      <m:sub>
                                        <m:r>
                                          <a:rPr lang="en-US" sz="1800" i="1">
                                            <a:latin typeface="Cambria Math" panose="02040503050406030204" pitchFamily="18" charset="0"/>
                                          </a:rPr>
                                          <m:t>𝑚</m:t>
                                        </m:r>
                                      </m:sub>
                                    </m:sSub>
                                  </m:sub>
                                  <m:sup>
                                    <m:d>
                                      <m:dPr>
                                        <m:ctrlPr>
                                          <a:rPr lang="en-US" sz="1800" i="1">
                                            <a:latin typeface="Cambria Math" panose="02040503050406030204" pitchFamily="18" charset="0"/>
                                          </a:rPr>
                                        </m:ctrlPr>
                                      </m:dPr>
                                      <m:e>
                                        <m:r>
                                          <a:rPr lang="en-US" sz="1800" i="1">
                                            <a:latin typeface="Cambria Math" panose="02040503050406030204" pitchFamily="18" charset="0"/>
                                          </a:rPr>
                                          <m:t>h</m:t>
                                        </m:r>
                                      </m:e>
                                    </m:d>
                                  </m:sup>
                                </m:sSubSup>
                              </m:e>
                            </m:mr>
                          </m:m>
                        </m:e>
                      </m:d>
                    </m:oMath>
                  </m:oMathPara>
                </a14:m>
                <a:endParaRPr lang="en-US" sz="18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1280" y="914399"/>
                <a:ext cx="6370320" cy="5176066"/>
              </a:xfrm>
              <a:blipFill>
                <a:blip r:embed="rId2"/>
                <a:stretch>
                  <a:fillRect l="-766" t="-589" r="-861" b="-5065"/>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38</a:t>
            </a:fld>
            <a:endParaRPr lang="en-US"/>
          </a:p>
        </p:txBody>
      </p:sp>
      <mc:AlternateContent xmlns:mc="http://schemas.openxmlformats.org/markup-compatibility/2006" xmlns:a14="http://schemas.microsoft.com/office/drawing/2010/main">
        <mc:Choice Requires="a14">
          <p:sp>
            <p:nvSpPr>
              <p:cNvPr id="7" name="Rectangle 6"/>
              <p:cNvSpPr/>
              <p:nvPr/>
            </p:nvSpPr>
            <p:spPr>
              <a:xfrm>
                <a:off x="6451600" y="1044357"/>
                <a:ext cx="5506720" cy="4792787"/>
              </a:xfrm>
              <a:prstGeom prst="rect">
                <a:avLst/>
              </a:prstGeom>
            </p:spPr>
            <p:txBody>
              <a:bodyPr wrap="square">
                <a:spAutoFit/>
              </a:bodyPr>
              <a:lstStyle/>
              <a:p>
                <a:pPr algn="just"/>
                <a:r>
                  <a:rPr lang="en-US" sz="1900" dirty="0">
                    <a:latin typeface="Times New Roman" panose="02020603050405020304" pitchFamily="18" charset="0"/>
                    <a:ea typeface="DengXian"/>
                    <a:cs typeface="Times New Roman" panose="02020603050405020304" pitchFamily="18" charset="0"/>
                  </a:rPr>
                  <a:t>After multi-head attention goes through residual mechanism and layer normalization of attention sublayer, it is fed to feedforward sublayer or feedforward network (FFN) to finish the processing of encoder. Let </a:t>
                </a:r>
                <a:r>
                  <a:rPr lang="en-US" sz="1900" dirty="0" err="1">
                    <a:latin typeface="Times New Roman" panose="02020603050405020304" pitchFamily="18" charset="0"/>
                    <a:ea typeface="DengXian"/>
                    <a:cs typeface="Times New Roman" panose="02020603050405020304" pitchFamily="18" charset="0"/>
                  </a:rPr>
                  <a:t>EncoderAttention</a:t>
                </a:r>
                <a:r>
                  <a:rPr lang="en-US" sz="1900" dirty="0">
                    <a:latin typeface="Times New Roman" panose="02020603050405020304" pitchFamily="18" charset="0"/>
                    <a:ea typeface="DengXian"/>
                    <a:cs typeface="Times New Roman" panose="02020603050405020304" pitchFamily="18" charset="0"/>
                  </a:rPr>
                  <a:t>(</a:t>
                </a:r>
                <a:r>
                  <a:rPr lang="en-US" sz="1900" b="1" i="1" dirty="0">
                    <a:latin typeface="Times New Roman" panose="02020603050405020304" pitchFamily="18" charset="0"/>
                    <a:ea typeface="DengXian"/>
                    <a:cs typeface="Times New Roman" panose="02020603050405020304" pitchFamily="18" charset="0"/>
                  </a:rPr>
                  <a:t>X</a:t>
                </a:r>
                <a:r>
                  <a:rPr lang="en-US" sz="1900" dirty="0">
                    <a:latin typeface="Times New Roman" panose="02020603050405020304" pitchFamily="18" charset="0"/>
                    <a:ea typeface="DengXian"/>
                    <a:cs typeface="Times New Roman" panose="02020603050405020304" pitchFamily="18" charset="0"/>
                  </a:rPr>
                  <a:t>) be output of encoder which is considered as attention:</a:t>
                </a:r>
              </a:p>
              <a:p>
                <a:pPr algn="just"/>
                <a14:m>
                  <m:oMathPara xmlns:m="http://schemas.openxmlformats.org/officeDocument/2006/math">
                    <m:oMathParaPr>
                      <m:jc m:val="left"/>
                    </m:oMathParaPr>
                    <m:oMath xmlns:m="http://schemas.openxmlformats.org/officeDocument/2006/math">
                      <m:r>
                        <m:rPr>
                          <m:sty m:val="p"/>
                        </m:rPr>
                        <a:rPr lang="en-US" sz="1900">
                          <a:latin typeface="Cambria Math" panose="02040503050406030204" pitchFamily="18" charset="0"/>
                          <a:ea typeface="DengXian"/>
                          <a:cs typeface="Times New Roman" panose="02020603050405020304" pitchFamily="18" charset="0"/>
                        </a:rPr>
                        <m:t>MultiheadAttention</m:t>
                      </m:r>
                      <m:d>
                        <m:dPr>
                          <m:ctrlPr>
                            <a:rPr lang="en-US" sz="1900" i="1">
                              <a:latin typeface="Cambria Math" panose="02040503050406030204" pitchFamily="18" charset="0"/>
                              <a:ea typeface="DengXian"/>
                              <a:cs typeface="Times New Roman" panose="02020603050405020304" pitchFamily="18" charset="0"/>
                            </a:rPr>
                          </m:ctrlPr>
                        </m:dPr>
                        <m:e>
                          <m:r>
                            <a:rPr lang="en-US" sz="1900" b="1" i="1">
                              <a:latin typeface="Cambria Math" panose="02040503050406030204" pitchFamily="18" charset="0"/>
                              <a:ea typeface="DengXian"/>
                              <a:cs typeface="Times New Roman" panose="02020603050405020304" pitchFamily="18" charset="0"/>
                            </a:rPr>
                            <m:t>𝑿</m:t>
                          </m:r>
                        </m:e>
                      </m:d>
                      <m:r>
                        <a:rPr lang="en-US" sz="1900" i="1">
                          <a:latin typeface="Cambria Math" panose="02040503050406030204" pitchFamily="18" charset="0"/>
                          <a:ea typeface="DengXian"/>
                          <a:cs typeface="Times New Roman" panose="02020603050405020304" pitchFamily="18" charset="0"/>
                        </a:rPr>
                        <m:t>=</m:t>
                      </m:r>
                      <m:r>
                        <m:rPr>
                          <m:sty m:val="p"/>
                        </m:rPr>
                        <a:rPr lang="en-US" sz="1900">
                          <a:latin typeface="Cambria Math" panose="02040503050406030204" pitchFamily="18" charset="0"/>
                          <a:ea typeface="DengXian"/>
                          <a:cs typeface="Times New Roman" panose="02020603050405020304" pitchFamily="18" charset="0"/>
                        </a:rPr>
                        <m:t>LayerNorm</m:t>
                      </m:r>
                      <m:d>
                        <m:dPr>
                          <m:ctrlPr>
                            <a:rPr lang="en-US" sz="1900" i="1">
                              <a:latin typeface="Cambria Math" panose="02040503050406030204" pitchFamily="18" charset="0"/>
                              <a:ea typeface="DengXian"/>
                              <a:cs typeface="Times New Roman" panose="02020603050405020304" pitchFamily="18" charset="0"/>
                            </a:rPr>
                          </m:ctrlPr>
                        </m:dPr>
                        <m:e>
                          <m:r>
                            <a:rPr lang="en-US" sz="1900" b="1" i="1">
                              <a:latin typeface="Cambria Math" panose="02040503050406030204" pitchFamily="18" charset="0"/>
                              <a:ea typeface="DengXian"/>
                              <a:cs typeface="Times New Roman" panose="02020603050405020304" pitchFamily="18" charset="0"/>
                            </a:rPr>
                            <m:t>𝑿</m:t>
                          </m:r>
                          <m:r>
                            <a:rPr lang="en-US" sz="1900">
                              <a:latin typeface="Cambria Math" panose="02040503050406030204" pitchFamily="18" charset="0"/>
                              <a:ea typeface="DengXian"/>
                              <a:cs typeface="Times New Roman" panose="02020603050405020304" pitchFamily="18" charset="0"/>
                            </a:rPr>
                            <m:t>+</m:t>
                          </m:r>
                          <m:r>
                            <m:rPr>
                              <m:sty m:val="p"/>
                            </m:rPr>
                            <a:rPr lang="en-US" sz="1900">
                              <a:latin typeface="Cambria Math" panose="02040503050406030204" pitchFamily="18" charset="0"/>
                              <a:ea typeface="DengXian"/>
                              <a:cs typeface="Times New Roman" panose="02020603050405020304" pitchFamily="18" charset="0"/>
                            </a:rPr>
                            <m:t>MultiheadAttention</m:t>
                          </m:r>
                          <m:d>
                            <m:dPr>
                              <m:ctrlPr>
                                <a:rPr lang="en-US" sz="1900" i="1">
                                  <a:latin typeface="Cambria Math" panose="02040503050406030204" pitchFamily="18" charset="0"/>
                                  <a:ea typeface="DengXian"/>
                                  <a:cs typeface="Times New Roman" panose="02020603050405020304" pitchFamily="18" charset="0"/>
                                </a:rPr>
                              </m:ctrlPr>
                            </m:dPr>
                            <m:e>
                              <m:r>
                                <a:rPr lang="en-US" sz="1900" b="1" i="1">
                                  <a:latin typeface="Cambria Math" panose="02040503050406030204" pitchFamily="18" charset="0"/>
                                  <a:ea typeface="DengXian"/>
                                  <a:cs typeface="Times New Roman" panose="02020603050405020304" pitchFamily="18" charset="0"/>
                                </a:rPr>
                                <m:t>𝑿</m:t>
                              </m:r>
                            </m:e>
                          </m:d>
                        </m:e>
                      </m:d>
                    </m:oMath>
                    <m:oMath xmlns:m="http://schemas.openxmlformats.org/officeDocument/2006/math">
                      <m:r>
                        <m:rPr>
                          <m:sty m:val="p"/>
                        </m:rPr>
                        <a:rPr lang="en-US" sz="1900">
                          <a:latin typeface="Cambria Math" panose="02040503050406030204" pitchFamily="18" charset="0"/>
                          <a:ea typeface="DengXian"/>
                          <a:cs typeface="Times New Roman" panose="02020603050405020304" pitchFamily="18" charset="0"/>
                        </a:rPr>
                        <m:t>EncoderAttention</m:t>
                      </m:r>
                      <m:d>
                        <m:dPr>
                          <m:ctrlPr>
                            <a:rPr lang="en-US" sz="1900" i="1">
                              <a:latin typeface="Cambria Math" panose="02040503050406030204" pitchFamily="18" charset="0"/>
                              <a:ea typeface="DengXian"/>
                              <a:cs typeface="Times New Roman" panose="02020603050405020304" pitchFamily="18" charset="0"/>
                            </a:rPr>
                          </m:ctrlPr>
                        </m:dPr>
                        <m:e>
                          <m:r>
                            <a:rPr lang="en-US" sz="1900" b="1" i="1">
                              <a:latin typeface="Cambria Math" panose="02040503050406030204" pitchFamily="18" charset="0"/>
                              <a:ea typeface="DengXian"/>
                              <a:cs typeface="Times New Roman" panose="02020603050405020304" pitchFamily="18" charset="0"/>
                            </a:rPr>
                            <m:t>𝑿</m:t>
                          </m:r>
                        </m:e>
                      </m:d>
                      <m:r>
                        <a:rPr lang="en-US" sz="1900" i="1">
                          <a:latin typeface="Cambria Math" panose="02040503050406030204" pitchFamily="18" charset="0"/>
                          <a:ea typeface="DengXian"/>
                          <a:cs typeface="Times New Roman" panose="02020603050405020304" pitchFamily="18" charset="0"/>
                        </a:rPr>
                        <m:t>=</m:t>
                      </m:r>
                      <m:r>
                        <m:rPr>
                          <m:sty m:val="p"/>
                        </m:rPr>
                        <a:rPr lang="en-US" sz="1900">
                          <a:latin typeface="Cambria Math" panose="02040503050406030204" pitchFamily="18" charset="0"/>
                          <a:ea typeface="DengXian"/>
                          <a:cs typeface="Times New Roman" panose="02020603050405020304" pitchFamily="18" charset="0"/>
                        </a:rPr>
                        <m:t>LayerNorm</m:t>
                      </m:r>
                      <m:d>
                        <m:dPr>
                          <m:ctrlPr>
                            <a:rPr lang="en-US" sz="1900" i="1">
                              <a:latin typeface="Cambria Math" panose="02040503050406030204" pitchFamily="18" charset="0"/>
                              <a:ea typeface="DengXian"/>
                              <a:cs typeface="Times New Roman" panose="02020603050405020304" pitchFamily="18" charset="0"/>
                            </a:rPr>
                          </m:ctrlPr>
                        </m:dPr>
                        <m:e>
                          <m:r>
                            <m:rPr>
                              <m:sty m:val="p"/>
                            </m:rPr>
                            <a:rPr lang="en-US" sz="1900">
                              <a:latin typeface="Cambria Math" panose="02040503050406030204" pitchFamily="18" charset="0"/>
                              <a:ea typeface="DengXian"/>
                              <a:cs typeface="Times New Roman" panose="02020603050405020304" pitchFamily="18" charset="0"/>
                            </a:rPr>
                            <m:t>MultiheadAttention</m:t>
                          </m:r>
                          <m:d>
                            <m:dPr>
                              <m:ctrlPr>
                                <a:rPr lang="en-US" sz="1900" i="1">
                                  <a:latin typeface="Cambria Math" panose="02040503050406030204" pitchFamily="18" charset="0"/>
                                  <a:ea typeface="DengXian"/>
                                  <a:cs typeface="Times New Roman" panose="02020603050405020304" pitchFamily="18" charset="0"/>
                                </a:rPr>
                              </m:ctrlPr>
                            </m:dPr>
                            <m:e>
                              <m:r>
                                <a:rPr lang="en-US" sz="1900" b="1" i="1">
                                  <a:latin typeface="Cambria Math" panose="02040503050406030204" pitchFamily="18" charset="0"/>
                                  <a:ea typeface="DengXian"/>
                                  <a:cs typeface="Times New Roman" panose="02020603050405020304" pitchFamily="18" charset="0"/>
                                </a:rPr>
                                <m:t>𝑿</m:t>
                              </m:r>
                            </m:e>
                          </m:d>
                          <m:r>
                            <a:rPr lang="en-US" sz="1900">
                              <a:latin typeface="Cambria Math" panose="02040503050406030204" pitchFamily="18" charset="0"/>
                              <a:ea typeface="DengXian"/>
                              <a:cs typeface="Times New Roman" panose="02020603050405020304" pitchFamily="18" charset="0"/>
                            </a:rPr>
                            <m:t>+</m:t>
                          </m:r>
                          <m:r>
                            <m:rPr>
                              <m:sty m:val="p"/>
                            </m:rPr>
                            <a:rPr lang="en-US" sz="1900">
                              <a:latin typeface="Cambria Math" panose="02040503050406030204" pitchFamily="18" charset="0"/>
                              <a:ea typeface="DengXian"/>
                              <a:cs typeface="Times New Roman" panose="02020603050405020304" pitchFamily="18" charset="0"/>
                            </a:rPr>
                            <m:t>FFN</m:t>
                          </m:r>
                          <m:d>
                            <m:dPr>
                              <m:ctrlPr>
                                <a:rPr lang="en-US" sz="1900" i="1">
                                  <a:latin typeface="Cambria Math" panose="02040503050406030204" pitchFamily="18" charset="0"/>
                                  <a:ea typeface="DengXian"/>
                                  <a:cs typeface="Times New Roman" panose="02020603050405020304" pitchFamily="18" charset="0"/>
                                </a:rPr>
                              </m:ctrlPr>
                            </m:dPr>
                            <m:e>
                              <m:r>
                                <m:rPr>
                                  <m:sty m:val="p"/>
                                </m:rPr>
                                <a:rPr lang="en-US" sz="1900">
                                  <a:latin typeface="Cambria Math" panose="02040503050406030204" pitchFamily="18" charset="0"/>
                                  <a:ea typeface="DengXian"/>
                                  <a:cs typeface="Times New Roman" panose="02020603050405020304" pitchFamily="18" charset="0"/>
                                </a:rPr>
                                <m:t>MultiheadAttention</m:t>
                              </m:r>
                              <m:d>
                                <m:dPr>
                                  <m:ctrlPr>
                                    <a:rPr lang="en-US" sz="1900" i="1">
                                      <a:latin typeface="Cambria Math" panose="02040503050406030204" pitchFamily="18" charset="0"/>
                                      <a:ea typeface="DengXian"/>
                                      <a:cs typeface="Times New Roman" panose="02020603050405020304" pitchFamily="18" charset="0"/>
                                    </a:rPr>
                                  </m:ctrlPr>
                                </m:dPr>
                                <m:e>
                                  <m:r>
                                    <a:rPr lang="en-US" sz="1900" b="1" i="1">
                                      <a:latin typeface="Cambria Math" panose="02040503050406030204" pitchFamily="18" charset="0"/>
                                      <a:ea typeface="DengXian"/>
                                      <a:cs typeface="Times New Roman" panose="02020603050405020304" pitchFamily="18" charset="0"/>
                                    </a:rPr>
                                    <m:t>𝑿</m:t>
                                  </m:r>
                                </m:e>
                              </m:d>
                            </m:e>
                          </m:d>
                        </m:e>
                      </m:d>
                    </m:oMath>
                  </m:oMathPara>
                </a14:m>
                <a:endParaRPr lang="en-US" sz="1900" dirty="0">
                  <a:latin typeface="Times New Roman" panose="02020603050405020304" pitchFamily="18" charset="0"/>
                  <a:ea typeface="DengXian"/>
                  <a:cs typeface="Times New Roman" panose="02020603050405020304" pitchFamily="18" charset="0"/>
                </a:endParaRPr>
              </a:p>
              <a:p>
                <a:pPr algn="just"/>
                <a:r>
                  <a:rPr lang="en-US" sz="1900" dirty="0">
                    <a:latin typeface="Times New Roman" panose="02020603050405020304" pitchFamily="18" charset="0"/>
                    <a:ea typeface="DengXian"/>
                  </a:rPr>
                  <a:t>If there is a stack of </a:t>
                </a:r>
                <a:r>
                  <a:rPr lang="en-US" sz="1900" i="1" dirty="0">
                    <a:latin typeface="Times New Roman" panose="02020603050405020304" pitchFamily="18" charset="0"/>
                    <a:ea typeface="DengXian"/>
                  </a:rPr>
                  <a:t>N</a:t>
                </a:r>
                <a:r>
                  <a:rPr lang="en-US" sz="1900" dirty="0">
                    <a:latin typeface="Times New Roman" panose="02020603050405020304" pitchFamily="18" charset="0"/>
                    <a:ea typeface="DengXian"/>
                  </a:rPr>
                  <a:t> encoders, the process above is repeated </a:t>
                </a:r>
                <a:r>
                  <a:rPr lang="en-US" sz="1900" i="1" dirty="0">
                    <a:latin typeface="Times New Roman" panose="02020603050405020304" pitchFamily="18" charset="0"/>
                    <a:ea typeface="DengXian"/>
                  </a:rPr>
                  <a:t>N</a:t>
                </a:r>
                <a:r>
                  <a:rPr lang="en-US" sz="1900" dirty="0">
                    <a:latin typeface="Times New Roman" panose="02020603050405020304" pitchFamily="18" charset="0"/>
                    <a:ea typeface="DengXian"/>
                  </a:rPr>
                  <a:t> times. In literature (</a:t>
                </a:r>
                <a:r>
                  <a:rPr lang="en-US" sz="1900" dirty="0" err="1">
                    <a:latin typeface="Times New Roman" panose="02020603050405020304" pitchFamily="18" charset="0"/>
                    <a:ea typeface="DengXian"/>
                  </a:rPr>
                  <a:t>Vaswani</a:t>
                </a:r>
                <a:r>
                  <a:rPr lang="en-US" sz="1900" dirty="0">
                    <a:latin typeface="Times New Roman" panose="02020603050405020304" pitchFamily="18" charset="0"/>
                    <a:ea typeface="DengXian"/>
                  </a:rPr>
                  <a:t>, et al., 2017), </a:t>
                </a:r>
                <a:r>
                  <a:rPr lang="en-US" sz="1900" i="1" dirty="0">
                    <a:latin typeface="Times New Roman" panose="02020603050405020304" pitchFamily="18" charset="0"/>
                    <a:ea typeface="DengXian"/>
                  </a:rPr>
                  <a:t>N</a:t>
                </a:r>
                <a:r>
                  <a:rPr lang="en-US" sz="1900" dirty="0">
                    <a:latin typeface="Times New Roman" panose="02020603050405020304" pitchFamily="18" charset="0"/>
                    <a:ea typeface="DengXian"/>
                  </a:rPr>
                  <a:t> is set to be 6. Without loss of generality, we can consider </a:t>
                </a:r>
                <a:r>
                  <a:rPr lang="en-US" sz="1900" i="1" dirty="0">
                    <a:latin typeface="Times New Roman" panose="02020603050405020304" pitchFamily="18" charset="0"/>
                    <a:ea typeface="DengXian"/>
                  </a:rPr>
                  <a:t>N</a:t>
                </a:r>
                <a:r>
                  <a:rPr lang="en-US" sz="1900" dirty="0">
                    <a:latin typeface="Times New Roman" panose="02020603050405020304" pitchFamily="18" charset="0"/>
                    <a:ea typeface="DengXian"/>
                  </a:rPr>
                  <a:t> = 1 as simplest case for easy explanations.</a:t>
                </a:r>
                <a:endParaRPr lang="en-US" sz="1900" dirty="0"/>
              </a:p>
            </p:txBody>
          </p:sp>
        </mc:Choice>
        <mc:Fallback xmlns="">
          <p:sp>
            <p:nvSpPr>
              <p:cNvPr id="7" name="Rectangle 6"/>
              <p:cNvSpPr>
                <a:spLocks noRot="1" noChangeAspect="1" noMove="1" noResize="1" noEditPoints="1" noAdjustHandles="1" noChangeArrowheads="1" noChangeShapeType="1" noTextEdit="1"/>
              </p:cNvSpPr>
              <p:nvPr/>
            </p:nvSpPr>
            <p:spPr>
              <a:xfrm>
                <a:off x="6451600" y="1044357"/>
                <a:ext cx="5506720" cy="4792787"/>
              </a:xfrm>
              <a:prstGeom prst="rect">
                <a:avLst/>
              </a:prstGeom>
              <a:blipFill>
                <a:blip r:embed="rId3"/>
                <a:stretch>
                  <a:fillRect l="-996" t="-635" r="-996" b="-1017"/>
                </a:stretch>
              </a:blipFill>
            </p:spPr>
            <p:txBody>
              <a:bodyPr/>
              <a:lstStyle/>
              <a:p>
                <a:r>
                  <a:rPr lang="en-US">
                    <a:noFill/>
                  </a:rPr>
                  <a:t> </a:t>
                </a:r>
              </a:p>
            </p:txBody>
          </p:sp>
        </mc:Fallback>
      </mc:AlternateContent>
    </p:spTree>
    <p:extLst>
      <p:ext uri="{BB962C8B-B14F-4D97-AF65-F5344CB8AC3E}">
        <p14:creationId xmlns:p14="http://schemas.microsoft.com/office/powerpoint/2010/main" val="37319626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Transformer</a:t>
            </a:r>
          </a:p>
        </p:txBody>
      </p:sp>
      <p:sp>
        <p:nvSpPr>
          <p:cNvPr id="3" name="Content Placeholder 2"/>
          <p:cNvSpPr>
            <a:spLocks noGrp="1"/>
          </p:cNvSpPr>
          <p:nvPr>
            <p:ph idx="1"/>
          </p:nvPr>
        </p:nvSpPr>
        <p:spPr>
          <a:xfrm>
            <a:off x="81280" y="914399"/>
            <a:ext cx="12019280" cy="5176066"/>
          </a:xfrm>
        </p:spPr>
        <p:txBody>
          <a:bodyPr>
            <a:noAutofit/>
          </a:bodyPr>
          <a:lstStyle/>
          <a:p>
            <a:pPr marL="0" indent="0">
              <a:buNone/>
            </a:pPr>
            <a:r>
              <a:rPr lang="en-US" sz="2400" dirty="0"/>
              <a:t>Now it is essential to survey how decoder applies encoder attention </a:t>
            </a:r>
            <a:r>
              <a:rPr lang="en-US" sz="2400" dirty="0" err="1"/>
              <a:t>EncoderAttention</a:t>
            </a:r>
            <a:r>
              <a:rPr lang="en-US" sz="2400" dirty="0"/>
              <a:t>(</a:t>
            </a:r>
            <a:r>
              <a:rPr lang="en-US" sz="2400" b="1" i="1" dirty="0"/>
              <a:t>X</a:t>
            </a:r>
            <a:r>
              <a:rPr lang="en-US" sz="2400" dirty="0"/>
              <a:t>) into its encoding task. Essentially, decoder has two multi-head attentions such as masked multi-head attention and multi-head attention whereas encoder has only one multi-head attention. Their attentions are similar to encoder’s attention but there is a slight difference. Firstly, decoder input sequence </a:t>
            </a:r>
            <a:r>
              <a:rPr lang="en-US" sz="2400" b="1" i="1" dirty="0"/>
              <a:t>Y</a:t>
            </a:r>
            <a:r>
              <a:rPr lang="en-US" sz="2400" dirty="0"/>
              <a:t> = (</a:t>
            </a:r>
            <a:r>
              <a:rPr lang="en-US" sz="2400" b="1" i="1" dirty="0"/>
              <a:t>y</a:t>
            </a:r>
            <a:r>
              <a:rPr lang="en-US" sz="2400" baseline="-25000" dirty="0"/>
              <a:t>1</a:t>
            </a:r>
            <a:r>
              <a:rPr lang="en-US" sz="2400" dirty="0"/>
              <a:t>, </a:t>
            </a:r>
            <a:r>
              <a:rPr lang="en-US" sz="2400" b="1" i="1" dirty="0"/>
              <a:t>y</a:t>
            </a:r>
            <a:r>
              <a:rPr lang="en-US" sz="2400" baseline="-25000" dirty="0"/>
              <a:t>2</a:t>
            </a:r>
            <a:r>
              <a:rPr lang="en-US" sz="2400" dirty="0"/>
              <a:t>,…, </a:t>
            </a:r>
            <a:r>
              <a:rPr lang="en-US" sz="2400" b="1" i="1" dirty="0" err="1"/>
              <a:t>y</a:t>
            </a:r>
            <a:r>
              <a:rPr lang="en-US" sz="2400" i="1" baseline="-25000" dirty="0" err="1"/>
              <a:t>n</a:t>
            </a:r>
            <a:r>
              <a:rPr lang="en-US" sz="2400" dirty="0"/>
              <a:t>)</a:t>
            </a:r>
            <a:r>
              <a:rPr lang="en-US" sz="2400" i="1" baseline="30000" dirty="0"/>
              <a:t>T</a:t>
            </a:r>
            <a:r>
              <a:rPr lang="en-US" sz="2400" dirty="0"/>
              <a:t> is fed to masked multi-head attention sublayer with note that </a:t>
            </a:r>
            <a:r>
              <a:rPr lang="en-US" sz="2400" b="1" i="1" dirty="0"/>
              <a:t>Y</a:t>
            </a:r>
            <a:r>
              <a:rPr lang="en-US" sz="2400" dirty="0"/>
              <a:t> is </a:t>
            </a:r>
            <a:r>
              <a:rPr lang="en-US" sz="2400" i="1" dirty="0"/>
              <a:t>n</a:t>
            </a:r>
            <a:r>
              <a:rPr lang="en-US" sz="2400" dirty="0"/>
              <a:t> x </a:t>
            </a:r>
            <a:r>
              <a:rPr lang="en-US" sz="2400" i="1" dirty="0" err="1"/>
              <a:t>d</a:t>
            </a:r>
            <a:r>
              <a:rPr lang="en-US" sz="2400" i="1" baseline="-25000" dirty="0" err="1"/>
              <a:t>m</a:t>
            </a:r>
            <a:r>
              <a:rPr lang="en-US" sz="2400" dirty="0"/>
              <a:t> matrix with support that model dimension </a:t>
            </a:r>
            <a:r>
              <a:rPr lang="en-US" sz="2400" i="1" dirty="0" err="1"/>
              <a:t>d</a:t>
            </a:r>
            <a:r>
              <a:rPr lang="en-US" sz="2400" i="1" baseline="-25000" dirty="0" err="1"/>
              <a:t>m</a:t>
            </a:r>
            <a:r>
              <a:rPr lang="en-US" sz="2400" dirty="0"/>
              <a:t>, which is often set to be 512 in natural language processing (NLP), may not be changed with regard to decoder. Because masked multi-head attention is composed by concatenation of masked head attentions by the same way of encoder, we should concern masked head attention. Sequence </a:t>
            </a:r>
            <a:r>
              <a:rPr lang="en-US" sz="2400" b="1" i="1" dirty="0"/>
              <a:t>Y</a:t>
            </a:r>
            <a:r>
              <a:rPr lang="en-US" sz="2400" dirty="0"/>
              <a:t> should have </a:t>
            </a:r>
            <a:r>
              <a:rPr lang="en-US" sz="2400" i="1" dirty="0"/>
              <a:t>n</a:t>
            </a:r>
            <a:r>
              <a:rPr lang="en-US" sz="2400" dirty="0"/>
              <a:t> = </a:t>
            </a:r>
            <a:r>
              <a:rPr lang="en-US" sz="2400" i="1" dirty="0"/>
              <a:t>m</a:t>
            </a:r>
            <a:r>
              <a:rPr lang="en-US" sz="2400" dirty="0"/>
              <a:t> tokens like sequence </a:t>
            </a:r>
            <a:r>
              <a:rPr lang="en-US" sz="2400" b="1" i="1" dirty="0"/>
              <a:t>X</a:t>
            </a:r>
            <a:r>
              <a:rPr lang="en-US" sz="2400" dirty="0"/>
              <a:t> in practice. This is necessary because the length </a:t>
            </a:r>
            <a:r>
              <a:rPr lang="en-US" sz="2400" i="1" dirty="0"/>
              <a:t>m</a:t>
            </a:r>
            <a:r>
              <a:rPr lang="en-US" sz="2400" dirty="0"/>
              <a:t> = </a:t>
            </a:r>
            <a:r>
              <a:rPr lang="en-US" sz="2400" i="1" dirty="0"/>
              <a:t>n</a:t>
            </a:r>
            <a:r>
              <a:rPr lang="en-US" sz="2400" dirty="0"/>
              <a:t> is the largest number of possible tokens in any sequence. For shorter sentences in NLP, redundant tokens are represented by zeros. Moreover, most of parameters (weight matrices) of encoder and decoder are independent from </a:t>
            </a:r>
            <a:r>
              <a:rPr lang="en-US" sz="2400" i="1" dirty="0"/>
              <a:t>m</a:t>
            </a:r>
            <a:r>
              <a:rPr lang="en-US" sz="2400" dirty="0"/>
              <a:t> and </a:t>
            </a:r>
            <a:r>
              <a:rPr lang="en-US" sz="2400" i="1" dirty="0"/>
              <a:t>n</a:t>
            </a:r>
            <a:r>
              <a:rPr lang="en-US" sz="2400" dirty="0"/>
              <a:t>, especially in the case </a:t>
            </a:r>
            <a:r>
              <a:rPr lang="en-US" sz="2400" i="1" dirty="0"/>
              <a:t>m</a:t>
            </a:r>
            <a:r>
              <a:rPr lang="en-US" sz="2400" dirty="0"/>
              <a:t> = </a:t>
            </a:r>
            <a:r>
              <a:rPr lang="en-US" sz="2400" i="1" dirty="0"/>
              <a:t>n</a:t>
            </a:r>
            <a:r>
              <a:rPr lang="en-US" sz="2400" dirty="0"/>
              <a:t>.</a:t>
            </a:r>
          </a:p>
        </p:txBody>
      </p:sp>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39</a:t>
            </a:fld>
            <a:endParaRPr lang="en-US"/>
          </a:p>
        </p:txBody>
      </p:sp>
    </p:spTree>
    <p:extLst>
      <p:ext uri="{BB962C8B-B14F-4D97-AF65-F5344CB8AC3E}">
        <p14:creationId xmlns:p14="http://schemas.microsoft.com/office/powerpoint/2010/main" val="34339786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 Introduction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01600" y="914399"/>
                <a:ext cx="11998960" cy="5176066"/>
              </a:xfrm>
            </p:spPr>
            <p:txBody>
              <a:bodyPr>
                <a:noAutofit/>
              </a:bodyPr>
              <a:lstStyle/>
              <a:p>
                <a:pPr marL="0" indent="0">
                  <a:buNone/>
                </a:pPr>
                <a:r>
                  <a:rPr lang="en-US" sz="2100" dirty="0"/>
                  <a:t>Artificial intelligence (</a:t>
                </a:r>
                <a:r>
                  <a:rPr lang="en-US" sz="2100" i="1" dirty="0"/>
                  <a:t>AI</a:t>
                </a:r>
                <a:r>
                  <a:rPr lang="en-US" sz="2100" dirty="0"/>
                  <a:t>) is recent trend in technological world, especially in computer science, in which artificial neural network (ANN, NN) is one of important subjects of AI. Essentially, </a:t>
                </a:r>
                <a:r>
                  <a:rPr lang="en-US" sz="2100" i="1" dirty="0"/>
                  <a:t>ANN</a:t>
                </a:r>
                <a:r>
                  <a:rPr lang="en-US" sz="2100" dirty="0"/>
                  <a:t> models or implements a complicated function </a:t>
                </a:r>
                <a:r>
                  <a:rPr lang="en-US" sz="2100" b="1" i="1" dirty="0"/>
                  <a:t>y</a:t>
                </a:r>
                <a:r>
                  <a:rPr lang="en-US" sz="2100" dirty="0"/>
                  <a:t> = </a:t>
                </a:r>
                <a:r>
                  <a:rPr lang="en-US" sz="2100" i="1" dirty="0"/>
                  <a:t>f</a:t>
                </a:r>
                <a:r>
                  <a:rPr lang="en-US" sz="2100" dirty="0"/>
                  <a:t>(</a:t>
                </a:r>
                <a:r>
                  <a:rPr lang="en-US" sz="2100" b="1" i="1" dirty="0"/>
                  <a:t>x</a:t>
                </a:r>
                <a:r>
                  <a:rPr lang="en-US" sz="2100" dirty="0"/>
                  <a:t>) where </a:t>
                </a:r>
                <a:r>
                  <a:rPr lang="en-US" sz="2100" b="1" i="1" dirty="0"/>
                  <a:t>x</a:t>
                </a:r>
                <a:r>
                  <a:rPr lang="en-US" sz="2100" dirty="0"/>
                  <a:t> = (</a:t>
                </a:r>
                <a:r>
                  <a:rPr lang="en-US" sz="2100" i="1" dirty="0"/>
                  <a:t>x</a:t>
                </a:r>
                <a:r>
                  <a:rPr lang="en-US" sz="2100" baseline="-25000" dirty="0"/>
                  <a:t>1</a:t>
                </a:r>
                <a:r>
                  <a:rPr lang="en-US" sz="2100" dirty="0"/>
                  <a:t>, </a:t>
                </a:r>
                <a:r>
                  <a:rPr lang="en-US" sz="2100" i="1" dirty="0"/>
                  <a:t>x</a:t>
                </a:r>
                <a:r>
                  <a:rPr lang="en-US" sz="2100" baseline="-25000" dirty="0"/>
                  <a:t>2</a:t>
                </a:r>
                <a:r>
                  <a:rPr lang="en-US" sz="2100" dirty="0"/>
                  <a:t>,…, </a:t>
                </a:r>
                <a:r>
                  <a:rPr lang="en-US" sz="2100" i="1" dirty="0" err="1"/>
                  <a:t>x</a:t>
                </a:r>
                <a:r>
                  <a:rPr lang="en-US" sz="2100" i="1" baseline="-25000" dirty="0" err="1"/>
                  <a:t>m</a:t>
                </a:r>
                <a:r>
                  <a:rPr lang="en-US" sz="2100" dirty="0"/>
                  <a:t>)</a:t>
                </a:r>
                <a:r>
                  <a:rPr lang="en-US" sz="2100" i="1" baseline="30000" dirty="0"/>
                  <a:t>T</a:t>
                </a:r>
                <a:r>
                  <a:rPr lang="en-US" sz="2100" dirty="0"/>
                  <a:t> and </a:t>
                </a:r>
                <a:r>
                  <a:rPr lang="en-US" sz="2100" b="1" i="1" dirty="0"/>
                  <a:t>y</a:t>
                </a:r>
                <a:r>
                  <a:rPr lang="en-US" sz="2100" dirty="0"/>
                  <a:t> = (</a:t>
                </a:r>
                <a:r>
                  <a:rPr lang="en-US" sz="2100" i="1" dirty="0"/>
                  <a:t>y</a:t>
                </a:r>
                <a:r>
                  <a:rPr lang="en-US" sz="2100" baseline="-25000" dirty="0"/>
                  <a:t>1</a:t>
                </a:r>
                <a:r>
                  <a:rPr lang="en-US" sz="2100" dirty="0"/>
                  <a:t>, </a:t>
                </a:r>
                <a:r>
                  <a:rPr lang="en-US" sz="2100" i="1" dirty="0"/>
                  <a:t>y</a:t>
                </a:r>
                <a:r>
                  <a:rPr lang="en-US" sz="2100" baseline="-25000" dirty="0"/>
                  <a:t>2</a:t>
                </a:r>
                <a:r>
                  <a:rPr lang="en-US" sz="2100" dirty="0"/>
                  <a:t>,…, </a:t>
                </a:r>
                <a:r>
                  <a:rPr lang="en-US" sz="2100" i="1" dirty="0" err="1"/>
                  <a:t>y</a:t>
                </a:r>
                <a:r>
                  <a:rPr lang="en-US" sz="2100" i="1" baseline="-25000" dirty="0" err="1"/>
                  <a:t>n</a:t>
                </a:r>
                <a:r>
                  <a:rPr lang="en-US" sz="2100" dirty="0"/>
                  <a:t>)</a:t>
                </a:r>
                <a:r>
                  <a:rPr lang="en-US" sz="2100" i="1" baseline="30000" dirty="0"/>
                  <a:t>T</a:t>
                </a:r>
                <a:r>
                  <a:rPr lang="en-US" sz="2100" dirty="0"/>
                  <a:t> are vectors so that </a:t>
                </a:r>
                <a:r>
                  <a:rPr lang="en-US" sz="2100" b="1" i="1" dirty="0"/>
                  <a:t>x</a:t>
                </a:r>
                <a:r>
                  <a:rPr lang="en-US" sz="2100" dirty="0"/>
                  <a:t> and </a:t>
                </a:r>
                <a:r>
                  <a:rPr lang="en-US" sz="2100" b="1" i="1" dirty="0"/>
                  <a:t>y</a:t>
                </a:r>
                <a:r>
                  <a:rPr lang="en-US" sz="2100" dirty="0"/>
                  <a:t> are imitated by input layer and output layer of ANN, respectively with note that each layer is composed of units called neurons </a:t>
                </a:r>
                <a:r>
                  <a:rPr lang="en-US" sz="2100" i="1" dirty="0"/>
                  <a:t>x</a:t>
                </a:r>
                <a:r>
                  <a:rPr lang="en-US" sz="2100" i="1" baseline="-25000" dirty="0"/>
                  <a:t>i</a:t>
                </a:r>
                <a:r>
                  <a:rPr lang="en-US" sz="2100" dirty="0"/>
                  <a:t>, </a:t>
                </a:r>
                <a:r>
                  <a:rPr lang="en-US" sz="2100" i="1" dirty="0" err="1"/>
                  <a:t>y</a:t>
                </a:r>
                <a:r>
                  <a:rPr lang="en-US" sz="2100" i="1" baseline="-25000" dirty="0" err="1"/>
                  <a:t>i</a:t>
                </a:r>
                <a:r>
                  <a:rPr lang="en-US" sz="2100" dirty="0"/>
                  <a:t>. The complication degree of function </a:t>
                </a:r>
                <a:r>
                  <a:rPr lang="en-US" sz="2100" b="1" i="1" dirty="0"/>
                  <a:t>y</a:t>
                </a:r>
                <a:r>
                  <a:rPr lang="en-US" sz="2100" dirty="0"/>
                  <a:t> = </a:t>
                </a:r>
                <a:r>
                  <a:rPr lang="en-US" sz="2100" i="1" dirty="0"/>
                  <a:t>f</a:t>
                </a:r>
                <a:r>
                  <a:rPr lang="en-US" sz="2100" dirty="0"/>
                  <a:t>(</a:t>
                </a:r>
                <a:r>
                  <a:rPr lang="en-US" sz="2100" b="1" i="1" dirty="0"/>
                  <a:t>x</a:t>
                </a:r>
                <a:r>
                  <a:rPr lang="en-US" sz="2100" dirty="0"/>
                  <a:t>) is realized by hidden layers of ANN which are intermediated layers between input layer and output layer. We denote:</a:t>
                </a:r>
              </a:p>
              <a:p>
                <a:pPr marL="0" indent="0">
                  <a:buNone/>
                </a:pPr>
                <a14:m>
                  <m:oMathPara xmlns:m="http://schemas.openxmlformats.org/officeDocument/2006/math">
                    <m:oMathParaPr>
                      <m:jc m:val="centerGroup"/>
                    </m:oMathParaPr>
                    <m:oMath xmlns:m="http://schemas.openxmlformats.org/officeDocument/2006/math">
                      <m:r>
                        <a:rPr lang="en-US" sz="2100" b="1" i="1">
                          <a:latin typeface="Cambria Math" panose="02040503050406030204" pitchFamily="18" charset="0"/>
                        </a:rPr>
                        <m:t>𝒚</m:t>
                      </m:r>
                      <m:r>
                        <a:rPr lang="en-US" sz="2100" i="1">
                          <a:latin typeface="Cambria Math" panose="02040503050406030204" pitchFamily="18" charset="0"/>
                        </a:rPr>
                        <m:t>=</m:t>
                      </m:r>
                      <m:r>
                        <a:rPr lang="en-US" sz="2100" i="1">
                          <a:latin typeface="Cambria Math" panose="02040503050406030204" pitchFamily="18" charset="0"/>
                        </a:rPr>
                        <m:t>𝑓</m:t>
                      </m:r>
                      <m:d>
                        <m:dPr>
                          <m:ctrlPr>
                            <a:rPr lang="en-US" sz="2100" i="1">
                              <a:latin typeface="Cambria Math" panose="02040503050406030204" pitchFamily="18" charset="0"/>
                            </a:rPr>
                          </m:ctrlPr>
                        </m:dPr>
                        <m:e>
                          <m:r>
                            <a:rPr lang="en-US" sz="2100" b="1" i="1">
                              <a:latin typeface="Cambria Math" panose="02040503050406030204" pitchFamily="18" charset="0"/>
                            </a:rPr>
                            <m:t>𝒙</m:t>
                          </m:r>
                        </m:e>
                        <m:e>
                          <m:r>
                            <m:rPr>
                              <m:sty m:val="p"/>
                            </m:rPr>
                            <a:rPr lang="en-US" sz="2100">
                              <a:latin typeface="Cambria Math" panose="02040503050406030204" pitchFamily="18" charset="0"/>
                            </a:rPr>
                            <m:t>Θ</m:t>
                          </m:r>
                        </m:e>
                      </m:d>
                    </m:oMath>
                  </m:oMathPara>
                </a14:m>
                <a:endParaRPr lang="en-US" sz="2100" dirty="0"/>
              </a:p>
              <a:p>
                <a:pPr marL="0" indent="0">
                  <a:buNone/>
                </a:pPr>
                <a:r>
                  <a:rPr lang="en-US" sz="2100" dirty="0"/>
                  <a:t>Where Θ denotes parameters of ANN which are often weights and biases. Because </a:t>
                </a:r>
                <a:r>
                  <a:rPr lang="en-US" sz="2100" i="1" dirty="0"/>
                  <a:t>f</a:t>
                </a:r>
                <a:r>
                  <a:rPr lang="en-US" sz="2100" dirty="0"/>
                  <a:t>(</a:t>
                </a:r>
                <a:r>
                  <a:rPr lang="en-US" sz="2100" b="1" i="1" dirty="0"/>
                  <a:t>x</a:t>
                </a:r>
                <a:r>
                  <a:rPr lang="en-US" sz="2100" dirty="0"/>
                  <a:t> | Θ) is essentially vector-by-vector function whose input and output are vectors, it should have denoted as </a:t>
                </a:r>
                <a:r>
                  <a:rPr lang="en-US" sz="2100" b="1" i="1" dirty="0"/>
                  <a:t>f</a:t>
                </a:r>
                <a:r>
                  <a:rPr lang="en-US" sz="2100" dirty="0"/>
                  <a:t>(</a:t>
                </a:r>
                <a:r>
                  <a:rPr lang="en-US" sz="2100" b="1" i="1" dirty="0"/>
                  <a:t>x</a:t>
                </a:r>
                <a:r>
                  <a:rPr lang="en-US" sz="2100" dirty="0"/>
                  <a:t> | Θ) but it is still denoted as </a:t>
                </a:r>
                <a:r>
                  <a:rPr lang="en-US" sz="2100" i="1" dirty="0"/>
                  <a:t>f</a:t>
                </a:r>
                <a:r>
                  <a:rPr lang="en-US" sz="2100" dirty="0"/>
                  <a:t>(</a:t>
                </a:r>
                <a:r>
                  <a:rPr lang="en-US" sz="2100" b="1" i="1" dirty="0"/>
                  <a:t>x</a:t>
                </a:r>
                <a:r>
                  <a:rPr lang="en-US" sz="2100" dirty="0"/>
                  <a:t> | Θ) for convenience and moreover, input </a:t>
                </a:r>
                <a:r>
                  <a:rPr lang="en-US" sz="2100" b="1" i="1" dirty="0"/>
                  <a:t>x</a:t>
                </a:r>
                <a:r>
                  <a:rPr lang="en-US" sz="2100" dirty="0"/>
                  <a:t> and output </a:t>
                </a:r>
                <a:r>
                  <a:rPr lang="en-US" sz="2100" b="1" i="1" dirty="0"/>
                  <a:t>y</a:t>
                </a:r>
                <a:r>
                  <a:rPr lang="en-US" sz="2100" dirty="0"/>
                  <a:t> will be matrices if their elements </a:t>
                </a:r>
                <a:r>
                  <a:rPr lang="en-US" sz="2100" i="1" dirty="0"/>
                  <a:t>x</a:t>
                </a:r>
                <a:r>
                  <a:rPr lang="en-US" sz="2100" i="1" baseline="-25000" dirty="0"/>
                  <a:t>i</a:t>
                </a:r>
                <a:r>
                  <a:rPr lang="en-US" sz="2100" dirty="0"/>
                  <a:t> and </a:t>
                </a:r>
                <a:r>
                  <a:rPr lang="en-US" sz="2100" i="1" dirty="0" err="1"/>
                  <a:t>y</a:t>
                </a:r>
                <a:r>
                  <a:rPr lang="en-US" sz="2100" i="1" baseline="-25000" dirty="0" err="1"/>
                  <a:t>i</a:t>
                </a:r>
                <a:r>
                  <a:rPr lang="en-US" sz="2100" dirty="0"/>
                  <a:t> are vectors. If there are many enough hidden layers, ANN becomes a so-called deep neural network (</a:t>
                </a:r>
                <a:r>
                  <a:rPr lang="en-US" sz="2100" i="1" dirty="0"/>
                  <a:t>DNN</a:t>
                </a:r>
                <a:r>
                  <a:rPr lang="en-US" sz="2100" dirty="0"/>
                  <a:t>) such that DNN is cornerstone of the main subject of this report which is transformer because transformer, as its name implies, is the highly abstract and complicated version of function </a:t>
                </a:r>
                <a:r>
                  <a:rPr lang="en-US" sz="2100" b="1" i="1" dirty="0"/>
                  <a:t>y</a:t>
                </a:r>
                <a:r>
                  <a:rPr lang="en-US" sz="2100" dirty="0"/>
                  <a:t> = </a:t>
                </a:r>
                <a:r>
                  <a:rPr lang="en-US" sz="2100" i="1" dirty="0"/>
                  <a:t>f</a:t>
                </a:r>
                <a:r>
                  <a:rPr lang="en-US" sz="2100" dirty="0"/>
                  <a:t>(</a:t>
                </a:r>
                <a:r>
                  <a:rPr lang="en-US" sz="2100" b="1" i="1" dirty="0"/>
                  <a:t>x</a:t>
                </a:r>
                <a:r>
                  <a:rPr lang="en-US" sz="2100" dirty="0"/>
                  <a:t>). In other words, a transformer will make the transformation between complex and different objects if it is implemented by DNN or set of DNNs according to viewpoint of DNN</a:t>
                </a:r>
                <a:r>
                  <a:rPr lang="en-US" sz="2100" dirty="0" smtClean="0"/>
                  <a:t>.</a:t>
                </a:r>
                <a:endParaRPr lang="en-US" sz="21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01600" y="914399"/>
                <a:ext cx="11998960" cy="5176066"/>
              </a:xfrm>
              <a:blipFill>
                <a:blip r:embed="rId2"/>
                <a:stretch>
                  <a:fillRect l="-610" t="-707" r="-610"/>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4</a:t>
            </a:fld>
            <a:endParaRPr lang="en-US"/>
          </a:p>
        </p:txBody>
      </p:sp>
    </p:spTree>
    <p:extLst>
      <p:ext uri="{BB962C8B-B14F-4D97-AF65-F5344CB8AC3E}">
        <p14:creationId xmlns:p14="http://schemas.microsoft.com/office/powerpoint/2010/main" val="223761041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Transformer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1440" y="914399"/>
                <a:ext cx="12009120" cy="5176066"/>
              </a:xfrm>
            </p:spPr>
            <p:txBody>
              <a:bodyPr>
                <a:noAutofit/>
              </a:bodyPr>
              <a:lstStyle/>
              <a:p>
                <a:pPr marL="0" indent="0">
                  <a:buNone/>
                </a:pPr>
                <a:r>
                  <a:rPr lang="en-US" sz="1800" dirty="0"/>
                  <a:t>There is a principle that a token </a:t>
                </a:r>
                <a:r>
                  <a:rPr lang="en-US" sz="1800" b="1" i="1" dirty="0" err="1"/>
                  <a:t>y</a:t>
                </a:r>
                <a:r>
                  <a:rPr lang="en-US" sz="1800" i="1" baseline="-25000" dirty="0" err="1"/>
                  <a:t>i</a:t>
                </a:r>
                <a:r>
                  <a:rPr lang="en-US" sz="1800" dirty="0"/>
                  <a:t> in sequence </a:t>
                </a:r>
                <a:r>
                  <a:rPr lang="en-US" sz="1800" b="1" i="1" dirty="0"/>
                  <a:t>Y</a:t>
                </a:r>
                <a:r>
                  <a:rPr lang="en-US" sz="1800" dirty="0"/>
                  <a:t> does not know its successive tokens </a:t>
                </a:r>
                <a:r>
                  <a:rPr lang="en-US" sz="1800" b="1" i="1" dirty="0"/>
                  <a:t>y</a:t>
                </a:r>
                <a:r>
                  <a:rPr lang="en-US" sz="1800" i="1" baseline="-25000" dirty="0"/>
                  <a:t>i</a:t>
                </a:r>
                <a:r>
                  <a:rPr lang="en-US" sz="1800" baseline="-25000" dirty="0"/>
                  <a:t>+1</a:t>
                </a:r>
                <a:r>
                  <a:rPr lang="en-US" sz="1800" dirty="0"/>
                  <a:t>, </a:t>
                </a:r>
                <a:r>
                  <a:rPr lang="en-US" sz="1800" b="1" i="1" dirty="0"/>
                  <a:t>y</a:t>
                </a:r>
                <a:r>
                  <a:rPr lang="en-US" sz="1800" i="1" baseline="-25000" dirty="0"/>
                  <a:t>i</a:t>
                </a:r>
                <a:r>
                  <a:rPr lang="en-US" sz="1800" baseline="-25000" dirty="0"/>
                  <a:t>+2</a:t>
                </a:r>
                <a:r>
                  <a:rPr lang="en-US" sz="1800" dirty="0"/>
                  <a:t>,…, </a:t>
                </a:r>
                <a:r>
                  <a:rPr lang="en-US" sz="1800" b="1" i="1" dirty="0" err="1"/>
                  <a:t>y</a:t>
                </a:r>
                <a:r>
                  <a:rPr lang="en-US" sz="1800" i="1" baseline="-25000" dirty="0" err="1"/>
                  <a:t>n</a:t>
                </a:r>
                <a:r>
                  <a:rPr lang="en-US" sz="1800" dirty="0"/>
                  <a:t> with note that these tokens are called unknown tokens for token </a:t>
                </a:r>
                <a:r>
                  <a:rPr lang="en-US" sz="1800" b="1" i="1" dirty="0" err="1"/>
                  <a:t>y</a:t>
                </a:r>
                <a:r>
                  <a:rPr lang="en-US" sz="1800" i="1" baseline="-25000" dirty="0" err="1"/>
                  <a:t>i</a:t>
                </a:r>
                <a:r>
                  <a:rPr lang="en-US" sz="1800" dirty="0"/>
                  <a:t>, which causes that soft-max function needs to be added a mask matrix </a:t>
                </a:r>
                <a:r>
                  <a:rPr lang="en-US" sz="1800" i="1" dirty="0"/>
                  <a:t>M</a:t>
                </a:r>
                <a:r>
                  <a:rPr lang="en-US" sz="1800" dirty="0"/>
                  <a:t> whose unknown positions are removed by setting them to be negative infinites because evaluation of negative infinite by exponential function is zero. </a:t>
                </a:r>
                <a:r>
                  <a:rPr lang="en-US" sz="1800" i="1" dirty="0"/>
                  <a:t>Masked attention</a:t>
                </a:r>
                <a:r>
                  <a:rPr lang="en-US" sz="1800" dirty="0"/>
                  <a:t> is self-attention too.</a:t>
                </a:r>
              </a:p>
              <a:p>
                <a:pPr marL="0" indent="0">
                  <a:buNone/>
                </a:pPr>
                <a14:m>
                  <m:oMathPara xmlns:m="http://schemas.openxmlformats.org/officeDocument/2006/math">
                    <m:oMathParaPr>
                      <m:jc m:val="centerGroup"/>
                    </m:oMathParaPr>
                    <m:oMath xmlns:m="http://schemas.openxmlformats.org/officeDocument/2006/math">
                      <m:r>
                        <m:rPr>
                          <m:sty m:val="p"/>
                        </m:rPr>
                        <a:rPr lang="en-US" sz="1800">
                          <a:latin typeface="Cambria Math" panose="02040503050406030204" pitchFamily="18" charset="0"/>
                        </a:rPr>
                        <m:t>MaskedAttention</m:t>
                      </m:r>
                      <m:d>
                        <m:dPr>
                          <m:ctrlPr>
                            <a:rPr lang="en-US" sz="1800" i="1">
                              <a:latin typeface="Cambria Math" panose="02040503050406030204" pitchFamily="18" charset="0"/>
                            </a:rPr>
                          </m:ctrlPr>
                        </m:dPr>
                        <m:e>
                          <m:r>
                            <a:rPr lang="en-US" sz="1800" b="1" i="1">
                              <a:latin typeface="Cambria Math" panose="02040503050406030204" pitchFamily="18" charset="0"/>
                            </a:rPr>
                            <m:t>𝒀</m:t>
                          </m:r>
                        </m:e>
                      </m:d>
                      <m:r>
                        <a:rPr lang="en-US" sz="1800">
                          <a:latin typeface="Cambria Math" panose="02040503050406030204" pitchFamily="18" charset="0"/>
                        </a:rPr>
                        <m:t>=</m:t>
                      </m:r>
                      <m:r>
                        <m:rPr>
                          <m:sty m:val="p"/>
                        </m:rPr>
                        <a:rPr lang="en-US" sz="1800">
                          <a:latin typeface="Cambria Math" panose="02040503050406030204" pitchFamily="18" charset="0"/>
                        </a:rPr>
                        <m:t>MaskedAttention</m:t>
                      </m:r>
                      <m:d>
                        <m:dPr>
                          <m:ctrlPr>
                            <a:rPr lang="en-US" sz="1800" i="1">
                              <a:latin typeface="Cambria Math" panose="02040503050406030204" pitchFamily="18" charset="0"/>
                            </a:rPr>
                          </m:ctrlPr>
                        </m:dPr>
                        <m:e>
                          <m:r>
                            <a:rPr lang="en-US" sz="1800" i="1">
                              <a:latin typeface="Cambria Math" panose="02040503050406030204" pitchFamily="18" charset="0"/>
                            </a:rPr>
                            <m:t>𝑄</m:t>
                          </m:r>
                          <m:r>
                            <a:rPr lang="en-US" sz="1800" i="1">
                              <a:latin typeface="Cambria Math" panose="02040503050406030204" pitchFamily="18" charset="0"/>
                            </a:rPr>
                            <m:t>,</m:t>
                          </m:r>
                          <m:r>
                            <a:rPr lang="en-US" sz="1800" i="1">
                              <a:latin typeface="Cambria Math" panose="02040503050406030204" pitchFamily="18" charset="0"/>
                            </a:rPr>
                            <m:t>𝐾</m:t>
                          </m:r>
                          <m:r>
                            <a:rPr lang="en-US" sz="1800" i="1">
                              <a:latin typeface="Cambria Math" panose="02040503050406030204" pitchFamily="18" charset="0"/>
                            </a:rPr>
                            <m:t>,</m:t>
                          </m:r>
                          <m:r>
                            <a:rPr lang="en-US" sz="1800" i="1">
                              <a:latin typeface="Cambria Math" panose="02040503050406030204" pitchFamily="18" charset="0"/>
                            </a:rPr>
                            <m:t>𝑉</m:t>
                          </m:r>
                        </m:e>
                      </m:d>
                      <m:r>
                        <a:rPr lang="en-US" sz="1800" i="1">
                          <a:latin typeface="Cambria Math" panose="02040503050406030204" pitchFamily="18" charset="0"/>
                        </a:rPr>
                        <m:t>=</m:t>
                      </m:r>
                      <m:r>
                        <m:rPr>
                          <m:sty m:val="p"/>
                        </m:rPr>
                        <a:rPr lang="en-US" sz="1800">
                          <a:latin typeface="Cambria Math" panose="02040503050406030204" pitchFamily="18" charset="0"/>
                        </a:rPr>
                        <m:t>softmax</m:t>
                      </m:r>
                      <m:d>
                        <m:dPr>
                          <m:ctrlPr>
                            <a:rPr lang="en-US" sz="1800" i="1">
                              <a:latin typeface="Cambria Math" panose="02040503050406030204" pitchFamily="18" charset="0"/>
                            </a:rPr>
                          </m:ctrlPr>
                        </m:dPr>
                        <m:e>
                          <m:r>
                            <a:rPr lang="en-US" sz="1800" i="1">
                              <a:latin typeface="Cambria Math" panose="02040503050406030204" pitchFamily="18" charset="0"/>
                            </a:rPr>
                            <m:t>𝑀</m:t>
                          </m:r>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𝑄</m:t>
                              </m:r>
                              <m:sSup>
                                <m:sSupPr>
                                  <m:ctrlPr>
                                    <a:rPr lang="en-US" sz="1800" i="1">
                                      <a:latin typeface="Cambria Math" panose="02040503050406030204" pitchFamily="18" charset="0"/>
                                    </a:rPr>
                                  </m:ctrlPr>
                                </m:sSupPr>
                                <m:e>
                                  <m:r>
                                    <a:rPr lang="en-US" sz="1800" i="1">
                                      <a:latin typeface="Cambria Math" panose="02040503050406030204" pitchFamily="18" charset="0"/>
                                    </a:rPr>
                                    <m:t>𝐾</m:t>
                                  </m:r>
                                </m:e>
                                <m:sup>
                                  <m:r>
                                    <a:rPr lang="en-US" sz="1800" i="1">
                                      <a:latin typeface="Cambria Math" panose="02040503050406030204" pitchFamily="18" charset="0"/>
                                    </a:rPr>
                                    <m:t>𝑇</m:t>
                                  </m:r>
                                </m:sup>
                              </m:sSup>
                            </m:num>
                            <m:den>
                              <m:rad>
                                <m:radPr>
                                  <m:degHide m:val="on"/>
                                  <m:ctrlPr>
                                    <a:rPr lang="en-US" sz="1800" i="1">
                                      <a:latin typeface="Cambria Math" panose="02040503050406030204" pitchFamily="18" charset="0"/>
                                    </a:rPr>
                                  </m:ctrlPr>
                                </m:radPr>
                                <m:deg/>
                                <m:e>
                                  <m:sSub>
                                    <m:sSubPr>
                                      <m:ctrlPr>
                                        <a:rPr lang="en-US" sz="1800" i="1">
                                          <a:latin typeface="Cambria Math" panose="02040503050406030204" pitchFamily="18" charset="0"/>
                                        </a:rPr>
                                      </m:ctrlPr>
                                    </m:sSubPr>
                                    <m:e>
                                      <m:r>
                                        <a:rPr lang="en-US" sz="1800" i="1">
                                          <a:latin typeface="Cambria Math" panose="02040503050406030204" pitchFamily="18" charset="0"/>
                                        </a:rPr>
                                        <m:t>𝑑</m:t>
                                      </m:r>
                                    </m:e>
                                    <m:sub>
                                      <m:r>
                                        <a:rPr lang="en-US" sz="1800" i="1">
                                          <a:latin typeface="Cambria Math" panose="02040503050406030204" pitchFamily="18" charset="0"/>
                                        </a:rPr>
                                        <m:t>𝑘</m:t>
                                      </m:r>
                                    </m:sub>
                                  </m:sSub>
                                </m:e>
                              </m:rad>
                            </m:den>
                          </m:f>
                        </m:e>
                      </m:d>
                      <m:r>
                        <a:rPr lang="en-US" sz="1800" i="1">
                          <a:latin typeface="Cambria Math" panose="02040503050406030204" pitchFamily="18" charset="0"/>
                        </a:rPr>
                        <m:t>𝑉</m:t>
                      </m:r>
                    </m:oMath>
                  </m:oMathPara>
                </a14:m>
                <a:endParaRPr lang="en-US" sz="1800" dirty="0"/>
              </a:p>
              <a:p>
                <a:pPr marL="0" indent="0">
                  <a:buNone/>
                </a:pPr>
                <a:r>
                  <a:rPr lang="en-US" sz="1800" dirty="0"/>
                  <a:t>Where masked matrix </a:t>
                </a:r>
                <a:r>
                  <a:rPr lang="en-US" sz="1800" i="1" dirty="0"/>
                  <a:t>M</a:t>
                </a:r>
                <a:r>
                  <a:rPr lang="en-US" sz="1800" dirty="0"/>
                  <a:t> is triangle matrix with negative infinites on upper part and zeros on lower part as follows:</a:t>
                </a:r>
              </a:p>
              <a:p>
                <a:pPr marL="0" indent="0">
                  <a:buNone/>
                </a:pPr>
                <a14:m>
                  <m:oMathPara xmlns:m="http://schemas.openxmlformats.org/officeDocument/2006/math">
                    <m:oMathParaPr>
                      <m:jc m:val="centerGroup"/>
                    </m:oMathParaPr>
                    <m:oMath xmlns:m="http://schemas.openxmlformats.org/officeDocument/2006/math">
                      <m:r>
                        <a:rPr lang="en-US" sz="1800" i="1">
                          <a:latin typeface="Cambria Math" panose="02040503050406030204" pitchFamily="18" charset="0"/>
                        </a:rPr>
                        <m:t>𝑀</m:t>
                      </m:r>
                      <m:r>
                        <a:rPr lang="en-US" sz="1800" i="1">
                          <a:latin typeface="Cambria Math" panose="02040503050406030204" pitchFamily="18" charset="0"/>
                        </a:rPr>
                        <m:t>=</m:t>
                      </m:r>
                      <m:d>
                        <m:dPr>
                          <m:ctrlPr>
                            <a:rPr lang="en-US" sz="1800" i="1">
                              <a:latin typeface="Cambria Math" panose="02040503050406030204" pitchFamily="18" charset="0"/>
                            </a:rPr>
                          </m:ctrlPr>
                        </m:dPr>
                        <m:e>
                          <m:m>
                            <m:mPr>
                              <m:mcs>
                                <m:mc>
                                  <m:mcPr>
                                    <m:count m:val="5"/>
                                    <m:mcJc m:val="center"/>
                                  </m:mcPr>
                                </m:mc>
                              </m:mcs>
                              <m:ctrlPr>
                                <a:rPr lang="en-US" sz="1800" i="1">
                                  <a:latin typeface="Cambria Math" panose="02040503050406030204" pitchFamily="18" charset="0"/>
                                </a:rPr>
                              </m:ctrlPr>
                            </m:mPr>
                            <m:mr>
                              <m:e>
                                <m:r>
                                  <a:rPr lang="en-US" sz="1800" i="1">
                                    <a:latin typeface="Cambria Math" panose="02040503050406030204" pitchFamily="18" charset="0"/>
                                  </a:rPr>
                                  <m:t>0</m:t>
                                </m:r>
                              </m:e>
                              <m:e>
                                <m:r>
                                  <a:rPr lang="en-US" sz="1800" i="1">
                                    <a:latin typeface="Cambria Math" panose="02040503050406030204" pitchFamily="18" charset="0"/>
                                  </a:rPr>
                                  <m:t>−∞</m:t>
                                </m:r>
                              </m:e>
                              <m:e>
                                <m:r>
                                  <a:rPr lang="en-US" sz="1800" i="1">
                                    <a:latin typeface="Cambria Math" panose="02040503050406030204" pitchFamily="18" charset="0"/>
                                  </a:rPr>
                                  <m:t>−∞</m:t>
                                </m:r>
                              </m:e>
                              <m:e>
                                <m:r>
                                  <a:rPr lang="en-US" sz="1800" i="1">
                                    <a:latin typeface="Cambria Math" panose="02040503050406030204" pitchFamily="18" charset="0"/>
                                  </a:rPr>
                                  <m:t>…</m:t>
                                </m:r>
                              </m:e>
                              <m:e>
                                <m:r>
                                  <a:rPr lang="en-US" sz="1800" i="1">
                                    <a:latin typeface="Cambria Math" panose="02040503050406030204" pitchFamily="18" charset="0"/>
                                  </a:rPr>
                                  <m:t>−∞</m:t>
                                </m:r>
                              </m:e>
                            </m:mr>
                            <m:mr>
                              <m:e>
                                <m:r>
                                  <a:rPr lang="en-US" sz="1800" i="1">
                                    <a:latin typeface="Cambria Math" panose="02040503050406030204" pitchFamily="18" charset="0"/>
                                  </a:rPr>
                                  <m:t>0</m:t>
                                </m:r>
                              </m:e>
                              <m:e>
                                <m:r>
                                  <a:rPr lang="en-US" sz="1800" i="1">
                                    <a:latin typeface="Cambria Math" panose="02040503050406030204" pitchFamily="18" charset="0"/>
                                  </a:rPr>
                                  <m:t>0</m:t>
                                </m:r>
                              </m:e>
                              <m:e>
                                <m:r>
                                  <a:rPr lang="en-US" sz="1800" i="1">
                                    <a:latin typeface="Cambria Math" panose="02040503050406030204" pitchFamily="18" charset="0"/>
                                  </a:rPr>
                                  <m:t>−∞</m:t>
                                </m:r>
                              </m:e>
                              <m:e>
                                <m:r>
                                  <a:rPr lang="en-US" sz="1800" i="1">
                                    <a:latin typeface="Cambria Math" panose="02040503050406030204" pitchFamily="18" charset="0"/>
                                  </a:rPr>
                                  <m:t>⋯</m:t>
                                </m:r>
                              </m:e>
                              <m:e>
                                <m:r>
                                  <a:rPr lang="en-US" sz="1800" i="1">
                                    <a:latin typeface="Cambria Math" panose="02040503050406030204" pitchFamily="18" charset="0"/>
                                  </a:rPr>
                                  <m:t>−∞</m:t>
                                </m:r>
                              </m:e>
                            </m:mr>
                            <m:mr>
                              <m:e>
                                <m:r>
                                  <a:rPr lang="en-US" sz="1800" i="1">
                                    <a:latin typeface="Cambria Math" panose="02040503050406030204" pitchFamily="18" charset="0"/>
                                  </a:rPr>
                                  <m:t>0</m:t>
                                </m:r>
                              </m:e>
                              <m:e>
                                <m:r>
                                  <a:rPr lang="en-US" sz="1800" i="1">
                                    <a:latin typeface="Cambria Math" panose="02040503050406030204" pitchFamily="18" charset="0"/>
                                  </a:rPr>
                                  <m:t>0</m:t>
                                </m:r>
                              </m:e>
                              <m:e>
                                <m:r>
                                  <a:rPr lang="en-US" sz="1800" i="1">
                                    <a:latin typeface="Cambria Math" panose="02040503050406030204" pitchFamily="18" charset="0"/>
                                  </a:rPr>
                                  <m:t>0</m:t>
                                </m:r>
                              </m:e>
                              <m:e>
                                <m:r>
                                  <a:rPr lang="en-US" sz="1800" i="1">
                                    <a:latin typeface="Cambria Math" panose="02040503050406030204" pitchFamily="18" charset="0"/>
                                  </a:rPr>
                                  <m:t>⋯</m:t>
                                </m:r>
                              </m:e>
                              <m:e>
                                <m:r>
                                  <a:rPr lang="en-US" sz="1800" i="1">
                                    <a:latin typeface="Cambria Math" panose="02040503050406030204" pitchFamily="18" charset="0"/>
                                  </a:rPr>
                                  <m:t>−∞</m:t>
                                </m:r>
                              </m:e>
                            </m:mr>
                            <m:mr>
                              <m:e>
                                <m:r>
                                  <a:rPr lang="en-US" sz="1800" i="1">
                                    <a:latin typeface="Cambria Math" panose="02040503050406030204" pitchFamily="18" charset="0"/>
                                  </a:rPr>
                                  <m:t>⋮</m:t>
                                </m:r>
                              </m:e>
                              <m:e>
                                <m:r>
                                  <a:rPr lang="en-US" sz="1800" i="1">
                                    <a:latin typeface="Cambria Math" panose="02040503050406030204" pitchFamily="18" charset="0"/>
                                  </a:rPr>
                                  <m:t>⋮</m:t>
                                </m:r>
                              </m:e>
                              <m:e>
                                <m:r>
                                  <a:rPr lang="en-US" sz="1800" i="1">
                                    <a:latin typeface="Cambria Math" panose="02040503050406030204" pitchFamily="18" charset="0"/>
                                  </a:rPr>
                                  <m:t>⋮</m:t>
                                </m:r>
                              </m:e>
                              <m:e>
                                <m:r>
                                  <a:rPr lang="en-US" sz="1800" i="1">
                                    <a:latin typeface="Cambria Math" panose="02040503050406030204" pitchFamily="18" charset="0"/>
                                  </a:rPr>
                                  <m:t>⋱</m:t>
                                </m:r>
                              </m:e>
                              <m:e>
                                <m:r>
                                  <a:rPr lang="en-US" sz="1800" i="1">
                                    <a:latin typeface="Cambria Math" panose="02040503050406030204" pitchFamily="18" charset="0"/>
                                  </a:rPr>
                                  <m:t>⋮</m:t>
                                </m:r>
                              </m:e>
                            </m:mr>
                            <m:mr>
                              <m:e>
                                <m:r>
                                  <a:rPr lang="en-US" sz="1800" i="1">
                                    <a:latin typeface="Cambria Math" panose="02040503050406030204" pitchFamily="18" charset="0"/>
                                  </a:rPr>
                                  <m:t>0</m:t>
                                </m:r>
                              </m:e>
                              <m:e>
                                <m:r>
                                  <a:rPr lang="en-US" sz="1800" i="1">
                                    <a:latin typeface="Cambria Math" panose="02040503050406030204" pitchFamily="18" charset="0"/>
                                  </a:rPr>
                                  <m:t>0</m:t>
                                </m:r>
                              </m:e>
                              <m:e>
                                <m:r>
                                  <a:rPr lang="en-US" sz="1800" i="1">
                                    <a:latin typeface="Cambria Math" panose="02040503050406030204" pitchFamily="18" charset="0"/>
                                  </a:rPr>
                                  <m:t>0</m:t>
                                </m:r>
                              </m:e>
                              <m:e>
                                <m:r>
                                  <a:rPr lang="en-US" sz="1800" i="1">
                                    <a:latin typeface="Cambria Math" panose="02040503050406030204" pitchFamily="18" charset="0"/>
                                  </a:rPr>
                                  <m:t>⋯</m:t>
                                </m:r>
                              </m:e>
                              <m:e>
                                <m:r>
                                  <a:rPr lang="en-US" sz="1800" i="1">
                                    <a:latin typeface="Cambria Math" panose="02040503050406030204" pitchFamily="18" charset="0"/>
                                  </a:rPr>
                                  <m:t>0</m:t>
                                </m:r>
                              </m:e>
                            </m:mr>
                          </m:m>
                        </m:e>
                      </m:d>
                    </m:oMath>
                  </m:oMathPara>
                </a14:m>
                <a:endParaRPr lang="en-US" sz="1800" dirty="0"/>
              </a:p>
              <a:p>
                <a:pPr marL="0" indent="0">
                  <a:buNone/>
                </a:pPr>
                <a:r>
                  <a:rPr lang="en-US" sz="1800" dirty="0"/>
                  <a:t>Note,</a:t>
                </a:r>
              </a:p>
              <a:p>
                <a:pPr marL="0" indent="0">
                  <a:buNone/>
                </a:pPr>
                <a14:m>
                  <m:oMathPara xmlns:m="http://schemas.openxmlformats.org/officeDocument/2006/math">
                    <m:oMathParaPr>
                      <m:jc m:val="centerGroup"/>
                    </m:oMathParaPr>
                    <m:oMath xmlns:m="http://schemas.openxmlformats.org/officeDocument/2006/math">
                      <m:m>
                        <m:mPr>
                          <m:mcs>
                            <m:mc>
                              <m:mcPr>
                                <m:count m:val="1"/>
                                <m:mcJc m:val="center"/>
                              </m:mcPr>
                            </m:mc>
                          </m:mcs>
                          <m:ctrlPr>
                            <a:rPr lang="en-US" sz="1800" i="1">
                              <a:latin typeface="Cambria Math" panose="02040503050406030204" pitchFamily="18" charset="0"/>
                            </a:rPr>
                          </m:ctrlPr>
                        </m:mPr>
                        <m:mr>
                          <m:e>
                            <m:r>
                              <a:rPr lang="en-US" sz="1800" i="1">
                                <a:latin typeface="Cambria Math" panose="02040503050406030204" pitchFamily="18" charset="0"/>
                              </a:rPr>
                              <m:t>𝑄</m:t>
                            </m:r>
                            <m:r>
                              <a:rPr lang="en-US" sz="1800" i="1">
                                <a:latin typeface="Cambria Math" panose="02040503050406030204" pitchFamily="18" charset="0"/>
                              </a:rPr>
                              <m:t>=</m:t>
                            </m:r>
                            <m:r>
                              <a:rPr lang="en-US" sz="1800" b="1" i="1">
                                <a:latin typeface="Cambria Math" panose="02040503050406030204" pitchFamily="18" charset="0"/>
                              </a:rPr>
                              <m:t>𝒀</m:t>
                            </m:r>
                            <m:sSup>
                              <m:sSupPr>
                                <m:ctrlPr>
                                  <a:rPr lang="en-US" sz="1800" i="1">
                                    <a:latin typeface="Cambria Math" panose="02040503050406030204" pitchFamily="18" charset="0"/>
                                  </a:rPr>
                                </m:ctrlPr>
                              </m:sSupPr>
                              <m:e>
                                <m:r>
                                  <a:rPr lang="en-US" sz="1800" i="1">
                                    <a:latin typeface="Cambria Math" panose="02040503050406030204" pitchFamily="18" charset="0"/>
                                  </a:rPr>
                                  <m:t>𝑊</m:t>
                                </m:r>
                              </m:e>
                              <m:sup>
                                <m:r>
                                  <a:rPr lang="en-US" sz="1800" i="1">
                                    <a:latin typeface="Cambria Math" panose="02040503050406030204" pitchFamily="18" charset="0"/>
                                  </a:rPr>
                                  <m:t>𝑄</m:t>
                                </m:r>
                              </m:sup>
                            </m:sSup>
                          </m:e>
                        </m:mr>
                        <m:mr>
                          <m:e>
                            <m:r>
                              <a:rPr lang="en-US" sz="1800" i="1">
                                <a:latin typeface="Cambria Math" panose="02040503050406030204" pitchFamily="18" charset="0"/>
                              </a:rPr>
                              <m:t>𝐾</m:t>
                            </m:r>
                            <m:r>
                              <a:rPr lang="en-US" sz="1800" i="1">
                                <a:latin typeface="Cambria Math" panose="02040503050406030204" pitchFamily="18" charset="0"/>
                              </a:rPr>
                              <m:t>=</m:t>
                            </m:r>
                            <m:r>
                              <a:rPr lang="en-US" sz="1800" b="1" i="1">
                                <a:latin typeface="Cambria Math" panose="02040503050406030204" pitchFamily="18" charset="0"/>
                              </a:rPr>
                              <m:t>𝒀</m:t>
                            </m:r>
                            <m:sSup>
                              <m:sSupPr>
                                <m:ctrlPr>
                                  <a:rPr lang="en-US" sz="1800" i="1">
                                    <a:latin typeface="Cambria Math" panose="02040503050406030204" pitchFamily="18" charset="0"/>
                                  </a:rPr>
                                </m:ctrlPr>
                              </m:sSupPr>
                              <m:e>
                                <m:r>
                                  <a:rPr lang="en-US" sz="1800" i="1">
                                    <a:latin typeface="Cambria Math" panose="02040503050406030204" pitchFamily="18" charset="0"/>
                                  </a:rPr>
                                  <m:t>𝑊</m:t>
                                </m:r>
                              </m:e>
                              <m:sup>
                                <m:r>
                                  <a:rPr lang="en-US" sz="1800" i="1">
                                    <a:latin typeface="Cambria Math" panose="02040503050406030204" pitchFamily="18" charset="0"/>
                                  </a:rPr>
                                  <m:t>𝐾</m:t>
                                </m:r>
                              </m:sup>
                            </m:sSup>
                          </m:e>
                        </m:mr>
                        <m:mr>
                          <m:e>
                            <m:r>
                              <a:rPr lang="en-US" sz="1800" i="1">
                                <a:latin typeface="Cambria Math" panose="02040503050406030204" pitchFamily="18" charset="0"/>
                              </a:rPr>
                              <m:t>𝑉</m:t>
                            </m:r>
                            <m:r>
                              <a:rPr lang="en-US" sz="1800" i="1">
                                <a:latin typeface="Cambria Math" panose="02040503050406030204" pitchFamily="18" charset="0"/>
                              </a:rPr>
                              <m:t>=</m:t>
                            </m:r>
                            <m:r>
                              <a:rPr lang="en-US" sz="1800" b="1" i="1">
                                <a:latin typeface="Cambria Math" panose="02040503050406030204" pitchFamily="18" charset="0"/>
                              </a:rPr>
                              <m:t>𝒀</m:t>
                            </m:r>
                            <m:sSup>
                              <m:sSupPr>
                                <m:ctrlPr>
                                  <a:rPr lang="en-US" sz="1800" i="1">
                                    <a:latin typeface="Cambria Math" panose="02040503050406030204" pitchFamily="18" charset="0"/>
                                  </a:rPr>
                                </m:ctrlPr>
                              </m:sSupPr>
                              <m:e>
                                <m:r>
                                  <a:rPr lang="en-US" sz="1800" i="1">
                                    <a:latin typeface="Cambria Math" panose="02040503050406030204" pitchFamily="18" charset="0"/>
                                  </a:rPr>
                                  <m:t>𝑊</m:t>
                                </m:r>
                              </m:e>
                              <m:sup>
                                <m:r>
                                  <a:rPr lang="en-US" sz="1800" i="1">
                                    <a:latin typeface="Cambria Math" panose="02040503050406030204" pitchFamily="18" charset="0"/>
                                  </a:rPr>
                                  <m:t>𝑉</m:t>
                                </m:r>
                              </m:sup>
                            </m:sSup>
                          </m:e>
                        </m:mr>
                      </m:m>
                    </m:oMath>
                  </m:oMathPara>
                </a14:m>
                <a:endParaRPr lang="en-US" sz="1800" dirty="0"/>
              </a:p>
              <a:p>
                <a:pPr marL="0" indent="0">
                  <a:buNone/>
                </a:pPr>
                <a:r>
                  <a:rPr lang="en-US" sz="1800" dirty="0"/>
                  <a:t>Where </a:t>
                </a:r>
                <a:r>
                  <a:rPr lang="en-US" sz="1800" i="1" dirty="0"/>
                  <a:t>W</a:t>
                </a:r>
                <a:r>
                  <a:rPr lang="en-US" sz="1800" i="1" baseline="30000" dirty="0"/>
                  <a:t>Q</a:t>
                </a:r>
                <a:r>
                  <a:rPr lang="en-US" sz="1800" dirty="0"/>
                  <a:t>, </a:t>
                </a:r>
                <a:r>
                  <a:rPr lang="en-US" sz="1800" i="1" dirty="0"/>
                  <a:t>W</a:t>
                </a:r>
                <a:r>
                  <a:rPr lang="en-US" sz="1800" i="1" baseline="30000" dirty="0"/>
                  <a:t>K</a:t>
                </a:r>
                <a:r>
                  <a:rPr lang="en-US" sz="1800" dirty="0"/>
                  <a:t>, and </a:t>
                </a:r>
                <a:r>
                  <a:rPr lang="en-US" sz="1800" i="1" dirty="0"/>
                  <a:t>W</a:t>
                </a:r>
                <a:r>
                  <a:rPr lang="en-US" sz="1800" i="1" baseline="30000" dirty="0"/>
                  <a:t>V</a:t>
                </a:r>
                <a:r>
                  <a:rPr lang="en-US" sz="1800" dirty="0"/>
                  <a:t> are weight matrices with note that they are different from the ones of encoder. Dimensions of weight matrices </a:t>
                </a:r>
                <a:r>
                  <a:rPr lang="en-US" sz="1800" i="1" dirty="0"/>
                  <a:t>W</a:t>
                </a:r>
                <a:r>
                  <a:rPr lang="en-US" sz="1800" i="1" baseline="30000" dirty="0"/>
                  <a:t>Q</a:t>
                </a:r>
                <a:r>
                  <a:rPr lang="en-US" sz="1800" dirty="0"/>
                  <a:t>, </a:t>
                </a:r>
                <a:r>
                  <a:rPr lang="en-US" sz="1800" i="1" dirty="0"/>
                  <a:t>W</a:t>
                </a:r>
                <a:r>
                  <a:rPr lang="en-US" sz="1800" i="1" baseline="30000" dirty="0"/>
                  <a:t>K</a:t>
                </a:r>
                <a:r>
                  <a:rPr lang="en-US" sz="1800" dirty="0"/>
                  <a:t>, and </a:t>
                </a:r>
                <a:r>
                  <a:rPr lang="en-US" sz="1800" i="1" dirty="0"/>
                  <a:t>W</a:t>
                </a:r>
                <a:r>
                  <a:rPr lang="en-US" sz="1800" i="1" baseline="30000" dirty="0"/>
                  <a:t>V</a:t>
                </a:r>
                <a:r>
                  <a:rPr lang="en-US" sz="1800" dirty="0"/>
                  <a:t> are </a:t>
                </a:r>
                <a:r>
                  <a:rPr lang="en-US" sz="1800" i="1" dirty="0" err="1"/>
                  <a:t>d</a:t>
                </a:r>
                <a:r>
                  <a:rPr lang="en-US" sz="1800" i="1" baseline="-25000" dirty="0" err="1"/>
                  <a:t>m</a:t>
                </a:r>
                <a:r>
                  <a:rPr lang="en-US" sz="1800" dirty="0"/>
                  <a:t> x </a:t>
                </a:r>
                <a:r>
                  <a:rPr lang="en-US" sz="1800" i="1" dirty="0" err="1"/>
                  <a:t>d</a:t>
                </a:r>
                <a:r>
                  <a:rPr lang="en-US" sz="1800" i="1" baseline="-25000" dirty="0" err="1"/>
                  <a:t>k</a:t>
                </a:r>
                <a:r>
                  <a:rPr lang="en-US" sz="1800" dirty="0"/>
                  <a:t>, </a:t>
                </a:r>
                <a:r>
                  <a:rPr lang="en-US" sz="1800" i="1" dirty="0" err="1"/>
                  <a:t>d</a:t>
                </a:r>
                <a:r>
                  <a:rPr lang="en-US" sz="1800" i="1" baseline="-25000" dirty="0" err="1"/>
                  <a:t>m</a:t>
                </a:r>
                <a:r>
                  <a:rPr lang="en-US" sz="1800" dirty="0"/>
                  <a:t> x </a:t>
                </a:r>
                <a:r>
                  <a:rPr lang="en-US" sz="1800" i="1" dirty="0" err="1"/>
                  <a:t>d</a:t>
                </a:r>
                <a:r>
                  <a:rPr lang="en-US" sz="1800" i="1" baseline="-25000" dirty="0" err="1"/>
                  <a:t>k</a:t>
                </a:r>
                <a:r>
                  <a:rPr lang="en-US" sz="1800" dirty="0"/>
                  <a:t>, and </a:t>
                </a:r>
                <a:r>
                  <a:rPr lang="en-US" sz="1800" i="1" dirty="0" err="1"/>
                  <a:t>d</a:t>
                </a:r>
                <a:r>
                  <a:rPr lang="en-US" sz="1800" i="1" baseline="-25000" dirty="0" err="1"/>
                  <a:t>m</a:t>
                </a:r>
                <a:r>
                  <a:rPr lang="en-US" sz="1800" dirty="0"/>
                  <a:t> x </a:t>
                </a:r>
                <a:r>
                  <a:rPr lang="en-US" sz="1800" i="1" dirty="0"/>
                  <a:t>d</a:t>
                </a:r>
                <a:r>
                  <a:rPr lang="en-US" sz="1800" i="1" baseline="-25000" dirty="0"/>
                  <a:t>v</a:t>
                </a:r>
                <a:r>
                  <a:rPr lang="en-US" sz="1800" dirty="0"/>
                  <a:t>, respectively. Dimensions of matrices </a:t>
                </a:r>
                <a:r>
                  <a:rPr lang="en-US" sz="1800" i="1" dirty="0"/>
                  <a:t>Q</a:t>
                </a:r>
                <a:r>
                  <a:rPr lang="en-US" sz="1800" dirty="0"/>
                  <a:t>, </a:t>
                </a:r>
                <a:r>
                  <a:rPr lang="en-US" sz="1800" i="1" dirty="0"/>
                  <a:t>K</a:t>
                </a:r>
                <a:r>
                  <a:rPr lang="en-US" sz="1800" dirty="0"/>
                  <a:t>, and </a:t>
                </a:r>
                <a:r>
                  <a:rPr lang="en-US" sz="1800" i="1" dirty="0"/>
                  <a:t>V</a:t>
                </a:r>
                <a:r>
                  <a:rPr lang="en-US" sz="1800" dirty="0"/>
                  <a:t> are </a:t>
                </a:r>
                <a:r>
                  <a:rPr lang="en-US" sz="1800" i="1" dirty="0"/>
                  <a:t>n</a:t>
                </a:r>
                <a:r>
                  <a:rPr lang="en-US" sz="1800" dirty="0"/>
                  <a:t> x </a:t>
                </a:r>
                <a:r>
                  <a:rPr lang="en-US" sz="1800" i="1" dirty="0" err="1"/>
                  <a:t>d</a:t>
                </a:r>
                <a:r>
                  <a:rPr lang="en-US" sz="1800" i="1" baseline="-25000" dirty="0" err="1"/>
                  <a:t>k</a:t>
                </a:r>
                <a:r>
                  <a:rPr lang="en-US" sz="1800" dirty="0"/>
                  <a:t>, </a:t>
                </a:r>
                <a:r>
                  <a:rPr lang="en-US" sz="1800" i="1" dirty="0"/>
                  <a:t>n</a:t>
                </a:r>
                <a:r>
                  <a:rPr lang="en-US" sz="1800" dirty="0"/>
                  <a:t> x </a:t>
                </a:r>
                <a:r>
                  <a:rPr lang="en-US" sz="1800" i="1" dirty="0" err="1"/>
                  <a:t>d</a:t>
                </a:r>
                <a:r>
                  <a:rPr lang="en-US" sz="1800" i="1" baseline="-25000" dirty="0" err="1"/>
                  <a:t>k</a:t>
                </a:r>
                <a:r>
                  <a:rPr lang="en-US" sz="1800" dirty="0"/>
                  <a:t>, and </a:t>
                </a:r>
                <a:r>
                  <a:rPr lang="en-US" sz="1800" i="1" dirty="0"/>
                  <a:t>n</a:t>
                </a:r>
                <a:r>
                  <a:rPr lang="en-US" sz="1800" dirty="0"/>
                  <a:t> x </a:t>
                </a:r>
                <a:r>
                  <a:rPr lang="en-US" sz="1800" i="1" dirty="0"/>
                  <a:t>d</a:t>
                </a:r>
                <a:r>
                  <a:rPr lang="en-US" sz="1800" i="1" baseline="-25000" dirty="0"/>
                  <a:t>v</a:t>
                </a:r>
                <a:r>
                  <a:rPr lang="en-US" sz="1800" dirty="0"/>
                  <a:t>, respectively whereas dimension of masked matrix </a:t>
                </a:r>
                <a:r>
                  <a:rPr lang="en-US" sz="1800" i="1" dirty="0"/>
                  <a:t>M</a:t>
                </a:r>
                <a:r>
                  <a:rPr lang="en-US" sz="1800" dirty="0"/>
                  <a:t> is </a:t>
                </a:r>
                <a:r>
                  <a:rPr lang="en-US" sz="1800" i="1" dirty="0"/>
                  <a:t>n</a:t>
                </a:r>
                <a:r>
                  <a:rPr lang="en-US" sz="1800" dirty="0"/>
                  <a:t> x </a:t>
                </a:r>
                <a:r>
                  <a:rPr lang="en-US" sz="1800" i="1" dirty="0"/>
                  <a:t>d</a:t>
                </a:r>
                <a:r>
                  <a:rPr lang="en-US" sz="1800" i="1" baseline="-25000" dirty="0"/>
                  <a:t>m</a:t>
                </a:r>
                <a:r>
                  <a:rPr lang="en-US" sz="1800"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1440" y="914399"/>
                <a:ext cx="12009120" cy="5176066"/>
              </a:xfrm>
              <a:blipFill>
                <a:blip r:embed="rId2"/>
                <a:stretch>
                  <a:fillRect l="-406" t="-589" r="-406" b="-5889"/>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40</a:t>
            </a:fld>
            <a:endParaRPr lang="en-US"/>
          </a:p>
        </p:txBody>
      </p:sp>
    </p:spTree>
    <p:extLst>
      <p:ext uri="{BB962C8B-B14F-4D97-AF65-F5344CB8AC3E}">
        <p14:creationId xmlns:p14="http://schemas.microsoft.com/office/powerpoint/2010/main" val="103597153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Transformer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1280" y="914399"/>
                <a:ext cx="5445760" cy="5176066"/>
              </a:xfrm>
            </p:spPr>
            <p:txBody>
              <a:bodyPr>
                <a:normAutofit/>
              </a:bodyPr>
              <a:lstStyle/>
              <a:p>
                <a:pPr marL="0" indent="0">
                  <a:buNone/>
                </a:pPr>
                <a:r>
                  <a:rPr lang="en-US" sz="1900" dirty="0"/>
                  <a:t>We have </a:t>
                </a:r>
                <a:r>
                  <a:rPr lang="en-US" sz="1900" i="1" dirty="0"/>
                  <a:t>QK</a:t>
                </a:r>
                <a:r>
                  <a:rPr lang="en-US" sz="1900" i="1" baseline="30000" dirty="0"/>
                  <a:t>T</a:t>
                </a:r>
                <a:r>
                  <a:rPr lang="en-US" sz="1900" dirty="0"/>
                  <a:t> is </a:t>
                </a:r>
                <a:r>
                  <a:rPr lang="en-US" sz="1900" i="1" dirty="0"/>
                  <a:t>n</a:t>
                </a:r>
                <a:r>
                  <a:rPr lang="en-US" sz="1900" dirty="0"/>
                  <a:t> x </a:t>
                </a:r>
                <a:r>
                  <a:rPr lang="en-US" sz="1900" i="1" dirty="0"/>
                  <a:t>n</a:t>
                </a:r>
                <a:r>
                  <a:rPr lang="en-US" sz="1900" dirty="0"/>
                  <a:t> matrix:</a:t>
                </a:r>
              </a:p>
              <a:p>
                <a:pPr marL="0" indent="0">
                  <a:buNone/>
                </a:pPr>
                <a14:m>
                  <m:oMathPara xmlns:m="http://schemas.openxmlformats.org/officeDocument/2006/math">
                    <m:oMathParaPr>
                      <m:jc m:val="centerGroup"/>
                    </m:oMathParaPr>
                    <m:oMath xmlns:m="http://schemas.openxmlformats.org/officeDocument/2006/math">
                      <m:r>
                        <a:rPr lang="en-US" sz="1900" i="1">
                          <a:latin typeface="Cambria Math" panose="02040503050406030204" pitchFamily="18" charset="0"/>
                        </a:rPr>
                        <m:t>𝑄</m:t>
                      </m:r>
                      <m:sSup>
                        <m:sSupPr>
                          <m:ctrlPr>
                            <a:rPr lang="en-US" sz="1900" i="1">
                              <a:latin typeface="Cambria Math" panose="02040503050406030204" pitchFamily="18" charset="0"/>
                            </a:rPr>
                          </m:ctrlPr>
                        </m:sSupPr>
                        <m:e>
                          <m:r>
                            <a:rPr lang="en-US" sz="1900" i="1">
                              <a:latin typeface="Cambria Math" panose="02040503050406030204" pitchFamily="18" charset="0"/>
                            </a:rPr>
                            <m:t>𝐾</m:t>
                          </m:r>
                        </m:e>
                        <m:sup>
                          <m:r>
                            <a:rPr lang="en-US" sz="1900" i="1">
                              <a:latin typeface="Cambria Math" panose="02040503050406030204" pitchFamily="18" charset="0"/>
                            </a:rPr>
                            <m:t>𝑇</m:t>
                          </m:r>
                        </m:sup>
                      </m:sSup>
                      <m:r>
                        <a:rPr lang="en-US" sz="1900" i="1">
                          <a:latin typeface="Cambria Math" panose="02040503050406030204" pitchFamily="18" charset="0"/>
                        </a:rPr>
                        <m:t>=</m:t>
                      </m:r>
                      <m:d>
                        <m:dPr>
                          <m:ctrlPr>
                            <a:rPr lang="en-US" sz="1900" i="1">
                              <a:latin typeface="Cambria Math" panose="02040503050406030204" pitchFamily="18" charset="0"/>
                            </a:rPr>
                          </m:ctrlPr>
                        </m:dPr>
                        <m:e>
                          <m:m>
                            <m:mPr>
                              <m:mcs>
                                <m:mc>
                                  <m:mcPr>
                                    <m:count m:val="5"/>
                                    <m:mcJc m:val="center"/>
                                  </m:mcPr>
                                </m:mc>
                              </m:mcs>
                              <m:ctrlPr>
                                <a:rPr lang="en-US" sz="1900" i="1">
                                  <a:latin typeface="Cambria Math" panose="02040503050406030204" pitchFamily="18" charset="0"/>
                                </a:rPr>
                              </m:ctrlPr>
                            </m:mPr>
                            <m:mr>
                              <m:e>
                                <m:f>
                                  <m:fPr>
                                    <m:ctrlPr>
                                      <a:rPr lang="en-US" sz="1900" i="1">
                                        <a:latin typeface="Cambria Math" panose="02040503050406030204" pitchFamily="18" charset="0"/>
                                      </a:rPr>
                                    </m:ctrlPr>
                                  </m:fPr>
                                  <m:num>
                                    <m:sSub>
                                      <m:sSubPr>
                                        <m:ctrlPr>
                                          <a:rPr lang="en-US" sz="1900" i="1">
                                            <a:latin typeface="Cambria Math" panose="02040503050406030204" pitchFamily="18" charset="0"/>
                                          </a:rPr>
                                        </m:ctrlPr>
                                      </m:sSubPr>
                                      <m:e>
                                        <m:r>
                                          <a:rPr lang="en-US" sz="1900" b="1" i="1">
                                            <a:latin typeface="Cambria Math" panose="02040503050406030204" pitchFamily="18" charset="0"/>
                                          </a:rPr>
                                          <m:t>𝒒</m:t>
                                        </m:r>
                                      </m:e>
                                      <m:sub>
                                        <m:r>
                                          <a:rPr lang="en-US" sz="1900" i="1">
                                            <a:latin typeface="Cambria Math" panose="02040503050406030204" pitchFamily="18" charset="0"/>
                                          </a:rPr>
                                          <m:t>1</m:t>
                                        </m:r>
                                      </m:sub>
                                    </m:sSub>
                                    <m:sSubSup>
                                      <m:sSubSupPr>
                                        <m:ctrlPr>
                                          <a:rPr lang="en-US" sz="1900" i="1">
                                            <a:latin typeface="Cambria Math" panose="02040503050406030204" pitchFamily="18" charset="0"/>
                                          </a:rPr>
                                        </m:ctrlPr>
                                      </m:sSubSupPr>
                                      <m:e>
                                        <m:r>
                                          <a:rPr lang="en-US" sz="1900" b="1" i="1">
                                            <a:latin typeface="Cambria Math" panose="02040503050406030204" pitchFamily="18" charset="0"/>
                                          </a:rPr>
                                          <m:t>𝒌</m:t>
                                        </m:r>
                                      </m:e>
                                      <m:sub>
                                        <m:r>
                                          <a:rPr lang="en-US" sz="1900" i="1">
                                            <a:latin typeface="Cambria Math" panose="02040503050406030204" pitchFamily="18" charset="0"/>
                                          </a:rPr>
                                          <m:t>1</m:t>
                                        </m:r>
                                      </m:sub>
                                      <m:sup>
                                        <m:r>
                                          <a:rPr lang="en-US" sz="1900" i="1">
                                            <a:latin typeface="Cambria Math" panose="02040503050406030204" pitchFamily="18" charset="0"/>
                                          </a:rPr>
                                          <m:t>𝑇</m:t>
                                        </m:r>
                                      </m:sup>
                                    </m:sSubSup>
                                  </m:num>
                                  <m:den>
                                    <m:rad>
                                      <m:radPr>
                                        <m:degHide m:val="on"/>
                                        <m:ctrlPr>
                                          <a:rPr lang="en-US" sz="1900" i="1">
                                            <a:latin typeface="Cambria Math" panose="02040503050406030204" pitchFamily="18" charset="0"/>
                                          </a:rPr>
                                        </m:ctrlPr>
                                      </m:radPr>
                                      <m:deg/>
                                      <m:e>
                                        <m:sSub>
                                          <m:sSubPr>
                                            <m:ctrlPr>
                                              <a:rPr lang="en-US" sz="1900" i="1">
                                                <a:latin typeface="Cambria Math" panose="02040503050406030204" pitchFamily="18" charset="0"/>
                                              </a:rPr>
                                            </m:ctrlPr>
                                          </m:sSubPr>
                                          <m:e>
                                            <m:r>
                                              <a:rPr lang="en-US" sz="1900" i="1">
                                                <a:latin typeface="Cambria Math" panose="02040503050406030204" pitchFamily="18" charset="0"/>
                                              </a:rPr>
                                              <m:t>𝑑</m:t>
                                            </m:r>
                                          </m:e>
                                          <m:sub>
                                            <m:r>
                                              <a:rPr lang="en-US" sz="1900" i="1">
                                                <a:latin typeface="Cambria Math" panose="02040503050406030204" pitchFamily="18" charset="0"/>
                                              </a:rPr>
                                              <m:t>𝑘</m:t>
                                            </m:r>
                                          </m:sub>
                                        </m:sSub>
                                      </m:e>
                                    </m:rad>
                                  </m:den>
                                </m:f>
                              </m:e>
                              <m:e>
                                <m:r>
                                  <a:rPr lang="en-US" sz="1900" i="1">
                                    <a:latin typeface="Cambria Math" panose="02040503050406030204" pitchFamily="18" charset="0"/>
                                  </a:rPr>
                                  <m:t>−∞</m:t>
                                </m:r>
                              </m:e>
                              <m:e>
                                <m:r>
                                  <a:rPr lang="en-US" sz="1900" i="1">
                                    <a:latin typeface="Cambria Math" panose="02040503050406030204" pitchFamily="18" charset="0"/>
                                  </a:rPr>
                                  <m:t>−∞</m:t>
                                </m:r>
                              </m:e>
                              <m:e>
                                <m:r>
                                  <a:rPr lang="en-US" sz="1900" i="1">
                                    <a:latin typeface="Cambria Math" panose="02040503050406030204" pitchFamily="18" charset="0"/>
                                  </a:rPr>
                                  <m:t>…</m:t>
                                </m:r>
                              </m:e>
                              <m:e>
                                <m:r>
                                  <a:rPr lang="en-US" sz="1900" i="1">
                                    <a:latin typeface="Cambria Math" panose="02040503050406030204" pitchFamily="18" charset="0"/>
                                  </a:rPr>
                                  <m:t>−∞</m:t>
                                </m:r>
                              </m:e>
                            </m:mr>
                            <m:mr>
                              <m:e>
                                <m:f>
                                  <m:fPr>
                                    <m:ctrlPr>
                                      <a:rPr lang="en-US" sz="1900" i="1">
                                        <a:latin typeface="Cambria Math" panose="02040503050406030204" pitchFamily="18" charset="0"/>
                                      </a:rPr>
                                    </m:ctrlPr>
                                  </m:fPr>
                                  <m:num>
                                    <m:sSub>
                                      <m:sSubPr>
                                        <m:ctrlPr>
                                          <a:rPr lang="en-US" sz="1900" i="1">
                                            <a:latin typeface="Cambria Math" panose="02040503050406030204" pitchFamily="18" charset="0"/>
                                          </a:rPr>
                                        </m:ctrlPr>
                                      </m:sSubPr>
                                      <m:e>
                                        <m:r>
                                          <a:rPr lang="en-US" sz="1900" b="1" i="1">
                                            <a:latin typeface="Cambria Math" panose="02040503050406030204" pitchFamily="18" charset="0"/>
                                          </a:rPr>
                                          <m:t>𝒒</m:t>
                                        </m:r>
                                      </m:e>
                                      <m:sub>
                                        <m:r>
                                          <a:rPr lang="en-US" sz="1900" i="1">
                                            <a:latin typeface="Cambria Math" panose="02040503050406030204" pitchFamily="18" charset="0"/>
                                          </a:rPr>
                                          <m:t>2</m:t>
                                        </m:r>
                                      </m:sub>
                                    </m:sSub>
                                    <m:sSubSup>
                                      <m:sSubSupPr>
                                        <m:ctrlPr>
                                          <a:rPr lang="en-US" sz="1900" i="1">
                                            <a:latin typeface="Cambria Math" panose="02040503050406030204" pitchFamily="18" charset="0"/>
                                          </a:rPr>
                                        </m:ctrlPr>
                                      </m:sSubSupPr>
                                      <m:e>
                                        <m:r>
                                          <a:rPr lang="en-US" sz="1900" b="1" i="1">
                                            <a:latin typeface="Cambria Math" panose="02040503050406030204" pitchFamily="18" charset="0"/>
                                          </a:rPr>
                                          <m:t>𝒌</m:t>
                                        </m:r>
                                      </m:e>
                                      <m:sub>
                                        <m:r>
                                          <a:rPr lang="en-US" sz="1900" i="1">
                                            <a:latin typeface="Cambria Math" panose="02040503050406030204" pitchFamily="18" charset="0"/>
                                          </a:rPr>
                                          <m:t>1</m:t>
                                        </m:r>
                                      </m:sub>
                                      <m:sup>
                                        <m:r>
                                          <a:rPr lang="en-US" sz="1900" i="1">
                                            <a:latin typeface="Cambria Math" panose="02040503050406030204" pitchFamily="18" charset="0"/>
                                          </a:rPr>
                                          <m:t>𝑇</m:t>
                                        </m:r>
                                      </m:sup>
                                    </m:sSubSup>
                                  </m:num>
                                  <m:den>
                                    <m:rad>
                                      <m:radPr>
                                        <m:degHide m:val="on"/>
                                        <m:ctrlPr>
                                          <a:rPr lang="en-US" sz="1900" i="1">
                                            <a:latin typeface="Cambria Math" panose="02040503050406030204" pitchFamily="18" charset="0"/>
                                          </a:rPr>
                                        </m:ctrlPr>
                                      </m:radPr>
                                      <m:deg/>
                                      <m:e>
                                        <m:sSub>
                                          <m:sSubPr>
                                            <m:ctrlPr>
                                              <a:rPr lang="en-US" sz="1900" i="1">
                                                <a:latin typeface="Cambria Math" panose="02040503050406030204" pitchFamily="18" charset="0"/>
                                              </a:rPr>
                                            </m:ctrlPr>
                                          </m:sSubPr>
                                          <m:e>
                                            <m:r>
                                              <a:rPr lang="en-US" sz="1900" i="1">
                                                <a:latin typeface="Cambria Math" panose="02040503050406030204" pitchFamily="18" charset="0"/>
                                              </a:rPr>
                                              <m:t>𝑑</m:t>
                                            </m:r>
                                          </m:e>
                                          <m:sub>
                                            <m:r>
                                              <a:rPr lang="en-US" sz="1900" i="1">
                                                <a:latin typeface="Cambria Math" panose="02040503050406030204" pitchFamily="18" charset="0"/>
                                              </a:rPr>
                                              <m:t>𝑘</m:t>
                                            </m:r>
                                          </m:sub>
                                        </m:sSub>
                                      </m:e>
                                    </m:rad>
                                  </m:den>
                                </m:f>
                              </m:e>
                              <m:e>
                                <m:f>
                                  <m:fPr>
                                    <m:ctrlPr>
                                      <a:rPr lang="en-US" sz="1900" i="1">
                                        <a:latin typeface="Cambria Math" panose="02040503050406030204" pitchFamily="18" charset="0"/>
                                      </a:rPr>
                                    </m:ctrlPr>
                                  </m:fPr>
                                  <m:num>
                                    <m:sSub>
                                      <m:sSubPr>
                                        <m:ctrlPr>
                                          <a:rPr lang="en-US" sz="1900" i="1">
                                            <a:latin typeface="Cambria Math" panose="02040503050406030204" pitchFamily="18" charset="0"/>
                                          </a:rPr>
                                        </m:ctrlPr>
                                      </m:sSubPr>
                                      <m:e>
                                        <m:r>
                                          <a:rPr lang="en-US" sz="1900" b="1" i="1">
                                            <a:latin typeface="Cambria Math" panose="02040503050406030204" pitchFamily="18" charset="0"/>
                                          </a:rPr>
                                          <m:t>𝒒</m:t>
                                        </m:r>
                                      </m:e>
                                      <m:sub>
                                        <m:r>
                                          <a:rPr lang="en-US" sz="1900" i="1">
                                            <a:latin typeface="Cambria Math" panose="02040503050406030204" pitchFamily="18" charset="0"/>
                                          </a:rPr>
                                          <m:t>2</m:t>
                                        </m:r>
                                      </m:sub>
                                    </m:sSub>
                                    <m:sSubSup>
                                      <m:sSubSupPr>
                                        <m:ctrlPr>
                                          <a:rPr lang="en-US" sz="1900" i="1">
                                            <a:latin typeface="Cambria Math" panose="02040503050406030204" pitchFamily="18" charset="0"/>
                                          </a:rPr>
                                        </m:ctrlPr>
                                      </m:sSubSupPr>
                                      <m:e>
                                        <m:r>
                                          <a:rPr lang="en-US" sz="1900" b="1" i="1">
                                            <a:latin typeface="Cambria Math" panose="02040503050406030204" pitchFamily="18" charset="0"/>
                                          </a:rPr>
                                          <m:t>𝒌</m:t>
                                        </m:r>
                                      </m:e>
                                      <m:sub>
                                        <m:r>
                                          <a:rPr lang="en-US" sz="1900" i="1">
                                            <a:latin typeface="Cambria Math" panose="02040503050406030204" pitchFamily="18" charset="0"/>
                                          </a:rPr>
                                          <m:t>2</m:t>
                                        </m:r>
                                      </m:sub>
                                      <m:sup>
                                        <m:r>
                                          <a:rPr lang="en-US" sz="1900" i="1">
                                            <a:latin typeface="Cambria Math" panose="02040503050406030204" pitchFamily="18" charset="0"/>
                                          </a:rPr>
                                          <m:t>𝑇</m:t>
                                        </m:r>
                                      </m:sup>
                                    </m:sSubSup>
                                  </m:num>
                                  <m:den>
                                    <m:rad>
                                      <m:radPr>
                                        <m:degHide m:val="on"/>
                                        <m:ctrlPr>
                                          <a:rPr lang="en-US" sz="1900" i="1">
                                            <a:latin typeface="Cambria Math" panose="02040503050406030204" pitchFamily="18" charset="0"/>
                                          </a:rPr>
                                        </m:ctrlPr>
                                      </m:radPr>
                                      <m:deg/>
                                      <m:e>
                                        <m:sSub>
                                          <m:sSubPr>
                                            <m:ctrlPr>
                                              <a:rPr lang="en-US" sz="1900" i="1">
                                                <a:latin typeface="Cambria Math" panose="02040503050406030204" pitchFamily="18" charset="0"/>
                                              </a:rPr>
                                            </m:ctrlPr>
                                          </m:sSubPr>
                                          <m:e>
                                            <m:r>
                                              <a:rPr lang="en-US" sz="1900" i="1">
                                                <a:latin typeface="Cambria Math" panose="02040503050406030204" pitchFamily="18" charset="0"/>
                                              </a:rPr>
                                              <m:t>𝑑</m:t>
                                            </m:r>
                                          </m:e>
                                          <m:sub>
                                            <m:r>
                                              <a:rPr lang="en-US" sz="1900" i="1">
                                                <a:latin typeface="Cambria Math" panose="02040503050406030204" pitchFamily="18" charset="0"/>
                                              </a:rPr>
                                              <m:t>𝑘</m:t>
                                            </m:r>
                                          </m:sub>
                                        </m:sSub>
                                      </m:e>
                                    </m:rad>
                                  </m:den>
                                </m:f>
                              </m:e>
                              <m:e>
                                <m:r>
                                  <a:rPr lang="en-US" sz="1900" i="1">
                                    <a:latin typeface="Cambria Math" panose="02040503050406030204" pitchFamily="18" charset="0"/>
                                  </a:rPr>
                                  <m:t>−∞</m:t>
                                </m:r>
                              </m:e>
                              <m:e>
                                <m:r>
                                  <a:rPr lang="en-US" sz="1900" i="1">
                                    <a:latin typeface="Cambria Math" panose="02040503050406030204" pitchFamily="18" charset="0"/>
                                  </a:rPr>
                                  <m:t>⋯</m:t>
                                </m:r>
                              </m:e>
                              <m:e>
                                <m:r>
                                  <a:rPr lang="en-US" sz="1900" i="1">
                                    <a:latin typeface="Cambria Math" panose="02040503050406030204" pitchFamily="18" charset="0"/>
                                  </a:rPr>
                                  <m:t>−∞</m:t>
                                </m:r>
                              </m:e>
                            </m:mr>
                            <m:mr>
                              <m:e>
                                <m:f>
                                  <m:fPr>
                                    <m:ctrlPr>
                                      <a:rPr lang="en-US" sz="1900" i="1">
                                        <a:latin typeface="Cambria Math" panose="02040503050406030204" pitchFamily="18" charset="0"/>
                                      </a:rPr>
                                    </m:ctrlPr>
                                  </m:fPr>
                                  <m:num>
                                    <m:sSub>
                                      <m:sSubPr>
                                        <m:ctrlPr>
                                          <a:rPr lang="en-US" sz="1900" i="1">
                                            <a:latin typeface="Cambria Math" panose="02040503050406030204" pitchFamily="18" charset="0"/>
                                          </a:rPr>
                                        </m:ctrlPr>
                                      </m:sSubPr>
                                      <m:e>
                                        <m:r>
                                          <a:rPr lang="en-US" sz="1900" b="1" i="1">
                                            <a:latin typeface="Cambria Math" panose="02040503050406030204" pitchFamily="18" charset="0"/>
                                          </a:rPr>
                                          <m:t>𝒒</m:t>
                                        </m:r>
                                      </m:e>
                                      <m:sub>
                                        <m:r>
                                          <a:rPr lang="en-US" sz="1900" i="1">
                                            <a:latin typeface="Cambria Math" panose="02040503050406030204" pitchFamily="18" charset="0"/>
                                          </a:rPr>
                                          <m:t>3</m:t>
                                        </m:r>
                                      </m:sub>
                                    </m:sSub>
                                    <m:sSubSup>
                                      <m:sSubSupPr>
                                        <m:ctrlPr>
                                          <a:rPr lang="en-US" sz="1900" i="1">
                                            <a:latin typeface="Cambria Math" panose="02040503050406030204" pitchFamily="18" charset="0"/>
                                          </a:rPr>
                                        </m:ctrlPr>
                                      </m:sSubSupPr>
                                      <m:e>
                                        <m:r>
                                          <a:rPr lang="en-US" sz="1900" b="1" i="1">
                                            <a:latin typeface="Cambria Math" panose="02040503050406030204" pitchFamily="18" charset="0"/>
                                          </a:rPr>
                                          <m:t>𝒌</m:t>
                                        </m:r>
                                      </m:e>
                                      <m:sub>
                                        <m:r>
                                          <a:rPr lang="en-US" sz="1900" i="1">
                                            <a:latin typeface="Cambria Math" panose="02040503050406030204" pitchFamily="18" charset="0"/>
                                          </a:rPr>
                                          <m:t>1</m:t>
                                        </m:r>
                                      </m:sub>
                                      <m:sup>
                                        <m:r>
                                          <a:rPr lang="en-US" sz="1900" i="1">
                                            <a:latin typeface="Cambria Math" panose="02040503050406030204" pitchFamily="18" charset="0"/>
                                          </a:rPr>
                                          <m:t>𝑇</m:t>
                                        </m:r>
                                      </m:sup>
                                    </m:sSubSup>
                                  </m:num>
                                  <m:den>
                                    <m:rad>
                                      <m:radPr>
                                        <m:degHide m:val="on"/>
                                        <m:ctrlPr>
                                          <a:rPr lang="en-US" sz="1900" i="1">
                                            <a:latin typeface="Cambria Math" panose="02040503050406030204" pitchFamily="18" charset="0"/>
                                          </a:rPr>
                                        </m:ctrlPr>
                                      </m:radPr>
                                      <m:deg/>
                                      <m:e>
                                        <m:sSub>
                                          <m:sSubPr>
                                            <m:ctrlPr>
                                              <a:rPr lang="en-US" sz="1900" i="1">
                                                <a:latin typeface="Cambria Math" panose="02040503050406030204" pitchFamily="18" charset="0"/>
                                              </a:rPr>
                                            </m:ctrlPr>
                                          </m:sSubPr>
                                          <m:e>
                                            <m:r>
                                              <a:rPr lang="en-US" sz="1900" i="1">
                                                <a:latin typeface="Cambria Math" panose="02040503050406030204" pitchFamily="18" charset="0"/>
                                              </a:rPr>
                                              <m:t>𝑑</m:t>
                                            </m:r>
                                          </m:e>
                                          <m:sub>
                                            <m:r>
                                              <a:rPr lang="en-US" sz="1900" i="1">
                                                <a:latin typeface="Cambria Math" panose="02040503050406030204" pitchFamily="18" charset="0"/>
                                              </a:rPr>
                                              <m:t>𝑘</m:t>
                                            </m:r>
                                          </m:sub>
                                        </m:sSub>
                                      </m:e>
                                    </m:rad>
                                  </m:den>
                                </m:f>
                              </m:e>
                              <m:e>
                                <m:f>
                                  <m:fPr>
                                    <m:ctrlPr>
                                      <a:rPr lang="en-US" sz="1900" i="1">
                                        <a:latin typeface="Cambria Math" panose="02040503050406030204" pitchFamily="18" charset="0"/>
                                      </a:rPr>
                                    </m:ctrlPr>
                                  </m:fPr>
                                  <m:num>
                                    <m:sSub>
                                      <m:sSubPr>
                                        <m:ctrlPr>
                                          <a:rPr lang="en-US" sz="1900" i="1">
                                            <a:latin typeface="Cambria Math" panose="02040503050406030204" pitchFamily="18" charset="0"/>
                                          </a:rPr>
                                        </m:ctrlPr>
                                      </m:sSubPr>
                                      <m:e>
                                        <m:r>
                                          <a:rPr lang="en-US" sz="1900" b="1" i="1">
                                            <a:latin typeface="Cambria Math" panose="02040503050406030204" pitchFamily="18" charset="0"/>
                                          </a:rPr>
                                          <m:t>𝒒</m:t>
                                        </m:r>
                                      </m:e>
                                      <m:sub>
                                        <m:r>
                                          <a:rPr lang="en-US" sz="1900" i="1">
                                            <a:latin typeface="Cambria Math" panose="02040503050406030204" pitchFamily="18" charset="0"/>
                                          </a:rPr>
                                          <m:t>3</m:t>
                                        </m:r>
                                      </m:sub>
                                    </m:sSub>
                                    <m:sSubSup>
                                      <m:sSubSupPr>
                                        <m:ctrlPr>
                                          <a:rPr lang="en-US" sz="1900" i="1">
                                            <a:latin typeface="Cambria Math" panose="02040503050406030204" pitchFamily="18" charset="0"/>
                                          </a:rPr>
                                        </m:ctrlPr>
                                      </m:sSubSupPr>
                                      <m:e>
                                        <m:r>
                                          <a:rPr lang="en-US" sz="1900" b="1" i="1">
                                            <a:latin typeface="Cambria Math" panose="02040503050406030204" pitchFamily="18" charset="0"/>
                                          </a:rPr>
                                          <m:t>𝒌</m:t>
                                        </m:r>
                                      </m:e>
                                      <m:sub>
                                        <m:r>
                                          <a:rPr lang="en-US" sz="1900" i="1">
                                            <a:latin typeface="Cambria Math" panose="02040503050406030204" pitchFamily="18" charset="0"/>
                                          </a:rPr>
                                          <m:t>2</m:t>
                                        </m:r>
                                      </m:sub>
                                      <m:sup>
                                        <m:r>
                                          <a:rPr lang="en-US" sz="1900" i="1">
                                            <a:latin typeface="Cambria Math" panose="02040503050406030204" pitchFamily="18" charset="0"/>
                                          </a:rPr>
                                          <m:t>𝑇</m:t>
                                        </m:r>
                                      </m:sup>
                                    </m:sSubSup>
                                  </m:num>
                                  <m:den>
                                    <m:rad>
                                      <m:radPr>
                                        <m:degHide m:val="on"/>
                                        <m:ctrlPr>
                                          <a:rPr lang="en-US" sz="1900" i="1">
                                            <a:latin typeface="Cambria Math" panose="02040503050406030204" pitchFamily="18" charset="0"/>
                                          </a:rPr>
                                        </m:ctrlPr>
                                      </m:radPr>
                                      <m:deg/>
                                      <m:e>
                                        <m:sSub>
                                          <m:sSubPr>
                                            <m:ctrlPr>
                                              <a:rPr lang="en-US" sz="1900" i="1">
                                                <a:latin typeface="Cambria Math" panose="02040503050406030204" pitchFamily="18" charset="0"/>
                                              </a:rPr>
                                            </m:ctrlPr>
                                          </m:sSubPr>
                                          <m:e>
                                            <m:r>
                                              <a:rPr lang="en-US" sz="1900" i="1">
                                                <a:latin typeface="Cambria Math" panose="02040503050406030204" pitchFamily="18" charset="0"/>
                                              </a:rPr>
                                              <m:t>𝑑</m:t>
                                            </m:r>
                                          </m:e>
                                          <m:sub>
                                            <m:r>
                                              <a:rPr lang="en-US" sz="1900" i="1">
                                                <a:latin typeface="Cambria Math" panose="02040503050406030204" pitchFamily="18" charset="0"/>
                                              </a:rPr>
                                              <m:t>𝑘</m:t>
                                            </m:r>
                                          </m:sub>
                                        </m:sSub>
                                      </m:e>
                                    </m:rad>
                                  </m:den>
                                </m:f>
                              </m:e>
                              <m:e>
                                <m:f>
                                  <m:fPr>
                                    <m:ctrlPr>
                                      <a:rPr lang="en-US" sz="1900" i="1">
                                        <a:latin typeface="Cambria Math" panose="02040503050406030204" pitchFamily="18" charset="0"/>
                                      </a:rPr>
                                    </m:ctrlPr>
                                  </m:fPr>
                                  <m:num>
                                    <m:sSub>
                                      <m:sSubPr>
                                        <m:ctrlPr>
                                          <a:rPr lang="en-US" sz="1900" i="1">
                                            <a:latin typeface="Cambria Math" panose="02040503050406030204" pitchFamily="18" charset="0"/>
                                          </a:rPr>
                                        </m:ctrlPr>
                                      </m:sSubPr>
                                      <m:e>
                                        <m:r>
                                          <a:rPr lang="en-US" sz="1900" b="1" i="1">
                                            <a:latin typeface="Cambria Math" panose="02040503050406030204" pitchFamily="18" charset="0"/>
                                          </a:rPr>
                                          <m:t>𝒒</m:t>
                                        </m:r>
                                      </m:e>
                                      <m:sub>
                                        <m:r>
                                          <a:rPr lang="en-US" sz="1900" i="1">
                                            <a:latin typeface="Cambria Math" panose="02040503050406030204" pitchFamily="18" charset="0"/>
                                          </a:rPr>
                                          <m:t>3</m:t>
                                        </m:r>
                                      </m:sub>
                                    </m:sSub>
                                    <m:sSubSup>
                                      <m:sSubSupPr>
                                        <m:ctrlPr>
                                          <a:rPr lang="en-US" sz="1900" i="1">
                                            <a:latin typeface="Cambria Math" panose="02040503050406030204" pitchFamily="18" charset="0"/>
                                          </a:rPr>
                                        </m:ctrlPr>
                                      </m:sSubSupPr>
                                      <m:e>
                                        <m:r>
                                          <a:rPr lang="en-US" sz="1900" b="1" i="1">
                                            <a:latin typeface="Cambria Math" panose="02040503050406030204" pitchFamily="18" charset="0"/>
                                          </a:rPr>
                                          <m:t>𝒌</m:t>
                                        </m:r>
                                      </m:e>
                                      <m:sub>
                                        <m:r>
                                          <a:rPr lang="en-US" sz="1900" i="1">
                                            <a:latin typeface="Cambria Math" panose="02040503050406030204" pitchFamily="18" charset="0"/>
                                          </a:rPr>
                                          <m:t>3</m:t>
                                        </m:r>
                                      </m:sub>
                                      <m:sup>
                                        <m:r>
                                          <a:rPr lang="en-US" sz="1900" i="1">
                                            <a:latin typeface="Cambria Math" panose="02040503050406030204" pitchFamily="18" charset="0"/>
                                          </a:rPr>
                                          <m:t>𝑇</m:t>
                                        </m:r>
                                      </m:sup>
                                    </m:sSubSup>
                                  </m:num>
                                  <m:den>
                                    <m:rad>
                                      <m:radPr>
                                        <m:degHide m:val="on"/>
                                        <m:ctrlPr>
                                          <a:rPr lang="en-US" sz="1900" i="1">
                                            <a:latin typeface="Cambria Math" panose="02040503050406030204" pitchFamily="18" charset="0"/>
                                          </a:rPr>
                                        </m:ctrlPr>
                                      </m:radPr>
                                      <m:deg/>
                                      <m:e>
                                        <m:sSub>
                                          <m:sSubPr>
                                            <m:ctrlPr>
                                              <a:rPr lang="en-US" sz="1900" i="1">
                                                <a:latin typeface="Cambria Math" panose="02040503050406030204" pitchFamily="18" charset="0"/>
                                              </a:rPr>
                                            </m:ctrlPr>
                                          </m:sSubPr>
                                          <m:e>
                                            <m:r>
                                              <a:rPr lang="en-US" sz="1900" i="1">
                                                <a:latin typeface="Cambria Math" panose="02040503050406030204" pitchFamily="18" charset="0"/>
                                              </a:rPr>
                                              <m:t>𝑑</m:t>
                                            </m:r>
                                          </m:e>
                                          <m:sub>
                                            <m:r>
                                              <a:rPr lang="en-US" sz="1900" i="1">
                                                <a:latin typeface="Cambria Math" panose="02040503050406030204" pitchFamily="18" charset="0"/>
                                              </a:rPr>
                                              <m:t>𝑘</m:t>
                                            </m:r>
                                          </m:sub>
                                        </m:sSub>
                                      </m:e>
                                    </m:rad>
                                  </m:den>
                                </m:f>
                              </m:e>
                              <m:e>
                                <m:r>
                                  <a:rPr lang="en-US" sz="1900" i="1">
                                    <a:latin typeface="Cambria Math" panose="02040503050406030204" pitchFamily="18" charset="0"/>
                                  </a:rPr>
                                  <m:t>⋯</m:t>
                                </m:r>
                              </m:e>
                              <m:e>
                                <m:r>
                                  <a:rPr lang="en-US" sz="1900" i="1">
                                    <a:latin typeface="Cambria Math" panose="02040503050406030204" pitchFamily="18" charset="0"/>
                                  </a:rPr>
                                  <m:t>−∞</m:t>
                                </m:r>
                              </m:e>
                            </m:mr>
                            <m:mr>
                              <m:e>
                                <m:r>
                                  <a:rPr lang="en-US" sz="1900" i="1">
                                    <a:latin typeface="Cambria Math" panose="02040503050406030204" pitchFamily="18" charset="0"/>
                                  </a:rPr>
                                  <m:t>⋮</m:t>
                                </m:r>
                              </m:e>
                              <m:e>
                                <m:r>
                                  <a:rPr lang="en-US" sz="1900" i="1">
                                    <a:latin typeface="Cambria Math" panose="02040503050406030204" pitchFamily="18" charset="0"/>
                                  </a:rPr>
                                  <m:t>⋮</m:t>
                                </m:r>
                              </m:e>
                              <m:e>
                                <m:r>
                                  <a:rPr lang="en-US" sz="1900" i="1">
                                    <a:latin typeface="Cambria Math" panose="02040503050406030204" pitchFamily="18" charset="0"/>
                                  </a:rPr>
                                  <m:t>⋮</m:t>
                                </m:r>
                              </m:e>
                              <m:e>
                                <m:r>
                                  <a:rPr lang="en-US" sz="1900" i="1">
                                    <a:latin typeface="Cambria Math" panose="02040503050406030204" pitchFamily="18" charset="0"/>
                                  </a:rPr>
                                  <m:t>⋱</m:t>
                                </m:r>
                              </m:e>
                              <m:e>
                                <m:r>
                                  <a:rPr lang="en-US" sz="1900" i="1">
                                    <a:latin typeface="Cambria Math" panose="02040503050406030204" pitchFamily="18" charset="0"/>
                                  </a:rPr>
                                  <m:t>⋮</m:t>
                                </m:r>
                              </m:e>
                            </m:mr>
                            <m:mr>
                              <m:e>
                                <m:f>
                                  <m:fPr>
                                    <m:ctrlPr>
                                      <a:rPr lang="en-US" sz="1900" i="1">
                                        <a:latin typeface="Cambria Math" panose="02040503050406030204" pitchFamily="18" charset="0"/>
                                      </a:rPr>
                                    </m:ctrlPr>
                                  </m:fPr>
                                  <m:num>
                                    <m:sSub>
                                      <m:sSubPr>
                                        <m:ctrlPr>
                                          <a:rPr lang="en-US" sz="1900" i="1">
                                            <a:latin typeface="Cambria Math" panose="02040503050406030204" pitchFamily="18" charset="0"/>
                                          </a:rPr>
                                        </m:ctrlPr>
                                      </m:sSubPr>
                                      <m:e>
                                        <m:r>
                                          <a:rPr lang="en-US" sz="1900" b="1" i="1">
                                            <a:latin typeface="Cambria Math" panose="02040503050406030204" pitchFamily="18" charset="0"/>
                                          </a:rPr>
                                          <m:t>𝒒</m:t>
                                        </m:r>
                                      </m:e>
                                      <m:sub>
                                        <m:r>
                                          <a:rPr lang="en-US" sz="1900" i="1">
                                            <a:latin typeface="Cambria Math" panose="02040503050406030204" pitchFamily="18" charset="0"/>
                                          </a:rPr>
                                          <m:t>𝑛</m:t>
                                        </m:r>
                                      </m:sub>
                                    </m:sSub>
                                    <m:sSubSup>
                                      <m:sSubSupPr>
                                        <m:ctrlPr>
                                          <a:rPr lang="en-US" sz="1900" i="1">
                                            <a:latin typeface="Cambria Math" panose="02040503050406030204" pitchFamily="18" charset="0"/>
                                          </a:rPr>
                                        </m:ctrlPr>
                                      </m:sSubSupPr>
                                      <m:e>
                                        <m:r>
                                          <a:rPr lang="en-US" sz="1900" b="1" i="1">
                                            <a:latin typeface="Cambria Math" panose="02040503050406030204" pitchFamily="18" charset="0"/>
                                          </a:rPr>
                                          <m:t>𝒌</m:t>
                                        </m:r>
                                      </m:e>
                                      <m:sub>
                                        <m:r>
                                          <a:rPr lang="en-US" sz="1900" i="1">
                                            <a:latin typeface="Cambria Math" panose="02040503050406030204" pitchFamily="18" charset="0"/>
                                          </a:rPr>
                                          <m:t>1</m:t>
                                        </m:r>
                                      </m:sub>
                                      <m:sup>
                                        <m:r>
                                          <a:rPr lang="en-US" sz="1900" i="1">
                                            <a:latin typeface="Cambria Math" panose="02040503050406030204" pitchFamily="18" charset="0"/>
                                          </a:rPr>
                                          <m:t>𝑇</m:t>
                                        </m:r>
                                      </m:sup>
                                    </m:sSubSup>
                                  </m:num>
                                  <m:den>
                                    <m:rad>
                                      <m:radPr>
                                        <m:degHide m:val="on"/>
                                        <m:ctrlPr>
                                          <a:rPr lang="en-US" sz="1900" i="1">
                                            <a:latin typeface="Cambria Math" panose="02040503050406030204" pitchFamily="18" charset="0"/>
                                          </a:rPr>
                                        </m:ctrlPr>
                                      </m:radPr>
                                      <m:deg/>
                                      <m:e>
                                        <m:sSub>
                                          <m:sSubPr>
                                            <m:ctrlPr>
                                              <a:rPr lang="en-US" sz="1900" i="1">
                                                <a:latin typeface="Cambria Math" panose="02040503050406030204" pitchFamily="18" charset="0"/>
                                              </a:rPr>
                                            </m:ctrlPr>
                                          </m:sSubPr>
                                          <m:e>
                                            <m:r>
                                              <a:rPr lang="en-US" sz="1900" i="1">
                                                <a:latin typeface="Cambria Math" panose="02040503050406030204" pitchFamily="18" charset="0"/>
                                              </a:rPr>
                                              <m:t>𝑑</m:t>
                                            </m:r>
                                          </m:e>
                                          <m:sub>
                                            <m:r>
                                              <a:rPr lang="en-US" sz="1900" i="1">
                                                <a:latin typeface="Cambria Math" panose="02040503050406030204" pitchFamily="18" charset="0"/>
                                              </a:rPr>
                                              <m:t>𝑘</m:t>
                                            </m:r>
                                          </m:sub>
                                        </m:sSub>
                                      </m:e>
                                    </m:rad>
                                  </m:den>
                                </m:f>
                              </m:e>
                              <m:e>
                                <m:f>
                                  <m:fPr>
                                    <m:ctrlPr>
                                      <a:rPr lang="en-US" sz="1900" i="1">
                                        <a:latin typeface="Cambria Math" panose="02040503050406030204" pitchFamily="18" charset="0"/>
                                      </a:rPr>
                                    </m:ctrlPr>
                                  </m:fPr>
                                  <m:num>
                                    <m:sSub>
                                      <m:sSubPr>
                                        <m:ctrlPr>
                                          <a:rPr lang="en-US" sz="1900" i="1">
                                            <a:latin typeface="Cambria Math" panose="02040503050406030204" pitchFamily="18" charset="0"/>
                                          </a:rPr>
                                        </m:ctrlPr>
                                      </m:sSubPr>
                                      <m:e>
                                        <m:r>
                                          <a:rPr lang="en-US" sz="1900" b="1" i="1">
                                            <a:latin typeface="Cambria Math" panose="02040503050406030204" pitchFamily="18" charset="0"/>
                                          </a:rPr>
                                          <m:t>𝒒</m:t>
                                        </m:r>
                                      </m:e>
                                      <m:sub>
                                        <m:r>
                                          <a:rPr lang="en-US" sz="1900" i="1">
                                            <a:latin typeface="Cambria Math" panose="02040503050406030204" pitchFamily="18" charset="0"/>
                                          </a:rPr>
                                          <m:t>𝑛</m:t>
                                        </m:r>
                                      </m:sub>
                                    </m:sSub>
                                    <m:sSubSup>
                                      <m:sSubSupPr>
                                        <m:ctrlPr>
                                          <a:rPr lang="en-US" sz="1900" i="1">
                                            <a:latin typeface="Cambria Math" panose="02040503050406030204" pitchFamily="18" charset="0"/>
                                          </a:rPr>
                                        </m:ctrlPr>
                                      </m:sSubSupPr>
                                      <m:e>
                                        <m:r>
                                          <a:rPr lang="en-US" sz="1900" b="1" i="1">
                                            <a:latin typeface="Cambria Math" panose="02040503050406030204" pitchFamily="18" charset="0"/>
                                          </a:rPr>
                                          <m:t>𝒌</m:t>
                                        </m:r>
                                      </m:e>
                                      <m:sub>
                                        <m:r>
                                          <a:rPr lang="en-US" sz="1900" i="1">
                                            <a:latin typeface="Cambria Math" panose="02040503050406030204" pitchFamily="18" charset="0"/>
                                          </a:rPr>
                                          <m:t>2</m:t>
                                        </m:r>
                                      </m:sub>
                                      <m:sup>
                                        <m:r>
                                          <a:rPr lang="en-US" sz="1900" i="1">
                                            <a:latin typeface="Cambria Math" panose="02040503050406030204" pitchFamily="18" charset="0"/>
                                          </a:rPr>
                                          <m:t>𝑇</m:t>
                                        </m:r>
                                      </m:sup>
                                    </m:sSubSup>
                                  </m:num>
                                  <m:den>
                                    <m:rad>
                                      <m:radPr>
                                        <m:degHide m:val="on"/>
                                        <m:ctrlPr>
                                          <a:rPr lang="en-US" sz="1900" i="1">
                                            <a:latin typeface="Cambria Math" panose="02040503050406030204" pitchFamily="18" charset="0"/>
                                          </a:rPr>
                                        </m:ctrlPr>
                                      </m:radPr>
                                      <m:deg/>
                                      <m:e>
                                        <m:sSub>
                                          <m:sSubPr>
                                            <m:ctrlPr>
                                              <a:rPr lang="en-US" sz="1900" i="1">
                                                <a:latin typeface="Cambria Math" panose="02040503050406030204" pitchFamily="18" charset="0"/>
                                              </a:rPr>
                                            </m:ctrlPr>
                                          </m:sSubPr>
                                          <m:e>
                                            <m:r>
                                              <a:rPr lang="en-US" sz="1900" i="1">
                                                <a:latin typeface="Cambria Math" panose="02040503050406030204" pitchFamily="18" charset="0"/>
                                              </a:rPr>
                                              <m:t>𝑑</m:t>
                                            </m:r>
                                          </m:e>
                                          <m:sub>
                                            <m:r>
                                              <a:rPr lang="en-US" sz="1900" i="1">
                                                <a:latin typeface="Cambria Math" panose="02040503050406030204" pitchFamily="18" charset="0"/>
                                              </a:rPr>
                                              <m:t>𝑘</m:t>
                                            </m:r>
                                          </m:sub>
                                        </m:sSub>
                                      </m:e>
                                    </m:rad>
                                  </m:den>
                                </m:f>
                              </m:e>
                              <m:e>
                                <m:f>
                                  <m:fPr>
                                    <m:ctrlPr>
                                      <a:rPr lang="en-US" sz="1900" i="1">
                                        <a:latin typeface="Cambria Math" panose="02040503050406030204" pitchFamily="18" charset="0"/>
                                      </a:rPr>
                                    </m:ctrlPr>
                                  </m:fPr>
                                  <m:num>
                                    <m:sSub>
                                      <m:sSubPr>
                                        <m:ctrlPr>
                                          <a:rPr lang="en-US" sz="1900" i="1">
                                            <a:latin typeface="Cambria Math" panose="02040503050406030204" pitchFamily="18" charset="0"/>
                                          </a:rPr>
                                        </m:ctrlPr>
                                      </m:sSubPr>
                                      <m:e>
                                        <m:r>
                                          <a:rPr lang="en-US" sz="1900" b="1" i="1">
                                            <a:latin typeface="Cambria Math" panose="02040503050406030204" pitchFamily="18" charset="0"/>
                                          </a:rPr>
                                          <m:t>𝒒</m:t>
                                        </m:r>
                                      </m:e>
                                      <m:sub>
                                        <m:r>
                                          <a:rPr lang="en-US" sz="1900" i="1">
                                            <a:latin typeface="Cambria Math" panose="02040503050406030204" pitchFamily="18" charset="0"/>
                                          </a:rPr>
                                          <m:t>𝑛</m:t>
                                        </m:r>
                                      </m:sub>
                                    </m:sSub>
                                    <m:sSubSup>
                                      <m:sSubSupPr>
                                        <m:ctrlPr>
                                          <a:rPr lang="en-US" sz="1900" i="1">
                                            <a:latin typeface="Cambria Math" panose="02040503050406030204" pitchFamily="18" charset="0"/>
                                          </a:rPr>
                                        </m:ctrlPr>
                                      </m:sSubSupPr>
                                      <m:e>
                                        <m:r>
                                          <a:rPr lang="en-US" sz="1900" b="1" i="1">
                                            <a:latin typeface="Cambria Math" panose="02040503050406030204" pitchFamily="18" charset="0"/>
                                          </a:rPr>
                                          <m:t>𝒌</m:t>
                                        </m:r>
                                      </m:e>
                                      <m:sub>
                                        <m:r>
                                          <a:rPr lang="en-US" sz="1900" i="1">
                                            <a:latin typeface="Cambria Math" panose="02040503050406030204" pitchFamily="18" charset="0"/>
                                          </a:rPr>
                                          <m:t>3</m:t>
                                        </m:r>
                                      </m:sub>
                                      <m:sup>
                                        <m:r>
                                          <a:rPr lang="en-US" sz="1900" i="1">
                                            <a:latin typeface="Cambria Math" panose="02040503050406030204" pitchFamily="18" charset="0"/>
                                          </a:rPr>
                                          <m:t>𝑇</m:t>
                                        </m:r>
                                      </m:sup>
                                    </m:sSubSup>
                                  </m:num>
                                  <m:den>
                                    <m:rad>
                                      <m:radPr>
                                        <m:degHide m:val="on"/>
                                        <m:ctrlPr>
                                          <a:rPr lang="en-US" sz="1900" i="1">
                                            <a:latin typeface="Cambria Math" panose="02040503050406030204" pitchFamily="18" charset="0"/>
                                          </a:rPr>
                                        </m:ctrlPr>
                                      </m:radPr>
                                      <m:deg/>
                                      <m:e>
                                        <m:sSub>
                                          <m:sSubPr>
                                            <m:ctrlPr>
                                              <a:rPr lang="en-US" sz="1900" i="1">
                                                <a:latin typeface="Cambria Math" panose="02040503050406030204" pitchFamily="18" charset="0"/>
                                              </a:rPr>
                                            </m:ctrlPr>
                                          </m:sSubPr>
                                          <m:e>
                                            <m:r>
                                              <a:rPr lang="en-US" sz="1900" i="1">
                                                <a:latin typeface="Cambria Math" panose="02040503050406030204" pitchFamily="18" charset="0"/>
                                              </a:rPr>
                                              <m:t>𝑑</m:t>
                                            </m:r>
                                          </m:e>
                                          <m:sub>
                                            <m:r>
                                              <a:rPr lang="en-US" sz="1900" i="1">
                                                <a:latin typeface="Cambria Math" panose="02040503050406030204" pitchFamily="18" charset="0"/>
                                              </a:rPr>
                                              <m:t>𝑘</m:t>
                                            </m:r>
                                          </m:sub>
                                        </m:sSub>
                                      </m:e>
                                    </m:rad>
                                  </m:den>
                                </m:f>
                              </m:e>
                              <m:e>
                                <m:r>
                                  <a:rPr lang="en-US" sz="1900" i="1">
                                    <a:latin typeface="Cambria Math" panose="02040503050406030204" pitchFamily="18" charset="0"/>
                                  </a:rPr>
                                  <m:t>⋯</m:t>
                                </m:r>
                              </m:e>
                              <m:e>
                                <m:f>
                                  <m:fPr>
                                    <m:ctrlPr>
                                      <a:rPr lang="en-US" sz="1900" i="1">
                                        <a:latin typeface="Cambria Math" panose="02040503050406030204" pitchFamily="18" charset="0"/>
                                      </a:rPr>
                                    </m:ctrlPr>
                                  </m:fPr>
                                  <m:num>
                                    <m:sSub>
                                      <m:sSubPr>
                                        <m:ctrlPr>
                                          <a:rPr lang="en-US" sz="1900" i="1">
                                            <a:latin typeface="Cambria Math" panose="02040503050406030204" pitchFamily="18" charset="0"/>
                                          </a:rPr>
                                        </m:ctrlPr>
                                      </m:sSubPr>
                                      <m:e>
                                        <m:r>
                                          <a:rPr lang="en-US" sz="1900" b="1" i="1">
                                            <a:latin typeface="Cambria Math" panose="02040503050406030204" pitchFamily="18" charset="0"/>
                                          </a:rPr>
                                          <m:t>𝒒</m:t>
                                        </m:r>
                                      </m:e>
                                      <m:sub>
                                        <m:r>
                                          <a:rPr lang="en-US" sz="1900" i="1">
                                            <a:latin typeface="Cambria Math" panose="02040503050406030204" pitchFamily="18" charset="0"/>
                                          </a:rPr>
                                          <m:t>𝑛</m:t>
                                        </m:r>
                                      </m:sub>
                                    </m:sSub>
                                    <m:sSubSup>
                                      <m:sSubSupPr>
                                        <m:ctrlPr>
                                          <a:rPr lang="en-US" sz="1900" i="1">
                                            <a:latin typeface="Cambria Math" panose="02040503050406030204" pitchFamily="18" charset="0"/>
                                          </a:rPr>
                                        </m:ctrlPr>
                                      </m:sSubSupPr>
                                      <m:e>
                                        <m:r>
                                          <a:rPr lang="en-US" sz="1900" b="1" i="1">
                                            <a:latin typeface="Cambria Math" panose="02040503050406030204" pitchFamily="18" charset="0"/>
                                          </a:rPr>
                                          <m:t>𝒌</m:t>
                                        </m:r>
                                      </m:e>
                                      <m:sub>
                                        <m:r>
                                          <a:rPr lang="en-US" sz="1900" i="1">
                                            <a:latin typeface="Cambria Math" panose="02040503050406030204" pitchFamily="18" charset="0"/>
                                          </a:rPr>
                                          <m:t>𝑛</m:t>
                                        </m:r>
                                      </m:sub>
                                      <m:sup>
                                        <m:r>
                                          <a:rPr lang="en-US" sz="1900" i="1">
                                            <a:latin typeface="Cambria Math" panose="02040503050406030204" pitchFamily="18" charset="0"/>
                                          </a:rPr>
                                          <m:t>𝑇</m:t>
                                        </m:r>
                                      </m:sup>
                                    </m:sSubSup>
                                  </m:num>
                                  <m:den>
                                    <m:rad>
                                      <m:radPr>
                                        <m:degHide m:val="on"/>
                                        <m:ctrlPr>
                                          <a:rPr lang="en-US" sz="1900" i="1">
                                            <a:latin typeface="Cambria Math" panose="02040503050406030204" pitchFamily="18" charset="0"/>
                                          </a:rPr>
                                        </m:ctrlPr>
                                      </m:radPr>
                                      <m:deg/>
                                      <m:e>
                                        <m:sSub>
                                          <m:sSubPr>
                                            <m:ctrlPr>
                                              <a:rPr lang="en-US" sz="1900" i="1">
                                                <a:latin typeface="Cambria Math" panose="02040503050406030204" pitchFamily="18" charset="0"/>
                                              </a:rPr>
                                            </m:ctrlPr>
                                          </m:sSubPr>
                                          <m:e>
                                            <m:r>
                                              <a:rPr lang="en-US" sz="1900" i="1">
                                                <a:latin typeface="Cambria Math" panose="02040503050406030204" pitchFamily="18" charset="0"/>
                                              </a:rPr>
                                              <m:t>𝑑</m:t>
                                            </m:r>
                                          </m:e>
                                          <m:sub>
                                            <m:r>
                                              <a:rPr lang="en-US" sz="1900" i="1">
                                                <a:latin typeface="Cambria Math" panose="02040503050406030204" pitchFamily="18" charset="0"/>
                                              </a:rPr>
                                              <m:t>𝑘</m:t>
                                            </m:r>
                                          </m:sub>
                                        </m:sSub>
                                      </m:e>
                                    </m:rad>
                                  </m:den>
                                </m:f>
                              </m:e>
                            </m:mr>
                          </m:m>
                        </m:e>
                      </m:d>
                    </m:oMath>
                  </m:oMathPara>
                </a14:m>
                <a:endParaRPr lang="en-US" sz="19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1280" y="914399"/>
                <a:ext cx="5445760" cy="5176066"/>
              </a:xfrm>
              <a:blipFill>
                <a:blip r:embed="rId2"/>
                <a:stretch>
                  <a:fillRect l="-1007" t="-589"/>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41</a:t>
            </a:fld>
            <a:endParaRPr lang="en-US"/>
          </a:p>
        </p:txBody>
      </p:sp>
      <mc:AlternateContent xmlns:mc="http://schemas.openxmlformats.org/markup-compatibility/2006" xmlns:a14="http://schemas.microsoft.com/office/drawing/2010/main">
        <mc:Choice Requires="a14">
          <p:sp>
            <p:nvSpPr>
              <p:cNvPr id="7" name="Content Placeholder 2"/>
              <p:cNvSpPr txBox="1">
                <a:spLocks/>
              </p:cNvSpPr>
              <p:nvPr/>
            </p:nvSpPr>
            <p:spPr>
              <a:xfrm>
                <a:off x="5527040" y="914399"/>
                <a:ext cx="6563360" cy="5176066"/>
              </a:xfrm>
              <a:prstGeom prst="rect">
                <a:avLst/>
              </a:prstGeom>
            </p:spPr>
            <p:txBody>
              <a:bodyPr vert="horz" lIns="91440" tIns="45720" rIns="91440" bIns="45720" rtlCol="0">
                <a:noAutofit/>
              </a:bodyPr>
              <a:lstStyle>
                <a:lvl1pPr marL="228600" indent="-228600" algn="just" defTabSz="914400" rtl="0" eaLnBrk="1" latinLnBrk="0" hangingPunct="1">
                  <a:lnSpc>
                    <a:spcPct val="100000"/>
                  </a:lnSpc>
                  <a:spcBef>
                    <a:spcPts val="0"/>
                  </a:spcBef>
                  <a:buFont typeface="Arial" panose="020B0604020202020204" pitchFamily="34" charset="0"/>
                  <a:buChar char="•"/>
                  <a:defRPr sz="2800" kern="1200">
                    <a:solidFill>
                      <a:schemeClr val="tx1"/>
                    </a:solidFill>
                    <a:latin typeface="Times New Roman" panose="02020603050405020304" pitchFamily="18" charset="0"/>
                    <a:ea typeface="+mn-ea"/>
                    <a:cs typeface="Times New Roman" panose="02020603050405020304" pitchFamily="18" charset="0"/>
                  </a:defRPr>
                </a:lvl1pPr>
                <a:lvl2pPr marL="685800" indent="-228600" algn="just" defTabSz="914400" rtl="0" eaLnBrk="1" latinLnBrk="0" hangingPunct="1">
                  <a:lnSpc>
                    <a:spcPct val="100000"/>
                  </a:lnSpc>
                  <a:spcBef>
                    <a:spcPts val="0"/>
                  </a:spcBef>
                  <a:buFont typeface="Arial" panose="020B0604020202020204" pitchFamily="34" charset="0"/>
                  <a:buChar char="•"/>
                  <a:defRPr sz="2400" kern="1200">
                    <a:solidFill>
                      <a:schemeClr val="tx1"/>
                    </a:solidFill>
                    <a:latin typeface="Times New Roman" panose="02020603050405020304" pitchFamily="18" charset="0"/>
                    <a:ea typeface="+mn-ea"/>
                    <a:cs typeface="Times New Roman" panose="02020603050405020304" pitchFamily="18" charset="0"/>
                  </a:defRPr>
                </a:lvl2pPr>
                <a:lvl3pPr marL="1143000" indent="-228600" algn="just" defTabSz="914400" rtl="0" eaLnBrk="1" latinLnBrk="0" hangingPunct="1">
                  <a:lnSpc>
                    <a:spcPct val="100000"/>
                  </a:lnSpc>
                  <a:spcBef>
                    <a:spcPts val="0"/>
                  </a:spcBef>
                  <a:buFont typeface="Arial" panose="020B0604020202020204" pitchFamily="34" charset="0"/>
                  <a:buChar char="•"/>
                  <a:defRPr sz="2000" kern="1200">
                    <a:solidFill>
                      <a:schemeClr val="tx1"/>
                    </a:solidFill>
                    <a:latin typeface="Times New Roman" panose="02020603050405020304" pitchFamily="18" charset="0"/>
                    <a:ea typeface="+mn-ea"/>
                    <a:cs typeface="Times New Roman" panose="02020603050405020304" pitchFamily="18" charset="0"/>
                  </a:defRPr>
                </a:lvl3pPr>
                <a:lvl4pPr marL="1600200" indent="-228600" algn="just" defTabSz="914400" rtl="0" eaLnBrk="1" latinLnBrk="0" hangingPunct="1">
                  <a:lnSpc>
                    <a:spcPct val="100000"/>
                  </a:lnSpc>
                  <a:spcBef>
                    <a:spcPts val="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4pPr>
                <a:lvl5pPr marL="2057400" indent="-228600" algn="just" defTabSz="914400" rtl="0" eaLnBrk="1" latinLnBrk="0" hangingPunct="1">
                  <a:lnSpc>
                    <a:spcPct val="100000"/>
                  </a:lnSpc>
                  <a:spcBef>
                    <a:spcPts val="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900" dirty="0" smtClean="0"/>
                  <a:t>Recall </a:t>
                </a:r>
                <a:r>
                  <a:rPr lang="en-US" sz="1900" dirty="0"/>
                  <a:t>that the purpose of masked matrix </a:t>
                </a:r>
                <a:r>
                  <a:rPr lang="en-US" sz="1900" i="1" dirty="0"/>
                  <a:t>M</a:t>
                </a:r>
                <a:r>
                  <a:rPr lang="en-US" sz="1900" dirty="0"/>
                  <a:t> is to remove the affections of current token from its after tokens such that:</a:t>
                </a:r>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m:rPr>
                          <m:sty m:val="p"/>
                        </m:rPr>
                        <a:rPr lang="en-US" sz="1900">
                          <a:latin typeface="Cambria Math" panose="02040503050406030204" pitchFamily="18" charset="0"/>
                        </a:rPr>
                        <m:t>softmax</m:t>
                      </m:r>
                      <m:d>
                        <m:dPr>
                          <m:ctrlPr>
                            <a:rPr lang="en-US" sz="1900" i="1">
                              <a:latin typeface="Cambria Math" panose="02040503050406030204" pitchFamily="18" charset="0"/>
                            </a:rPr>
                          </m:ctrlPr>
                        </m:dPr>
                        <m:e>
                          <m:r>
                            <a:rPr lang="en-US" sz="1900" i="1">
                              <a:latin typeface="Cambria Math" panose="02040503050406030204" pitchFamily="18" charset="0"/>
                            </a:rPr>
                            <m:t>𝑀</m:t>
                          </m:r>
                          <m:r>
                            <a:rPr lang="en-US" sz="1900" i="1">
                              <a:latin typeface="Cambria Math" panose="02040503050406030204" pitchFamily="18" charset="0"/>
                            </a:rPr>
                            <m:t>+</m:t>
                          </m:r>
                          <m:f>
                            <m:fPr>
                              <m:ctrlPr>
                                <a:rPr lang="en-US" sz="1900" i="1">
                                  <a:latin typeface="Cambria Math" panose="02040503050406030204" pitchFamily="18" charset="0"/>
                                </a:rPr>
                              </m:ctrlPr>
                            </m:fPr>
                            <m:num>
                              <m:r>
                                <a:rPr lang="en-US" sz="1900" i="1">
                                  <a:latin typeface="Cambria Math" panose="02040503050406030204" pitchFamily="18" charset="0"/>
                                </a:rPr>
                                <m:t>𝑄</m:t>
                              </m:r>
                              <m:sSup>
                                <m:sSupPr>
                                  <m:ctrlPr>
                                    <a:rPr lang="en-US" sz="1900" i="1">
                                      <a:latin typeface="Cambria Math" panose="02040503050406030204" pitchFamily="18" charset="0"/>
                                    </a:rPr>
                                  </m:ctrlPr>
                                </m:sSupPr>
                                <m:e>
                                  <m:r>
                                    <a:rPr lang="en-US" sz="1900" i="1">
                                      <a:latin typeface="Cambria Math" panose="02040503050406030204" pitchFamily="18" charset="0"/>
                                    </a:rPr>
                                    <m:t>𝐾</m:t>
                                  </m:r>
                                </m:e>
                                <m:sup>
                                  <m:r>
                                    <a:rPr lang="en-US" sz="1900" i="1">
                                      <a:latin typeface="Cambria Math" panose="02040503050406030204" pitchFamily="18" charset="0"/>
                                    </a:rPr>
                                    <m:t>𝑇</m:t>
                                  </m:r>
                                </m:sup>
                              </m:sSup>
                            </m:num>
                            <m:den>
                              <m:rad>
                                <m:radPr>
                                  <m:degHide m:val="on"/>
                                  <m:ctrlPr>
                                    <a:rPr lang="en-US" sz="1900" i="1">
                                      <a:latin typeface="Cambria Math" panose="02040503050406030204" pitchFamily="18" charset="0"/>
                                    </a:rPr>
                                  </m:ctrlPr>
                                </m:radPr>
                                <m:deg/>
                                <m:e>
                                  <m:sSub>
                                    <m:sSubPr>
                                      <m:ctrlPr>
                                        <a:rPr lang="en-US" sz="1900" i="1">
                                          <a:latin typeface="Cambria Math" panose="02040503050406030204" pitchFamily="18" charset="0"/>
                                        </a:rPr>
                                      </m:ctrlPr>
                                    </m:sSubPr>
                                    <m:e>
                                      <m:r>
                                        <a:rPr lang="en-US" sz="1900" i="1">
                                          <a:latin typeface="Cambria Math" panose="02040503050406030204" pitchFamily="18" charset="0"/>
                                        </a:rPr>
                                        <m:t>𝑑</m:t>
                                      </m:r>
                                    </m:e>
                                    <m:sub>
                                      <m:r>
                                        <a:rPr lang="en-US" sz="1900" i="1">
                                          <a:latin typeface="Cambria Math" panose="02040503050406030204" pitchFamily="18" charset="0"/>
                                        </a:rPr>
                                        <m:t>𝑘</m:t>
                                      </m:r>
                                    </m:sub>
                                  </m:sSub>
                                </m:e>
                              </m:rad>
                            </m:den>
                          </m:f>
                        </m:e>
                      </m:d>
                      <m:r>
                        <a:rPr lang="en-US" sz="1900" i="1">
                          <a:latin typeface="Cambria Math" panose="02040503050406030204" pitchFamily="18" charset="0"/>
                        </a:rPr>
                        <m:t>=</m:t>
                      </m:r>
                      <m:d>
                        <m:dPr>
                          <m:ctrlPr>
                            <a:rPr lang="en-US" sz="1900" i="1">
                              <a:latin typeface="Cambria Math" panose="02040503050406030204" pitchFamily="18" charset="0"/>
                            </a:rPr>
                          </m:ctrlPr>
                        </m:dPr>
                        <m:e>
                          <m:m>
                            <m:mPr>
                              <m:mcs>
                                <m:mc>
                                  <m:mcPr>
                                    <m:count m:val="1"/>
                                    <m:mcJc m:val="center"/>
                                  </m:mcPr>
                                </m:mc>
                              </m:mcs>
                              <m:ctrlPr>
                                <a:rPr lang="en-US" sz="1900" i="1">
                                  <a:latin typeface="Cambria Math" panose="02040503050406030204" pitchFamily="18" charset="0"/>
                                </a:rPr>
                              </m:ctrlPr>
                            </m:mPr>
                            <m:mr>
                              <m:e>
                                <m:sSub>
                                  <m:sSubPr>
                                    <m:ctrlPr>
                                      <a:rPr lang="en-US" sz="1900" i="1">
                                        <a:latin typeface="Cambria Math" panose="02040503050406030204" pitchFamily="18" charset="0"/>
                                      </a:rPr>
                                    </m:ctrlPr>
                                  </m:sSubPr>
                                  <m:e>
                                    <m:r>
                                      <a:rPr lang="en-US" sz="1900" b="1" i="1">
                                        <a:latin typeface="Cambria Math" panose="02040503050406030204" pitchFamily="18" charset="0"/>
                                      </a:rPr>
                                      <m:t>𝒑</m:t>
                                    </m:r>
                                  </m:e>
                                  <m:sub>
                                    <m:r>
                                      <a:rPr lang="en-US" sz="1900" i="1">
                                        <a:latin typeface="Cambria Math" panose="02040503050406030204" pitchFamily="18" charset="0"/>
                                      </a:rPr>
                                      <m:t>1</m:t>
                                    </m:r>
                                  </m:sub>
                                </m:sSub>
                              </m:e>
                            </m:mr>
                            <m:mr>
                              <m:e>
                                <m:sSub>
                                  <m:sSubPr>
                                    <m:ctrlPr>
                                      <a:rPr lang="en-US" sz="1900" i="1">
                                        <a:latin typeface="Cambria Math" panose="02040503050406030204" pitchFamily="18" charset="0"/>
                                      </a:rPr>
                                    </m:ctrlPr>
                                  </m:sSubPr>
                                  <m:e>
                                    <m:r>
                                      <a:rPr lang="en-US" sz="1900" b="1" i="1">
                                        <a:latin typeface="Cambria Math" panose="02040503050406030204" pitchFamily="18" charset="0"/>
                                      </a:rPr>
                                      <m:t>𝒑</m:t>
                                    </m:r>
                                  </m:e>
                                  <m:sub>
                                    <m:r>
                                      <a:rPr lang="en-US" sz="1900" i="1">
                                        <a:latin typeface="Cambria Math" panose="02040503050406030204" pitchFamily="18" charset="0"/>
                                      </a:rPr>
                                      <m:t>2</m:t>
                                    </m:r>
                                  </m:sub>
                                </m:sSub>
                              </m:e>
                            </m:mr>
                            <m:mr>
                              <m:e>
                                <m:sSub>
                                  <m:sSubPr>
                                    <m:ctrlPr>
                                      <a:rPr lang="en-US" sz="1900" i="1">
                                        <a:latin typeface="Cambria Math" panose="02040503050406030204" pitchFamily="18" charset="0"/>
                                      </a:rPr>
                                    </m:ctrlPr>
                                  </m:sSubPr>
                                  <m:e>
                                    <m:r>
                                      <a:rPr lang="en-US" sz="1900" b="1" i="1">
                                        <a:latin typeface="Cambria Math" panose="02040503050406030204" pitchFamily="18" charset="0"/>
                                      </a:rPr>
                                      <m:t>𝒑</m:t>
                                    </m:r>
                                  </m:e>
                                  <m:sub>
                                    <m:r>
                                      <a:rPr lang="en-US" sz="1900" i="1">
                                        <a:latin typeface="Cambria Math" panose="02040503050406030204" pitchFamily="18" charset="0"/>
                                      </a:rPr>
                                      <m:t>3</m:t>
                                    </m:r>
                                  </m:sub>
                                </m:sSub>
                              </m:e>
                            </m:mr>
                            <m:mr>
                              <m:e>
                                <m:r>
                                  <a:rPr lang="en-US" sz="1900" i="1">
                                    <a:latin typeface="Cambria Math" panose="02040503050406030204" pitchFamily="18" charset="0"/>
                                  </a:rPr>
                                  <m:t>⋮</m:t>
                                </m:r>
                              </m:e>
                            </m:mr>
                            <m:mr>
                              <m:e>
                                <m:sSub>
                                  <m:sSubPr>
                                    <m:ctrlPr>
                                      <a:rPr lang="en-US" sz="1900" i="1">
                                        <a:latin typeface="Cambria Math" panose="02040503050406030204" pitchFamily="18" charset="0"/>
                                      </a:rPr>
                                    </m:ctrlPr>
                                  </m:sSubPr>
                                  <m:e>
                                    <m:r>
                                      <a:rPr lang="en-US" sz="1900" b="1" i="1">
                                        <a:latin typeface="Cambria Math" panose="02040503050406030204" pitchFamily="18" charset="0"/>
                                      </a:rPr>
                                      <m:t>𝒑</m:t>
                                    </m:r>
                                  </m:e>
                                  <m:sub>
                                    <m:r>
                                      <a:rPr lang="en-US" sz="1900" i="1">
                                        <a:latin typeface="Cambria Math" panose="02040503050406030204" pitchFamily="18" charset="0"/>
                                      </a:rPr>
                                      <m:t>𝑛</m:t>
                                    </m:r>
                                  </m:sub>
                                </m:sSub>
                              </m:e>
                            </m:mr>
                          </m:m>
                        </m:e>
                      </m:d>
                      <m:r>
                        <a:rPr lang="en-US" sz="1900" i="1">
                          <a:latin typeface="Cambria Math" panose="02040503050406030204" pitchFamily="18" charset="0"/>
                        </a:rPr>
                        <m:t>=</m:t>
                      </m:r>
                      <m:d>
                        <m:dPr>
                          <m:ctrlPr>
                            <a:rPr lang="en-US" sz="1900" i="1">
                              <a:latin typeface="Cambria Math" panose="02040503050406030204" pitchFamily="18" charset="0"/>
                            </a:rPr>
                          </m:ctrlPr>
                        </m:dPr>
                        <m:e>
                          <m:m>
                            <m:mPr>
                              <m:mcs>
                                <m:mc>
                                  <m:mcPr>
                                    <m:count m:val="5"/>
                                    <m:mcJc m:val="center"/>
                                  </m:mcPr>
                                </m:mc>
                              </m:mcs>
                              <m:ctrlPr>
                                <a:rPr lang="en-US" sz="1900" i="1">
                                  <a:latin typeface="Cambria Math" panose="02040503050406030204" pitchFamily="18" charset="0"/>
                                </a:rPr>
                              </m:ctrlPr>
                            </m:mPr>
                            <m:mr>
                              <m:e>
                                <m:sSub>
                                  <m:sSubPr>
                                    <m:ctrlPr>
                                      <a:rPr lang="en-US" sz="1900" i="1">
                                        <a:latin typeface="Cambria Math" panose="02040503050406030204" pitchFamily="18" charset="0"/>
                                      </a:rPr>
                                    </m:ctrlPr>
                                  </m:sSubPr>
                                  <m:e>
                                    <m:r>
                                      <a:rPr lang="en-US" sz="1900" i="1">
                                        <a:latin typeface="Cambria Math" panose="02040503050406030204" pitchFamily="18" charset="0"/>
                                      </a:rPr>
                                      <m:t>𝑝</m:t>
                                    </m:r>
                                  </m:e>
                                  <m:sub>
                                    <m:r>
                                      <a:rPr lang="en-US" sz="1900" i="1">
                                        <a:latin typeface="Cambria Math" panose="02040503050406030204" pitchFamily="18" charset="0"/>
                                      </a:rPr>
                                      <m:t>11</m:t>
                                    </m:r>
                                  </m:sub>
                                </m:sSub>
                              </m:e>
                              <m:e>
                                <m:r>
                                  <a:rPr lang="en-US" sz="1900" i="1">
                                    <a:latin typeface="Cambria Math" panose="02040503050406030204" pitchFamily="18" charset="0"/>
                                  </a:rPr>
                                  <m:t>0</m:t>
                                </m:r>
                              </m:e>
                              <m:e>
                                <m:r>
                                  <a:rPr lang="en-US" sz="1900" i="1">
                                    <a:latin typeface="Cambria Math" panose="02040503050406030204" pitchFamily="18" charset="0"/>
                                  </a:rPr>
                                  <m:t>0</m:t>
                                </m:r>
                              </m:e>
                              <m:e>
                                <m:r>
                                  <a:rPr lang="en-US" sz="1900" i="1">
                                    <a:latin typeface="Cambria Math" panose="02040503050406030204" pitchFamily="18" charset="0"/>
                                  </a:rPr>
                                  <m:t>…</m:t>
                                </m:r>
                              </m:e>
                              <m:e>
                                <m:r>
                                  <a:rPr lang="en-US" sz="1900" i="1">
                                    <a:latin typeface="Cambria Math" panose="02040503050406030204" pitchFamily="18" charset="0"/>
                                  </a:rPr>
                                  <m:t>0</m:t>
                                </m:r>
                              </m:e>
                            </m:mr>
                            <m:mr>
                              <m:e>
                                <m:sSub>
                                  <m:sSubPr>
                                    <m:ctrlPr>
                                      <a:rPr lang="en-US" sz="1900" i="1">
                                        <a:latin typeface="Cambria Math" panose="02040503050406030204" pitchFamily="18" charset="0"/>
                                      </a:rPr>
                                    </m:ctrlPr>
                                  </m:sSubPr>
                                  <m:e>
                                    <m:r>
                                      <a:rPr lang="en-US" sz="1900" i="1">
                                        <a:latin typeface="Cambria Math" panose="02040503050406030204" pitchFamily="18" charset="0"/>
                                      </a:rPr>
                                      <m:t>𝑝</m:t>
                                    </m:r>
                                  </m:e>
                                  <m:sub>
                                    <m:r>
                                      <a:rPr lang="en-US" sz="1900" i="1">
                                        <a:latin typeface="Cambria Math" panose="02040503050406030204" pitchFamily="18" charset="0"/>
                                      </a:rPr>
                                      <m:t>21</m:t>
                                    </m:r>
                                  </m:sub>
                                </m:sSub>
                              </m:e>
                              <m:e>
                                <m:sSub>
                                  <m:sSubPr>
                                    <m:ctrlPr>
                                      <a:rPr lang="en-US" sz="1900" i="1">
                                        <a:latin typeface="Cambria Math" panose="02040503050406030204" pitchFamily="18" charset="0"/>
                                      </a:rPr>
                                    </m:ctrlPr>
                                  </m:sSubPr>
                                  <m:e>
                                    <m:r>
                                      <a:rPr lang="en-US" sz="1900" i="1">
                                        <a:latin typeface="Cambria Math" panose="02040503050406030204" pitchFamily="18" charset="0"/>
                                      </a:rPr>
                                      <m:t>𝑝</m:t>
                                    </m:r>
                                  </m:e>
                                  <m:sub>
                                    <m:r>
                                      <a:rPr lang="en-US" sz="1900" i="1">
                                        <a:latin typeface="Cambria Math" panose="02040503050406030204" pitchFamily="18" charset="0"/>
                                      </a:rPr>
                                      <m:t>22</m:t>
                                    </m:r>
                                  </m:sub>
                                </m:sSub>
                              </m:e>
                              <m:e>
                                <m:r>
                                  <a:rPr lang="en-US" sz="1900" i="1">
                                    <a:latin typeface="Cambria Math" panose="02040503050406030204" pitchFamily="18" charset="0"/>
                                  </a:rPr>
                                  <m:t>0</m:t>
                                </m:r>
                              </m:e>
                              <m:e>
                                <m:r>
                                  <a:rPr lang="en-US" sz="1900" i="1">
                                    <a:latin typeface="Cambria Math" panose="02040503050406030204" pitchFamily="18" charset="0"/>
                                  </a:rPr>
                                  <m:t>⋯</m:t>
                                </m:r>
                              </m:e>
                              <m:e>
                                <m:r>
                                  <a:rPr lang="en-US" sz="1900" i="1">
                                    <a:latin typeface="Cambria Math" panose="02040503050406030204" pitchFamily="18" charset="0"/>
                                  </a:rPr>
                                  <m:t>0</m:t>
                                </m:r>
                              </m:e>
                            </m:mr>
                            <m:mr>
                              <m:e>
                                <m:sSub>
                                  <m:sSubPr>
                                    <m:ctrlPr>
                                      <a:rPr lang="en-US" sz="1900" i="1">
                                        <a:latin typeface="Cambria Math" panose="02040503050406030204" pitchFamily="18" charset="0"/>
                                      </a:rPr>
                                    </m:ctrlPr>
                                  </m:sSubPr>
                                  <m:e>
                                    <m:r>
                                      <a:rPr lang="en-US" sz="1900" i="1">
                                        <a:latin typeface="Cambria Math" panose="02040503050406030204" pitchFamily="18" charset="0"/>
                                      </a:rPr>
                                      <m:t>𝑝</m:t>
                                    </m:r>
                                  </m:e>
                                  <m:sub>
                                    <m:r>
                                      <a:rPr lang="en-US" sz="1900" i="1">
                                        <a:latin typeface="Cambria Math" panose="02040503050406030204" pitchFamily="18" charset="0"/>
                                      </a:rPr>
                                      <m:t>31</m:t>
                                    </m:r>
                                  </m:sub>
                                </m:sSub>
                              </m:e>
                              <m:e>
                                <m:sSub>
                                  <m:sSubPr>
                                    <m:ctrlPr>
                                      <a:rPr lang="en-US" sz="1900" i="1">
                                        <a:latin typeface="Cambria Math" panose="02040503050406030204" pitchFamily="18" charset="0"/>
                                      </a:rPr>
                                    </m:ctrlPr>
                                  </m:sSubPr>
                                  <m:e>
                                    <m:r>
                                      <a:rPr lang="en-US" sz="1900" i="1">
                                        <a:latin typeface="Cambria Math" panose="02040503050406030204" pitchFamily="18" charset="0"/>
                                      </a:rPr>
                                      <m:t>𝑝</m:t>
                                    </m:r>
                                  </m:e>
                                  <m:sub>
                                    <m:r>
                                      <a:rPr lang="en-US" sz="1900" i="1">
                                        <a:latin typeface="Cambria Math" panose="02040503050406030204" pitchFamily="18" charset="0"/>
                                      </a:rPr>
                                      <m:t>32</m:t>
                                    </m:r>
                                  </m:sub>
                                </m:sSub>
                              </m:e>
                              <m:e>
                                <m:sSub>
                                  <m:sSubPr>
                                    <m:ctrlPr>
                                      <a:rPr lang="en-US" sz="1900" i="1">
                                        <a:latin typeface="Cambria Math" panose="02040503050406030204" pitchFamily="18" charset="0"/>
                                      </a:rPr>
                                    </m:ctrlPr>
                                  </m:sSubPr>
                                  <m:e>
                                    <m:r>
                                      <a:rPr lang="en-US" sz="1900" i="1">
                                        <a:latin typeface="Cambria Math" panose="02040503050406030204" pitchFamily="18" charset="0"/>
                                      </a:rPr>
                                      <m:t>𝑝</m:t>
                                    </m:r>
                                  </m:e>
                                  <m:sub>
                                    <m:r>
                                      <a:rPr lang="en-US" sz="1900" i="1">
                                        <a:latin typeface="Cambria Math" panose="02040503050406030204" pitchFamily="18" charset="0"/>
                                      </a:rPr>
                                      <m:t>33</m:t>
                                    </m:r>
                                  </m:sub>
                                </m:sSub>
                              </m:e>
                              <m:e>
                                <m:r>
                                  <a:rPr lang="en-US" sz="1900" i="1">
                                    <a:latin typeface="Cambria Math" panose="02040503050406030204" pitchFamily="18" charset="0"/>
                                  </a:rPr>
                                  <m:t>⋯</m:t>
                                </m:r>
                              </m:e>
                              <m:e>
                                <m:r>
                                  <a:rPr lang="en-US" sz="1900" i="1">
                                    <a:latin typeface="Cambria Math" panose="02040503050406030204" pitchFamily="18" charset="0"/>
                                  </a:rPr>
                                  <m:t>0</m:t>
                                </m:r>
                              </m:e>
                            </m:mr>
                            <m:mr>
                              <m:e>
                                <m:r>
                                  <a:rPr lang="en-US" sz="1900" i="1">
                                    <a:latin typeface="Cambria Math" panose="02040503050406030204" pitchFamily="18" charset="0"/>
                                  </a:rPr>
                                  <m:t>⋮</m:t>
                                </m:r>
                              </m:e>
                              <m:e>
                                <m:r>
                                  <a:rPr lang="en-US" sz="1900" i="1">
                                    <a:latin typeface="Cambria Math" panose="02040503050406030204" pitchFamily="18" charset="0"/>
                                  </a:rPr>
                                  <m:t>⋮</m:t>
                                </m:r>
                              </m:e>
                              <m:e>
                                <m:r>
                                  <a:rPr lang="en-US" sz="1900" i="1">
                                    <a:latin typeface="Cambria Math" panose="02040503050406030204" pitchFamily="18" charset="0"/>
                                  </a:rPr>
                                  <m:t>⋮</m:t>
                                </m:r>
                              </m:e>
                              <m:e>
                                <m:r>
                                  <a:rPr lang="en-US" sz="1900" i="1">
                                    <a:latin typeface="Cambria Math" panose="02040503050406030204" pitchFamily="18" charset="0"/>
                                  </a:rPr>
                                  <m:t>⋱</m:t>
                                </m:r>
                              </m:e>
                              <m:e>
                                <m:r>
                                  <a:rPr lang="en-US" sz="1900" i="1">
                                    <a:latin typeface="Cambria Math" panose="02040503050406030204" pitchFamily="18" charset="0"/>
                                  </a:rPr>
                                  <m:t>⋮</m:t>
                                </m:r>
                              </m:e>
                            </m:mr>
                            <m:mr>
                              <m:e>
                                <m:sSub>
                                  <m:sSubPr>
                                    <m:ctrlPr>
                                      <a:rPr lang="en-US" sz="1900" i="1">
                                        <a:latin typeface="Cambria Math" panose="02040503050406030204" pitchFamily="18" charset="0"/>
                                      </a:rPr>
                                    </m:ctrlPr>
                                  </m:sSubPr>
                                  <m:e>
                                    <m:r>
                                      <a:rPr lang="en-US" sz="1900" i="1">
                                        <a:latin typeface="Cambria Math" panose="02040503050406030204" pitchFamily="18" charset="0"/>
                                      </a:rPr>
                                      <m:t>𝑝</m:t>
                                    </m:r>
                                  </m:e>
                                  <m:sub>
                                    <m:r>
                                      <a:rPr lang="en-US" sz="1900" i="1">
                                        <a:latin typeface="Cambria Math" panose="02040503050406030204" pitchFamily="18" charset="0"/>
                                      </a:rPr>
                                      <m:t>𝑛</m:t>
                                    </m:r>
                                    <m:r>
                                      <a:rPr lang="en-US" sz="1900" i="1">
                                        <a:latin typeface="Cambria Math" panose="02040503050406030204" pitchFamily="18" charset="0"/>
                                      </a:rPr>
                                      <m:t>1</m:t>
                                    </m:r>
                                  </m:sub>
                                </m:sSub>
                              </m:e>
                              <m:e>
                                <m:sSub>
                                  <m:sSubPr>
                                    <m:ctrlPr>
                                      <a:rPr lang="en-US" sz="1900" i="1">
                                        <a:latin typeface="Cambria Math" panose="02040503050406030204" pitchFamily="18" charset="0"/>
                                      </a:rPr>
                                    </m:ctrlPr>
                                  </m:sSubPr>
                                  <m:e>
                                    <m:r>
                                      <a:rPr lang="en-US" sz="1900" i="1">
                                        <a:latin typeface="Cambria Math" panose="02040503050406030204" pitchFamily="18" charset="0"/>
                                      </a:rPr>
                                      <m:t>𝑝</m:t>
                                    </m:r>
                                  </m:e>
                                  <m:sub>
                                    <m:r>
                                      <a:rPr lang="en-US" sz="1900" i="1">
                                        <a:latin typeface="Cambria Math" panose="02040503050406030204" pitchFamily="18" charset="0"/>
                                      </a:rPr>
                                      <m:t>𝑛</m:t>
                                    </m:r>
                                    <m:r>
                                      <a:rPr lang="en-US" sz="1900" i="1">
                                        <a:latin typeface="Cambria Math" panose="02040503050406030204" pitchFamily="18" charset="0"/>
                                      </a:rPr>
                                      <m:t>2</m:t>
                                    </m:r>
                                  </m:sub>
                                </m:sSub>
                              </m:e>
                              <m:e>
                                <m:sSub>
                                  <m:sSubPr>
                                    <m:ctrlPr>
                                      <a:rPr lang="en-US" sz="1900" i="1">
                                        <a:latin typeface="Cambria Math" panose="02040503050406030204" pitchFamily="18" charset="0"/>
                                      </a:rPr>
                                    </m:ctrlPr>
                                  </m:sSubPr>
                                  <m:e>
                                    <m:r>
                                      <a:rPr lang="en-US" sz="1900" i="1">
                                        <a:latin typeface="Cambria Math" panose="02040503050406030204" pitchFamily="18" charset="0"/>
                                      </a:rPr>
                                      <m:t>𝑝</m:t>
                                    </m:r>
                                  </m:e>
                                  <m:sub>
                                    <m:r>
                                      <a:rPr lang="en-US" sz="1900" i="1">
                                        <a:latin typeface="Cambria Math" panose="02040503050406030204" pitchFamily="18" charset="0"/>
                                      </a:rPr>
                                      <m:t>𝑛</m:t>
                                    </m:r>
                                    <m:r>
                                      <a:rPr lang="en-US" sz="1900" i="1">
                                        <a:latin typeface="Cambria Math" panose="02040503050406030204" pitchFamily="18" charset="0"/>
                                      </a:rPr>
                                      <m:t>3</m:t>
                                    </m:r>
                                  </m:sub>
                                </m:sSub>
                              </m:e>
                              <m:e>
                                <m:r>
                                  <a:rPr lang="en-US" sz="1900" i="1">
                                    <a:latin typeface="Cambria Math" panose="02040503050406030204" pitchFamily="18" charset="0"/>
                                  </a:rPr>
                                  <m:t>⋯</m:t>
                                </m:r>
                              </m:e>
                              <m:e>
                                <m:sSub>
                                  <m:sSubPr>
                                    <m:ctrlPr>
                                      <a:rPr lang="en-US" sz="1900" i="1">
                                        <a:latin typeface="Cambria Math" panose="02040503050406030204" pitchFamily="18" charset="0"/>
                                      </a:rPr>
                                    </m:ctrlPr>
                                  </m:sSubPr>
                                  <m:e>
                                    <m:r>
                                      <a:rPr lang="en-US" sz="1900" i="1">
                                        <a:latin typeface="Cambria Math" panose="02040503050406030204" pitchFamily="18" charset="0"/>
                                      </a:rPr>
                                      <m:t>𝑝</m:t>
                                    </m:r>
                                  </m:e>
                                  <m:sub>
                                    <m:r>
                                      <a:rPr lang="en-US" sz="1900" i="1">
                                        <a:latin typeface="Cambria Math" panose="02040503050406030204" pitchFamily="18" charset="0"/>
                                      </a:rPr>
                                      <m:t>𝑛𝑛</m:t>
                                    </m:r>
                                  </m:sub>
                                </m:sSub>
                              </m:e>
                            </m:mr>
                          </m:m>
                        </m:e>
                      </m:d>
                    </m:oMath>
                  </m:oMathPara>
                </a14:m>
                <a:endParaRPr lang="en-US" sz="1900" dirty="0"/>
              </a:p>
              <a:p>
                <a:pPr marL="0" indent="0">
                  <a:buFont typeface="Arial" panose="020B0604020202020204" pitchFamily="34" charset="0"/>
                  <a:buNone/>
                </a:pPr>
                <a:r>
                  <a:rPr lang="en-US" sz="1900" dirty="0"/>
                  <a:t>Where,</a:t>
                </a:r>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m>
                        <m:mPr>
                          <m:mcs>
                            <m:mc>
                              <m:mcPr>
                                <m:count m:val="1"/>
                                <m:mcJc m:val="center"/>
                              </m:mcPr>
                            </m:mc>
                          </m:mcs>
                          <m:ctrlPr>
                            <a:rPr lang="en-US" sz="1900" i="1">
                              <a:latin typeface="Cambria Math" panose="02040503050406030204" pitchFamily="18" charset="0"/>
                            </a:rPr>
                          </m:ctrlPr>
                        </m:mPr>
                        <m:mr>
                          <m:e>
                            <m:sSub>
                              <m:sSubPr>
                                <m:ctrlPr>
                                  <a:rPr lang="en-US" sz="1900" i="1">
                                    <a:latin typeface="Cambria Math" panose="02040503050406030204" pitchFamily="18" charset="0"/>
                                  </a:rPr>
                                </m:ctrlPr>
                              </m:sSubPr>
                              <m:e>
                                <m:r>
                                  <a:rPr lang="en-US" sz="1900" i="1">
                                    <a:latin typeface="Cambria Math" panose="02040503050406030204" pitchFamily="18" charset="0"/>
                                  </a:rPr>
                                  <m:t>𝑝</m:t>
                                </m:r>
                              </m:e>
                              <m:sub>
                                <m:r>
                                  <a:rPr lang="en-US" sz="1900" i="1">
                                    <a:latin typeface="Cambria Math" panose="02040503050406030204" pitchFamily="18" charset="0"/>
                                  </a:rPr>
                                  <m:t>𝑖𝑗</m:t>
                                </m:r>
                              </m:sub>
                            </m:sSub>
                            <m:r>
                              <a:rPr lang="en-US" sz="1900" i="1">
                                <a:latin typeface="Cambria Math" panose="02040503050406030204" pitchFamily="18" charset="0"/>
                              </a:rPr>
                              <m:t>=</m:t>
                            </m:r>
                            <m:f>
                              <m:fPr>
                                <m:ctrlPr>
                                  <a:rPr lang="en-US" sz="1900" i="1">
                                    <a:latin typeface="Cambria Math" panose="02040503050406030204" pitchFamily="18" charset="0"/>
                                  </a:rPr>
                                </m:ctrlPr>
                              </m:fPr>
                              <m:num>
                                <m:r>
                                  <m:rPr>
                                    <m:sty m:val="p"/>
                                  </m:rPr>
                                  <a:rPr lang="en-US" sz="1900">
                                    <a:latin typeface="Cambria Math" panose="02040503050406030204" pitchFamily="18" charset="0"/>
                                  </a:rPr>
                                  <m:t>exp</m:t>
                                </m:r>
                                <m:d>
                                  <m:dPr>
                                    <m:ctrlPr>
                                      <a:rPr lang="en-US" sz="1900" i="1">
                                        <a:latin typeface="Cambria Math" panose="02040503050406030204" pitchFamily="18" charset="0"/>
                                      </a:rPr>
                                    </m:ctrlPr>
                                  </m:dPr>
                                  <m:e>
                                    <m:f>
                                      <m:fPr>
                                        <m:ctrlPr>
                                          <a:rPr lang="en-US" sz="1900" i="1">
                                            <a:latin typeface="Cambria Math" panose="02040503050406030204" pitchFamily="18" charset="0"/>
                                          </a:rPr>
                                        </m:ctrlPr>
                                      </m:fPr>
                                      <m:num>
                                        <m:sSub>
                                          <m:sSubPr>
                                            <m:ctrlPr>
                                              <a:rPr lang="en-US" sz="1900" i="1">
                                                <a:latin typeface="Cambria Math" panose="02040503050406030204" pitchFamily="18" charset="0"/>
                                              </a:rPr>
                                            </m:ctrlPr>
                                          </m:sSubPr>
                                          <m:e>
                                            <m:r>
                                              <a:rPr lang="en-US" sz="1900" b="1" i="1">
                                                <a:latin typeface="Cambria Math" panose="02040503050406030204" pitchFamily="18" charset="0"/>
                                              </a:rPr>
                                              <m:t>𝒒</m:t>
                                            </m:r>
                                          </m:e>
                                          <m:sub>
                                            <m:r>
                                              <a:rPr lang="en-US" sz="1900" i="1">
                                                <a:latin typeface="Cambria Math" panose="02040503050406030204" pitchFamily="18" charset="0"/>
                                              </a:rPr>
                                              <m:t>𝑖</m:t>
                                            </m:r>
                                          </m:sub>
                                        </m:sSub>
                                        <m:sSubSup>
                                          <m:sSubSupPr>
                                            <m:ctrlPr>
                                              <a:rPr lang="en-US" sz="1900" i="1">
                                                <a:latin typeface="Cambria Math" panose="02040503050406030204" pitchFamily="18" charset="0"/>
                                              </a:rPr>
                                            </m:ctrlPr>
                                          </m:sSubSupPr>
                                          <m:e>
                                            <m:r>
                                              <a:rPr lang="en-US" sz="1900" b="1" i="1">
                                                <a:latin typeface="Cambria Math" panose="02040503050406030204" pitchFamily="18" charset="0"/>
                                              </a:rPr>
                                              <m:t>𝒌</m:t>
                                            </m:r>
                                          </m:e>
                                          <m:sub>
                                            <m:r>
                                              <a:rPr lang="en-US" sz="1900" i="1">
                                                <a:latin typeface="Cambria Math" panose="02040503050406030204" pitchFamily="18" charset="0"/>
                                              </a:rPr>
                                              <m:t>𝑗</m:t>
                                            </m:r>
                                          </m:sub>
                                          <m:sup>
                                            <m:r>
                                              <a:rPr lang="en-US" sz="1900" i="1">
                                                <a:latin typeface="Cambria Math" panose="02040503050406030204" pitchFamily="18" charset="0"/>
                                              </a:rPr>
                                              <m:t>𝑇</m:t>
                                            </m:r>
                                          </m:sup>
                                        </m:sSubSup>
                                      </m:num>
                                      <m:den>
                                        <m:rad>
                                          <m:radPr>
                                            <m:degHide m:val="on"/>
                                            <m:ctrlPr>
                                              <a:rPr lang="en-US" sz="1900" i="1">
                                                <a:latin typeface="Cambria Math" panose="02040503050406030204" pitchFamily="18" charset="0"/>
                                              </a:rPr>
                                            </m:ctrlPr>
                                          </m:radPr>
                                          <m:deg/>
                                          <m:e>
                                            <m:sSub>
                                              <m:sSubPr>
                                                <m:ctrlPr>
                                                  <a:rPr lang="en-US" sz="1900" i="1">
                                                    <a:latin typeface="Cambria Math" panose="02040503050406030204" pitchFamily="18" charset="0"/>
                                                  </a:rPr>
                                                </m:ctrlPr>
                                              </m:sSubPr>
                                              <m:e>
                                                <m:r>
                                                  <a:rPr lang="en-US" sz="1900" i="1">
                                                    <a:latin typeface="Cambria Math" panose="02040503050406030204" pitchFamily="18" charset="0"/>
                                                  </a:rPr>
                                                  <m:t>𝑑</m:t>
                                                </m:r>
                                              </m:e>
                                              <m:sub>
                                                <m:r>
                                                  <a:rPr lang="en-US" sz="1900" i="1">
                                                    <a:latin typeface="Cambria Math" panose="02040503050406030204" pitchFamily="18" charset="0"/>
                                                  </a:rPr>
                                                  <m:t>𝑘</m:t>
                                                </m:r>
                                              </m:sub>
                                            </m:sSub>
                                          </m:e>
                                        </m:rad>
                                      </m:den>
                                    </m:f>
                                  </m:e>
                                </m:d>
                              </m:num>
                              <m:den>
                                <m:nary>
                                  <m:naryPr>
                                    <m:chr m:val="∑"/>
                                    <m:limLoc m:val="undOvr"/>
                                    <m:ctrlPr>
                                      <a:rPr lang="en-US" sz="1900" i="1">
                                        <a:latin typeface="Cambria Math" panose="02040503050406030204" pitchFamily="18" charset="0"/>
                                      </a:rPr>
                                    </m:ctrlPr>
                                  </m:naryPr>
                                  <m:sub>
                                    <m:r>
                                      <a:rPr lang="en-US" sz="1900" i="1">
                                        <a:latin typeface="Cambria Math" panose="02040503050406030204" pitchFamily="18" charset="0"/>
                                      </a:rPr>
                                      <m:t>𝑙</m:t>
                                    </m:r>
                                    <m:r>
                                      <a:rPr lang="en-US" sz="1900" i="1">
                                        <a:latin typeface="Cambria Math" panose="02040503050406030204" pitchFamily="18" charset="0"/>
                                      </a:rPr>
                                      <m:t>=1</m:t>
                                    </m:r>
                                  </m:sub>
                                  <m:sup>
                                    <m:r>
                                      <a:rPr lang="en-US" sz="1900" i="1">
                                        <a:latin typeface="Cambria Math" panose="02040503050406030204" pitchFamily="18" charset="0"/>
                                      </a:rPr>
                                      <m:t>𝑛</m:t>
                                    </m:r>
                                  </m:sup>
                                  <m:e>
                                    <m:r>
                                      <m:rPr>
                                        <m:sty m:val="p"/>
                                      </m:rPr>
                                      <a:rPr lang="en-US" sz="1900">
                                        <a:latin typeface="Cambria Math" panose="02040503050406030204" pitchFamily="18" charset="0"/>
                                      </a:rPr>
                                      <m:t>exp</m:t>
                                    </m:r>
                                    <m:d>
                                      <m:dPr>
                                        <m:ctrlPr>
                                          <a:rPr lang="en-US" sz="1900" i="1">
                                            <a:latin typeface="Cambria Math" panose="02040503050406030204" pitchFamily="18" charset="0"/>
                                          </a:rPr>
                                        </m:ctrlPr>
                                      </m:dPr>
                                      <m:e>
                                        <m:f>
                                          <m:fPr>
                                            <m:ctrlPr>
                                              <a:rPr lang="en-US" sz="1900" i="1">
                                                <a:latin typeface="Cambria Math" panose="02040503050406030204" pitchFamily="18" charset="0"/>
                                              </a:rPr>
                                            </m:ctrlPr>
                                          </m:fPr>
                                          <m:num>
                                            <m:sSub>
                                              <m:sSubPr>
                                                <m:ctrlPr>
                                                  <a:rPr lang="en-US" sz="1900" i="1">
                                                    <a:latin typeface="Cambria Math" panose="02040503050406030204" pitchFamily="18" charset="0"/>
                                                  </a:rPr>
                                                </m:ctrlPr>
                                              </m:sSubPr>
                                              <m:e>
                                                <m:r>
                                                  <a:rPr lang="en-US" sz="1900" b="1" i="1">
                                                    <a:latin typeface="Cambria Math" panose="02040503050406030204" pitchFamily="18" charset="0"/>
                                                  </a:rPr>
                                                  <m:t>𝒒</m:t>
                                                </m:r>
                                              </m:e>
                                              <m:sub>
                                                <m:r>
                                                  <a:rPr lang="en-US" sz="1900" i="1">
                                                    <a:latin typeface="Cambria Math" panose="02040503050406030204" pitchFamily="18" charset="0"/>
                                                  </a:rPr>
                                                  <m:t>𝑖</m:t>
                                                </m:r>
                                              </m:sub>
                                            </m:sSub>
                                            <m:sSubSup>
                                              <m:sSubSupPr>
                                                <m:ctrlPr>
                                                  <a:rPr lang="en-US" sz="1900" i="1">
                                                    <a:latin typeface="Cambria Math" panose="02040503050406030204" pitchFamily="18" charset="0"/>
                                                  </a:rPr>
                                                </m:ctrlPr>
                                              </m:sSubSupPr>
                                              <m:e>
                                                <m:r>
                                                  <a:rPr lang="en-US" sz="1900" b="1" i="1">
                                                    <a:latin typeface="Cambria Math" panose="02040503050406030204" pitchFamily="18" charset="0"/>
                                                  </a:rPr>
                                                  <m:t>𝒌</m:t>
                                                </m:r>
                                              </m:e>
                                              <m:sub>
                                                <m:r>
                                                  <a:rPr lang="en-US" sz="1900" i="1">
                                                    <a:latin typeface="Cambria Math" panose="02040503050406030204" pitchFamily="18" charset="0"/>
                                                  </a:rPr>
                                                  <m:t>𝑙</m:t>
                                                </m:r>
                                              </m:sub>
                                              <m:sup>
                                                <m:r>
                                                  <a:rPr lang="en-US" sz="1900" i="1">
                                                    <a:latin typeface="Cambria Math" panose="02040503050406030204" pitchFamily="18" charset="0"/>
                                                  </a:rPr>
                                                  <m:t>𝑇</m:t>
                                                </m:r>
                                              </m:sup>
                                            </m:sSubSup>
                                          </m:num>
                                          <m:den>
                                            <m:rad>
                                              <m:radPr>
                                                <m:degHide m:val="on"/>
                                                <m:ctrlPr>
                                                  <a:rPr lang="en-US" sz="1900" i="1">
                                                    <a:latin typeface="Cambria Math" panose="02040503050406030204" pitchFamily="18" charset="0"/>
                                                  </a:rPr>
                                                </m:ctrlPr>
                                              </m:radPr>
                                              <m:deg/>
                                              <m:e>
                                                <m:sSub>
                                                  <m:sSubPr>
                                                    <m:ctrlPr>
                                                      <a:rPr lang="en-US" sz="1900" i="1">
                                                        <a:latin typeface="Cambria Math" panose="02040503050406030204" pitchFamily="18" charset="0"/>
                                                      </a:rPr>
                                                    </m:ctrlPr>
                                                  </m:sSubPr>
                                                  <m:e>
                                                    <m:r>
                                                      <a:rPr lang="en-US" sz="1900" i="1">
                                                        <a:latin typeface="Cambria Math" panose="02040503050406030204" pitchFamily="18" charset="0"/>
                                                      </a:rPr>
                                                      <m:t>𝑑</m:t>
                                                    </m:r>
                                                  </m:e>
                                                  <m:sub>
                                                    <m:r>
                                                      <a:rPr lang="en-US" sz="1900" i="1">
                                                        <a:latin typeface="Cambria Math" panose="02040503050406030204" pitchFamily="18" charset="0"/>
                                                      </a:rPr>
                                                      <m:t>𝑘</m:t>
                                                    </m:r>
                                                  </m:sub>
                                                </m:sSub>
                                              </m:e>
                                            </m:rad>
                                          </m:den>
                                        </m:f>
                                      </m:e>
                                    </m:d>
                                  </m:e>
                                </m:nary>
                              </m:den>
                            </m:f>
                            <m:r>
                              <a:rPr lang="en-US" sz="1900" i="1">
                                <a:latin typeface="Cambria Math" panose="02040503050406030204" pitchFamily="18" charset="0"/>
                              </a:rPr>
                              <m:t>,∀</m:t>
                            </m:r>
                            <m:r>
                              <a:rPr lang="en-US" sz="1900" i="1">
                                <a:latin typeface="Cambria Math" panose="02040503050406030204" pitchFamily="18" charset="0"/>
                              </a:rPr>
                              <m:t>𝑖</m:t>
                            </m:r>
                            <m:r>
                              <a:rPr lang="en-US" sz="1900" i="1">
                                <a:latin typeface="Cambria Math" panose="02040503050406030204" pitchFamily="18" charset="0"/>
                              </a:rPr>
                              <m:t>≥</m:t>
                            </m:r>
                            <m:r>
                              <a:rPr lang="en-US" sz="1900" i="1">
                                <a:latin typeface="Cambria Math" panose="02040503050406030204" pitchFamily="18" charset="0"/>
                              </a:rPr>
                              <m:t>𝑗</m:t>
                            </m:r>
                          </m:e>
                        </m:mr>
                        <m:mr>
                          <m:e>
                            <m:sSub>
                              <m:sSubPr>
                                <m:ctrlPr>
                                  <a:rPr lang="en-US" sz="1900" i="1">
                                    <a:latin typeface="Cambria Math" panose="02040503050406030204" pitchFamily="18" charset="0"/>
                                  </a:rPr>
                                </m:ctrlPr>
                              </m:sSubPr>
                              <m:e>
                                <m:r>
                                  <a:rPr lang="en-US" sz="1900" i="1">
                                    <a:latin typeface="Cambria Math" panose="02040503050406030204" pitchFamily="18" charset="0"/>
                                  </a:rPr>
                                  <m:t>𝑝</m:t>
                                </m:r>
                              </m:e>
                              <m:sub>
                                <m:r>
                                  <a:rPr lang="en-US" sz="1900" i="1">
                                    <a:latin typeface="Cambria Math" panose="02040503050406030204" pitchFamily="18" charset="0"/>
                                  </a:rPr>
                                  <m:t>𝑖𝑗</m:t>
                                </m:r>
                              </m:sub>
                            </m:sSub>
                            <m:r>
                              <a:rPr lang="en-US" sz="1900" i="1">
                                <a:latin typeface="Cambria Math" panose="02040503050406030204" pitchFamily="18" charset="0"/>
                              </a:rPr>
                              <m:t>=</m:t>
                            </m:r>
                            <m:f>
                              <m:fPr>
                                <m:ctrlPr>
                                  <a:rPr lang="en-US" sz="1900" i="1">
                                    <a:latin typeface="Cambria Math" panose="02040503050406030204" pitchFamily="18" charset="0"/>
                                  </a:rPr>
                                </m:ctrlPr>
                              </m:fPr>
                              <m:num>
                                <m:r>
                                  <m:rPr>
                                    <m:sty m:val="p"/>
                                  </m:rPr>
                                  <a:rPr lang="en-US" sz="1900">
                                    <a:latin typeface="Cambria Math" panose="02040503050406030204" pitchFamily="18" charset="0"/>
                                  </a:rPr>
                                  <m:t>exp</m:t>
                                </m:r>
                                <m:d>
                                  <m:dPr>
                                    <m:ctrlPr>
                                      <a:rPr lang="en-US" sz="1900" i="1">
                                        <a:latin typeface="Cambria Math" panose="02040503050406030204" pitchFamily="18" charset="0"/>
                                      </a:rPr>
                                    </m:ctrlPr>
                                  </m:dPr>
                                  <m:e>
                                    <m:r>
                                      <a:rPr lang="en-US" sz="1900" i="1">
                                        <a:latin typeface="Cambria Math" panose="02040503050406030204" pitchFamily="18" charset="0"/>
                                      </a:rPr>
                                      <m:t>−∞</m:t>
                                    </m:r>
                                  </m:e>
                                </m:d>
                              </m:num>
                              <m:den>
                                <m:nary>
                                  <m:naryPr>
                                    <m:chr m:val="∑"/>
                                    <m:limLoc m:val="undOvr"/>
                                    <m:ctrlPr>
                                      <a:rPr lang="en-US" sz="1900" i="1">
                                        <a:latin typeface="Cambria Math" panose="02040503050406030204" pitchFamily="18" charset="0"/>
                                      </a:rPr>
                                    </m:ctrlPr>
                                  </m:naryPr>
                                  <m:sub>
                                    <m:r>
                                      <a:rPr lang="en-US" sz="1900" i="1">
                                        <a:latin typeface="Cambria Math" panose="02040503050406030204" pitchFamily="18" charset="0"/>
                                      </a:rPr>
                                      <m:t>𝑙</m:t>
                                    </m:r>
                                    <m:r>
                                      <a:rPr lang="en-US" sz="1900" i="1">
                                        <a:latin typeface="Cambria Math" panose="02040503050406030204" pitchFamily="18" charset="0"/>
                                      </a:rPr>
                                      <m:t>=1</m:t>
                                    </m:r>
                                  </m:sub>
                                  <m:sup>
                                    <m:r>
                                      <a:rPr lang="en-US" sz="1900" i="1">
                                        <a:latin typeface="Cambria Math" panose="02040503050406030204" pitchFamily="18" charset="0"/>
                                      </a:rPr>
                                      <m:t>𝑛</m:t>
                                    </m:r>
                                  </m:sup>
                                  <m:e>
                                    <m:d>
                                      <m:dPr>
                                        <m:ctrlPr>
                                          <a:rPr lang="en-US" sz="1900" i="1">
                                            <a:latin typeface="Cambria Math" panose="02040503050406030204" pitchFamily="18" charset="0"/>
                                          </a:rPr>
                                        </m:ctrlPr>
                                      </m:dPr>
                                      <m:e>
                                        <m:r>
                                          <a:rPr lang="en-US" sz="1900" i="1">
                                            <a:latin typeface="Cambria Math" panose="02040503050406030204" pitchFamily="18" charset="0"/>
                                          </a:rPr>
                                          <m:t>…</m:t>
                                        </m:r>
                                      </m:e>
                                    </m:d>
                                  </m:e>
                                </m:nary>
                              </m:den>
                            </m:f>
                            <m:r>
                              <a:rPr lang="en-US" sz="1900" i="1">
                                <a:latin typeface="Cambria Math" panose="02040503050406030204" pitchFamily="18" charset="0"/>
                              </a:rPr>
                              <m:t>=0,∀</m:t>
                            </m:r>
                            <m:r>
                              <a:rPr lang="en-US" sz="1900" i="1">
                                <a:latin typeface="Cambria Math" panose="02040503050406030204" pitchFamily="18" charset="0"/>
                              </a:rPr>
                              <m:t>𝑖</m:t>
                            </m:r>
                            <m:r>
                              <a:rPr lang="en-US" sz="1900" i="1">
                                <a:latin typeface="Cambria Math" panose="02040503050406030204" pitchFamily="18" charset="0"/>
                              </a:rPr>
                              <m:t>&lt;</m:t>
                            </m:r>
                            <m:r>
                              <a:rPr lang="en-US" sz="1900" i="1">
                                <a:latin typeface="Cambria Math" panose="02040503050406030204" pitchFamily="18" charset="0"/>
                              </a:rPr>
                              <m:t>𝑗</m:t>
                            </m:r>
                          </m:e>
                        </m:mr>
                      </m:m>
                    </m:oMath>
                  </m:oMathPara>
                </a14:m>
                <a:endParaRPr lang="en-US" sz="1900" dirty="0"/>
              </a:p>
            </p:txBody>
          </p:sp>
        </mc:Choice>
        <mc:Fallback xmlns="">
          <p:sp>
            <p:nvSpPr>
              <p:cNvPr id="7" name="Content Placeholder 2"/>
              <p:cNvSpPr txBox="1">
                <a:spLocks noRot="1" noChangeAspect="1" noMove="1" noResize="1" noEditPoints="1" noAdjustHandles="1" noChangeArrowheads="1" noChangeShapeType="1" noTextEdit="1"/>
              </p:cNvSpPr>
              <p:nvPr/>
            </p:nvSpPr>
            <p:spPr>
              <a:xfrm>
                <a:off x="5527040" y="914399"/>
                <a:ext cx="6563360" cy="5176066"/>
              </a:xfrm>
              <a:prstGeom prst="rect">
                <a:avLst/>
              </a:prstGeom>
              <a:blipFill>
                <a:blip r:embed="rId3"/>
                <a:stretch>
                  <a:fillRect l="-929" t="-589" r="-929"/>
                </a:stretch>
              </a:blipFill>
            </p:spPr>
            <p:txBody>
              <a:bodyPr/>
              <a:lstStyle/>
              <a:p>
                <a:r>
                  <a:rPr lang="en-US">
                    <a:noFill/>
                  </a:rPr>
                  <a:t> </a:t>
                </a:r>
              </a:p>
            </p:txBody>
          </p:sp>
        </mc:Fallback>
      </mc:AlternateContent>
    </p:spTree>
    <p:extLst>
      <p:ext uri="{BB962C8B-B14F-4D97-AF65-F5344CB8AC3E}">
        <p14:creationId xmlns:p14="http://schemas.microsoft.com/office/powerpoint/2010/main" val="71107808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Transformer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1280" y="914399"/>
                <a:ext cx="12009120" cy="5176066"/>
              </a:xfrm>
            </p:spPr>
            <p:txBody>
              <a:bodyPr>
                <a:noAutofit/>
              </a:bodyPr>
              <a:lstStyle/>
              <a:p>
                <a:pPr marL="0" indent="0">
                  <a:buNone/>
                </a:pPr>
                <a:r>
                  <a:rPr lang="en-US" sz="1650" dirty="0"/>
                  <a:t>Therefore, masked attention is determined as follows:</a:t>
                </a:r>
              </a:p>
              <a:p>
                <a:pPr marL="0" indent="0">
                  <a:buNone/>
                </a:pPr>
                <a14:m>
                  <m:oMathPara xmlns:m="http://schemas.openxmlformats.org/officeDocument/2006/math">
                    <m:oMathParaPr>
                      <m:jc m:val="centerGroup"/>
                    </m:oMathParaPr>
                    <m:oMath xmlns:m="http://schemas.openxmlformats.org/officeDocument/2006/math">
                      <m:r>
                        <m:rPr>
                          <m:sty m:val="p"/>
                        </m:rPr>
                        <a:rPr lang="en-US" sz="1650">
                          <a:latin typeface="Cambria Math" panose="02040503050406030204" pitchFamily="18" charset="0"/>
                        </a:rPr>
                        <m:t>MaskedAttention</m:t>
                      </m:r>
                      <m:d>
                        <m:dPr>
                          <m:ctrlPr>
                            <a:rPr lang="en-US" sz="1650" i="1">
                              <a:latin typeface="Cambria Math" panose="02040503050406030204" pitchFamily="18" charset="0"/>
                            </a:rPr>
                          </m:ctrlPr>
                        </m:dPr>
                        <m:e>
                          <m:r>
                            <a:rPr lang="en-US" sz="1650" b="1" i="1">
                              <a:latin typeface="Cambria Math" panose="02040503050406030204" pitchFamily="18" charset="0"/>
                            </a:rPr>
                            <m:t>𝒀</m:t>
                          </m:r>
                        </m:e>
                      </m:d>
                      <m:r>
                        <a:rPr lang="en-US" sz="1650">
                          <a:latin typeface="Cambria Math" panose="02040503050406030204" pitchFamily="18" charset="0"/>
                        </a:rPr>
                        <m:t>=</m:t>
                      </m:r>
                      <m:r>
                        <m:rPr>
                          <m:sty m:val="p"/>
                        </m:rPr>
                        <a:rPr lang="en-US" sz="1650">
                          <a:latin typeface="Cambria Math" panose="02040503050406030204" pitchFamily="18" charset="0"/>
                        </a:rPr>
                        <m:t>MaskedAttention</m:t>
                      </m:r>
                      <m:d>
                        <m:dPr>
                          <m:ctrlPr>
                            <a:rPr lang="en-US" sz="1650" i="1">
                              <a:latin typeface="Cambria Math" panose="02040503050406030204" pitchFamily="18" charset="0"/>
                            </a:rPr>
                          </m:ctrlPr>
                        </m:dPr>
                        <m:e>
                          <m:r>
                            <a:rPr lang="en-US" sz="1650" i="1">
                              <a:latin typeface="Cambria Math" panose="02040503050406030204" pitchFamily="18" charset="0"/>
                            </a:rPr>
                            <m:t>𝑄</m:t>
                          </m:r>
                          <m:r>
                            <a:rPr lang="en-US" sz="1650" i="1">
                              <a:latin typeface="Cambria Math" panose="02040503050406030204" pitchFamily="18" charset="0"/>
                            </a:rPr>
                            <m:t>,</m:t>
                          </m:r>
                          <m:r>
                            <a:rPr lang="en-US" sz="1650" i="1">
                              <a:latin typeface="Cambria Math" panose="02040503050406030204" pitchFamily="18" charset="0"/>
                            </a:rPr>
                            <m:t>𝐾</m:t>
                          </m:r>
                          <m:r>
                            <a:rPr lang="en-US" sz="1650" i="1">
                              <a:latin typeface="Cambria Math" panose="02040503050406030204" pitchFamily="18" charset="0"/>
                            </a:rPr>
                            <m:t>,</m:t>
                          </m:r>
                          <m:r>
                            <a:rPr lang="en-US" sz="1650" i="1">
                              <a:latin typeface="Cambria Math" panose="02040503050406030204" pitchFamily="18" charset="0"/>
                            </a:rPr>
                            <m:t>𝑉</m:t>
                          </m:r>
                        </m:e>
                      </m:d>
                      <m:r>
                        <a:rPr lang="en-US" sz="1650" i="1">
                          <a:latin typeface="Cambria Math" panose="02040503050406030204" pitchFamily="18" charset="0"/>
                        </a:rPr>
                        <m:t>=</m:t>
                      </m:r>
                      <m:r>
                        <m:rPr>
                          <m:sty m:val="p"/>
                        </m:rPr>
                        <a:rPr lang="en-US" sz="1650">
                          <a:latin typeface="Cambria Math" panose="02040503050406030204" pitchFamily="18" charset="0"/>
                        </a:rPr>
                        <m:t>softmax</m:t>
                      </m:r>
                      <m:d>
                        <m:dPr>
                          <m:ctrlPr>
                            <a:rPr lang="en-US" sz="1650" i="1">
                              <a:latin typeface="Cambria Math" panose="02040503050406030204" pitchFamily="18" charset="0"/>
                            </a:rPr>
                          </m:ctrlPr>
                        </m:dPr>
                        <m:e>
                          <m:r>
                            <a:rPr lang="en-US" sz="1650" i="1">
                              <a:latin typeface="Cambria Math" panose="02040503050406030204" pitchFamily="18" charset="0"/>
                            </a:rPr>
                            <m:t>𝑀</m:t>
                          </m:r>
                          <m:r>
                            <a:rPr lang="en-US" sz="1650" i="1">
                              <a:latin typeface="Cambria Math" panose="02040503050406030204" pitchFamily="18" charset="0"/>
                            </a:rPr>
                            <m:t>+</m:t>
                          </m:r>
                          <m:f>
                            <m:fPr>
                              <m:ctrlPr>
                                <a:rPr lang="en-US" sz="1650" i="1">
                                  <a:latin typeface="Cambria Math" panose="02040503050406030204" pitchFamily="18" charset="0"/>
                                </a:rPr>
                              </m:ctrlPr>
                            </m:fPr>
                            <m:num>
                              <m:r>
                                <a:rPr lang="en-US" sz="1650" i="1">
                                  <a:latin typeface="Cambria Math" panose="02040503050406030204" pitchFamily="18" charset="0"/>
                                </a:rPr>
                                <m:t>𝑄</m:t>
                              </m:r>
                              <m:sSup>
                                <m:sSupPr>
                                  <m:ctrlPr>
                                    <a:rPr lang="en-US" sz="1650" i="1">
                                      <a:latin typeface="Cambria Math" panose="02040503050406030204" pitchFamily="18" charset="0"/>
                                    </a:rPr>
                                  </m:ctrlPr>
                                </m:sSupPr>
                                <m:e>
                                  <m:r>
                                    <a:rPr lang="en-US" sz="1650" i="1">
                                      <a:latin typeface="Cambria Math" panose="02040503050406030204" pitchFamily="18" charset="0"/>
                                    </a:rPr>
                                    <m:t>𝐾</m:t>
                                  </m:r>
                                </m:e>
                                <m:sup>
                                  <m:r>
                                    <a:rPr lang="en-US" sz="1650" i="1">
                                      <a:latin typeface="Cambria Math" panose="02040503050406030204" pitchFamily="18" charset="0"/>
                                    </a:rPr>
                                    <m:t>𝑇</m:t>
                                  </m:r>
                                </m:sup>
                              </m:sSup>
                            </m:num>
                            <m:den>
                              <m:rad>
                                <m:radPr>
                                  <m:degHide m:val="on"/>
                                  <m:ctrlPr>
                                    <a:rPr lang="en-US" sz="1650" i="1">
                                      <a:latin typeface="Cambria Math" panose="02040503050406030204" pitchFamily="18" charset="0"/>
                                    </a:rPr>
                                  </m:ctrlPr>
                                </m:radPr>
                                <m:deg/>
                                <m:e>
                                  <m:sSub>
                                    <m:sSubPr>
                                      <m:ctrlPr>
                                        <a:rPr lang="en-US" sz="1650" i="1">
                                          <a:latin typeface="Cambria Math" panose="02040503050406030204" pitchFamily="18" charset="0"/>
                                        </a:rPr>
                                      </m:ctrlPr>
                                    </m:sSubPr>
                                    <m:e>
                                      <m:r>
                                        <a:rPr lang="en-US" sz="1650" i="1">
                                          <a:latin typeface="Cambria Math" panose="02040503050406030204" pitchFamily="18" charset="0"/>
                                        </a:rPr>
                                        <m:t>𝑑</m:t>
                                      </m:r>
                                    </m:e>
                                    <m:sub>
                                      <m:r>
                                        <a:rPr lang="en-US" sz="1650" i="1">
                                          <a:latin typeface="Cambria Math" panose="02040503050406030204" pitchFamily="18" charset="0"/>
                                        </a:rPr>
                                        <m:t>𝑘</m:t>
                                      </m:r>
                                    </m:sub>
                                  </m:sSub>
                                </m:e>
                              </m:rad>
                            </m:den>
                          </m:f>
                        </m:e>
                      </m:d>
                      <m:r>
                        <a:rPr lang="en-US" sz="1650" i="1">
                          <a:latin typeface="Cambria Math" panose="02040503050406030204" pitchFamily="18" charset="0"/>
                        </a:rPr>
                        <m:t>𝑉</m:t>
                      </m:r>
                      <m:r>
                        <a:rPr lang="en-US" sz="1650" i="1">
                          <a:latin typeface="Cambria Math" panose="02040503050406030204" pitchFamily="18" charset="0"/>
                        </a:rPr>
                        <m:t>=</m:t>
                      </m:r>
                      <m:d>
                        <m:dPr>
                          <m:ctrlPr>
                            <a:rPr lang="en-US" sz="1650" i="1">
                              <a:latin typeface="Cambria Math" panose="02040503050406030204" pitchFamily="18" charset="0"/>
                            </a:rPr>
                          </m:ctrlPr>
                        </m:dPr>
                        <m:e>
                          <m:m>
                            <m:mPr>
                              <m:mcs>
                                <m:mc>
                                  <m:mcPr>
                                    <m:count m:val="4"/>
                                    <m:mcJc m:val="center"/>
                                  </m:mcPr>
                                </m:mc>
                              </m:mcs>
                              <m:ctrlPr>
                                <a:rPr lang="en-US" sz="1650" i="1">
                                  <a:latin typeface="Cambria Math" panose="02040503050406030204" pitchFamily="18" charset="0"/>
                                </a:rPr>
                              </m:ctrlPr>
                            </m:mPr>
                            <m:mr>
                              <m:e>
                                <m:sSub>
                                  <m:sSubPr>
                                    <m:ctrlPr>
                                      <a:rPr lang="en-US" sz="1650" i="1">
                                        <a:latin typeface="Cambria Math" panose="02040503050406030204" pitchFamily="18" charset="0"/>
                                      </a:rPr>
                                    </m:ctrlPr>
                                  </m:sSubPr>
                                  <m:e>
                                    <m:r>
                                      <a:rPr lang="en-US" sz="1650" i="1">
                                        <a:latin typeface="Cambria Math" panose="02040503050406030204" pitchFamily="18" charset="0"/>
                                      </a:rPr>
                                      <m:t>𝑎</m:t>
                                    </m:r>
                                  </m:e>
                                  <m:sub>
                                    <m:r>
                                      <a:rPr lang="en-US" sz="1650" i="1">
                                        <a:latin typeface="Cambria Math" panose="02040503050406030204" pitchFamily="18" charset="0"/>
                                      </a:rPr>
                                      <m:t>11</m:t>
                                    </m:r>
                                  </m:sub>
                                </m:sSub>
                              </m:e>
                              <m:e>
                                <m:sSub>
                                  <m:sSubPr>
                                    <m:ctrlPr>
                                      <a:rPr lang="en-US" sz="1650" i="1">
                                        <a:latin typeface="Cambria Math" panose="02040503050406030204" pitchFamily="18" charset="0"/>
                                      </a:rPr>
                                    </m:ctrlPr>
                                  </m:sSubPr>
                                  <m:e>
                                    <m:r>
                                      <a:rPr lang="en-US" sz="1650" i="1">
                                        <a:latin typeface="Cambria Math" panose="02040503050406030204" pitchFamily="18" charset="0"/>
                                      </a:rPr>
                                      <m:t>𝑎</m:t>
                                    </m:r>
                                  </m:e>
                                  <m:sub>
                                    <m:r>
                                      <a:rPr lang="en-US" sz="1650" i="1">
                                        <a:latin typeface="Cambria Math" panose="02040503050406030204" pitchFamily="18" charset="0"/>
                                      </a:rPr>
                                      <m:t>12</m:t>
                                    </m:r>
                                  </m:sub>
                                </m:sSub>
                              </m:e>
                              <m:e>
                                <m:r>
                                  <a:rPr lang="en-US" sz="1650" i="1">
                                    <a:latin typeface="Cambria Math" panose="02040503050406030204" pitchFamily="18" charset="0"/>
                                  </a:rPr>
                                  <m:t>⋯</m:t>
                                </m:r>
                              </m:e>
                              <m:e>
                                <m:sSub>
                                  <m:sSubPr>
                                    <m:ctrlPr>
                                      <a:rPr lang="en-US" sz="1650" i="1">
                                        <a:latin typeface="Cambria Math" panose="02040503050406030204" pitchFamily="18" charset="0"/>
                                      </a:rPr>
                                    </m:ctrlPr>
                                  </m:sSubPr>
                                  <m:e>
                                    <m:r>
                                      <a:rPr lang="en-US" sz="1650" i="1">
                                        <a:latin typeface="Cambria Math" panose="02040503050406030204" pitchFamily="18" charset="0"/>
                                      </a:rPr>
                                      <m:t>𝑎</m:t>
                                    </m:r>
                                  </m:e>
                                  <m:sub>
                                    <m:r>
                                      <a:rPr lang="en-US" sz="1650" i="1">
                                        <a:latin typeface="Cambria Math" panose="02040503050406030204" pitchFamily="18" charset="0"/>
                                      </a:rPr>
                                      <m:t>1</m:t>
                                    </m:r>
                                    <m:sSub>
                                      <m:sSubPr>
                                        <m:ctrlPr>
                                          <a:rPr lang="en-US" sz="1650" i="1">
                                            <a:latin typeface="Cambria Math" panose="02040503050406030204" pitchFamily="18" charset="0"/>
                                          </a:rPr>
                                        </m:ctrlPr>
                                      </m:sSubPr>
                                      <m:e>
                                        <m:r>
                                          <a:rPr lang="en-US" sz="1650" i="1">
                                            <a:latin typeface="Cambria Math" panose="02040503050406030204" pitchFamily="18" charset="0"/>
                                          </a:rPr>
                                          <m:t>𝑑</m:t>
                                        </m:r>
                                      </m:e>
                                      <m:sub>
                                        <m:r>
                                          <a:rPr lang="en-US" sz="1650" i="1">
                                            <a:latin typeface="Cambria Math" panose="02040503050406030204" pitchFamily="18" charset="0"/>
                                          </a:rPr>
                                          <m:t>𝑣</m:t>
                                        </m:r>
                                      </m:sub>
                                    </m:sSub>
                                  </m:sub>
                                </m:sSub>
                              </m:e>
                            </m:mr>
                            <m:mr>
                              <m:e>
                                <m:sSub>
                                  <m:sSubPr>
                                    <m:ctrlPr>
                                      <a:rPr lang="en-US" sz="1650" i="1">
                                        <a:latin typeface="Cambria Math" panose="02040503050406030204" pitchFamily="18" charset="0"/>
                                      </a:rPr>
                                    </m:ctrlPr>
                                  </m:sSubPr>
                                  <m:e>
                                    <m:r>
                                      <a:rPr lang="en-US" sz="1650" i="1">
                                        <a:latin typeface="Cambria Math" panose="02040503050406030204" pitchFamily="18" charset="0"/>
                                      </a:rPr>
                                      <m:t>𝑎</m:t>
                                    </m:r>
                                  </m:e>
                                  <m:sub>
                                    <m:r>
                                      <a:rPr lang="en-US" sz="1650" i="1">
                                        <a:latin typeface="Cambria Math" panose="02040503050406030204" pitchFamily="18" charset="0"/>
                                      </a:rPr>
                                      <m:t>21</m:t>
                                    </m:r>
                                  </m:sub>
                                </m:sSub>
                              </m:e>
                              <m:e>
                                <m:sSub>
                                  <m:sSubPr>
                                    <m:ctrlPr>
                                      <a:rPr lang="en-US" sz="1650" i="1">
                                        <a:latin typeface="Cambria Math" panose="02040503050406030204" pitchFamily="18" charset="0"/>
                                      </a:rPr>
                                    </m:ctrlPr>
                                  </m:sSubPr>
                                  <m:e>
                                    <m:r>
                                      <a:rPr lang="en-US" sz="1650" i="1">
                                        <a:latin typeface="Cambria Math" panose="02040503050406030204" pitchFamily="18" charset="0"/>
                                      </a:rPr>
                                      <m:t>𝑎</m:t>
                                    </m:r>
                                  </m:e>
                                  <m:sub>
                                    <m:r>
                                      <a:rPr lang="en-US" sz="1650" i="1">
                                        <a:latin typeface="Cambria Math" panose="02040503050406030204" pitchFamily="18" charset="0"/>
                                      </a:rPr>
                                      <m:t>22</m:t>
                                    </m:r>
                                  </m:sub>
                                </m:sSub>
                              </m:e>
                              <m:e>
                                <m:r>
                                  <a:rPr lang="en-US" sz="1650" i="1">
                                    <a:latin typeface="Cambria Math" panose="02040503050406030204" pitchFamily="18" charset="0"/>
                                  </a:rPr>
                                  <m:t>⋯</m:t>
                                </m:r>
                              </m:e>
                              <m:e>
                                <m:sSub>
                                  <m:sSubPr>
                                    <m:ctrlPr>
                                      <a:rPr lang="en-US" sz="1650" i="1">
                                        <a:latin typeface="Cambria Math" panose="02040503050406030204" pitchFamily="18" charset="0"/>
                                      </a:rPr>
                                    </m:ctrlPr>
                                  </m:sSubPr>
                                  <m:e>
                                    <m:r>
                                      <a:rPr lang="en-US" sz="1650" i="1">
                                        <a:latin typeface="Cambria Math" panose="02040503050406030204" pitchFamily="18" charset="0"/>
                                      </a:rPr>
                                      <m:t>𝑎</m:t>
                                    </m:r>
                                  </m:e>
                                  <m:sub>
                                    <m:r>
                                      <a:rPr lang="en-US" sz="1650" i="1">
                                        <a:latin typeface="Cambria Math" panose="02040503050406030204" pitchFamily="18" charset="0"/>
                                      </a:rPr>
                                      <m:t>2</m:t>
                                    </m:r>
                                    <m:sSub>
                                      <m:sSubPr>
                                        <m:ctrlPr>
                                          <a:rPr lang="en-US" sz="1650" i="1">
                                            <a:latin typeface="Cambria Math" panose="02040503050406030204" pitchFamily="18" charset="0"/>
                                          </a:rPr>
                                        </m:ctrlPr>
                                      </m:sSubPr>
                                      <m:e>
                                        <m:r>
                                          <a:rPr lang="en-US" sz="1650" i="1">
                                            <a:latin typeface="Cambria Math" panose="02040503050406030204" pitchFamily="18" charset="0"/>
                                          </a:rPr>
                                          <m:t>𝑑</m:t>
                                        </m:r>
                                      </m:e>
                                      <m:sub>
                                        <m:r>
                                          <a:rPr lang="en-US" sz="1650" i="1">
                                            <a:latin typeface="Cambria Math" panose="02040503050406030204" pitchFamily="18" charset="0"/>
                                          </a:rPr>
                                          <m:t>𝑣</m:t>
                                        </m:r>
                                      </m:sub>
                                    </m:sSub>
                                  </m:sub>
                                </m:sSub>
                              </m:e>
                            </m:mr>
                            <m:mr>
                              <m:e>
                                <m:r>
                                  <a:rPr lang="en-US" sz="1650" i="1">
                                    <a:latin typeface="Cambria Math" panose="02040503050406030204" pitchFamily="18" charset="0"/>
                                  </a:rPr>
                                  <m:t>⋮</m:t>
                                </m:r>
                              </m:e>
                              <m:e>
                                <m:r>
                                  <a:rPr lang="en-US" sz="1650" i="1">
                                    <a:latin typeface="Cambria Math" panose="02040503050406030204" pitchFamily="18" charset="0"/>
                                  </a:rPr>
                                  <m:t>⋮</m:t>
                                </m:r>
                              </m:e>
                              <m:e>
                                <m:r>
                                  <a:rPr lang="en-US" sz="1650" i="1">
                                    <a:latin typeface="Cambria Math" panose="02040503050406030204" pitchFamily="18" charset="0"/>
                                  </a:rPr>
                                  <m:t>⋱</m:t>
                                </m:r>
                              </m:e>
                              <m:e>
                                <m:r>
                                  <a:rPr lang="en-US" sz="1650" i="1">
                                    <a:latin typeface="Cambria Math" panose="02040503050406030204" pitchFamily="18" charset="0"/>
                                  </a:rPr>
                                  <m:t>⋮</m:t>
                                </m:r>
                              </m:e>
                            </m:mr>
                            <m:mr>
                              <m:e>
                                <m:sSub>
                                  <m:sSubPr>
                                    <m:ctrlPr>
                                      <a:rPr lang="en-US" sz="1650" i="1">
                                        <a:latin typeface="Cambria Math" panose="02040503050406030204" pitchFamily="18" charset="0"/>
                                      </a:rPr>
                                    </m:ctrlPr>
                                  </m:sSubPr>
                                  <m:e>
                                    <m:r>
                                      <a:rPr lang="en-US" sz="1650" i="1">
                                        <a:latin typeface="Cambria Math" panose="02040503050406030204" pitchFamily="18" charset="0"/>
                                      </a:rPr>
                                      <m:t>𝑎</m:t>
                                    </m:r>
                                  </m:e>
                                  <m:sub>
                                    <m:r>
                                      <a:rPr lang="en-US" sz="1650" i="1">
                                        <a:latin typeface="Cambria Math" panose="02040503050406030204" pitchFamily="18" charset="0"/>
                                      </a:rPr>
                                      <m:t>𝑛</m:t>
                                    </m:r>
                                    <m:r>
                                      <a:rPr lang="en-US" sz="1650" i="1">
                                        <a:latin typeface="Cambria Math" panose="02040503050406030204" pitchFamily="18" charset="0"/>
                                      </a:rPr>
                                      <m:t>1</m:t>
                                    </m:r>
                                  </m:sub>
                                </m:sSub>
                              </m:e>
                              <m:e>
                                <m:sSub>
                                  <m:sSubPr>
                                    <m:ctrlPr>
                                      <a:rPr lang="en-US" sz="1650" i="1">
                                        <a:latin typeface="Cambria Math" panose="02040503050406030204" pitchFamily="18" charset="0"/>
                                      </a:rPr>
                                    </m:ctrlPr>
                                  </m:sSubPr>
                                  <m:e>
                                    <m:r>
                                      <a:rPr lang="en-US" sz="1650" i="1">
                                        <a:latin typeface="Cambria Math" panose="02040503050406030204" pitchFamily="18" charset="0"/>
                                      </a:rPr>
                                      <m:t>𝑎</m:t>
                                    </m:r>
                                  </m:e>
                                  <m:sub>
                                    <m:r>
                                      <a:rPr lang="en-US" sz="1650" i="1">
                                        <a:latin typeface="Cambria Math" panose="02040503050406030204" pitchFamily="18" charset="0"/>
                                      </a:rPr>
                                      <m:t>𝑛</m:t>
                                    </m:r>
                                    <m:r>
                                      <a:rPr lang="en-US" sz="1650" i="1">
                                        <a:latin typeface="Cambria Math" panose="02040503050406030204" pitchFamily="18" charset="0"/>
                                      </a:rPr>
                                      <m:t>2</m:t>
                                    </m:r>
                                  </m:sub>
                                </m:sSub>
                              </m:e>
                              <m:e>
                                <m:r>
                                  <a:rPr lang="en-US" sz="1650" i="1">
                                    <a:latin typeface="Cambria Math" panose="02040503050406030204" pitchFamily="18" charset="0"/>
                                  </a:rPr>
                                  <m:t>⋯</m:t>
                                </m:r>
                              </m:e>
                              <m:e>
                                <m:sSub>
                                  <m:sSubPr>
                                    <m:ctrlPr>
                                      <a:rPr lang="en-US" sz="1650" i="1">
                                        <a:latin typeface="Cambria Math" panose="02040503050406030204" pitchFamily="18" charset="0"/>
                                      </a:rPr>
                                    </m:ctrlPr>
                                  </m:sSubPr>
                                  <m:e>
                                    <m:r>
                                      <a:rPr lang="en-US" sz="1650" i="1">
                                        <a:latin typeface="Cambria Math" panose="02040503050406030204" pitchFamily="18" charset="0"/>
                                      </a:rPr>
                                      <m:t>𝑎</m:t>
                                    </m:r>
                                  </m:e>
                                  <m:sub>
                                    <m:r>
                                      <a:rPr lang="en-US" sz="1650" i="1">
                                        <a:latin typeface="Cambria Math" panose="02040503050406030204" pitchFamily="18" charset="0"/>
                                      </a:rPr>
                                      <m:t>𝑛</m:t>
                                    </m:r>
                                    <m:sSub>
                                      <m:sSubPr>
                                        <m:ctrlPr>
                                          <a:rPr lang="en-US" sz="1650" i="1">
                                            <a:latin typeface="Cambria Math" panose="02040503050406030204" pitchFamily="18" charset="0"/>
                                          </a:rPr>
                                        </m:ctrlPr>
                                      </m:sSubPr>
                                      <m:e>
                                        <m:r>
                                          <a:rPr lang="en-US" sz="1650" i="1">
                                            <a:latin typeface="Cambria Math" panose="02040503050406030204" pitchFamily="18" charset="0"/>
                                          </a:rPr>
                                          <m:t>𝑑</m:t>
                                        </m:r>
                                      </m:e>
                                      <m:sub>
                                        <m:r>
                                          <a:rPr lang="en-US" sz="1650" i="1">
                                            <a:latin typeface="Cambria Math" panose="02040503050406030204" pitchFamily="18" charset="0"/>
                                          </a:rPr>
                                          <m:t>𝑣</m:t>
                                        </m:r>
                                      </m:sub>
                                    </m:sSub>
                                  </m:sub>
                                </m:sSub>
                              </m:e>
                            </m:mr>
                          </m:m>
                        </m:e>
                      </m:d>
                    </m:oMath>
                  </m:oMathPara>
                </a14:m>
                <a:endParaRPr lang="en-US" sz="1650" dirty="0"/>
              </a:p>
              <a:p>
                <a:pPr marL="0" indent="0">
                  <a:buNone/>
                </a:pPr>
                <a:r>
                  <a:rPr lang="en-US" sz="1650" dirty="0"/>
                  <a:t>Where attention element </a:t>
                </a:r>
                <a:r>
                  <a:rPr lang="en-US" sz="1650" i="1" dirty="0" err="1"/>
                  <a:t>a</a:t>
                </a:r>
                <a:r>
                  <a:rPr lang="en-US" sz="1650" i="1" baseline="-25000" dirty="0" err="1"/>
                  <a:t>ij</a:t>
                </a:r>
                <a:r>
                  <a:rPr lang="en-US" sz="1650" dirty="0"/>
                  <a:t> is calculated by the aforementioned way:</a:t>
                </a:r>
              </a:p>
              <a:p>
                <a:pPr marL="0" indent="0">
                  <a:buNone/>
                </a:pPr>
                <a14:m>
                  <m:oMathPara xmlns:m="http://schemas.openxmlformats.org/officeDocument/2006/math">
                    <m:oMathParaPr>
                      <m:jc m:val="centerGroup"/>
                    </m:oMathParaPr>
                    <m:oMath xmlns:m="http://schemas.openxmlformats.org/officeDocument/2006/math">
                      <m:sSub>
                        <m:sSubPr>
                          <m:ctrlPr>
                            <a:rPr lang="en-US" sz="1650" i="1">
                              <a:latin typeface="Cambria Math" panose="02040503050406030204" pitchFamily="18" charset="0"/>
                            </a:rPr>
                          </m:ctrlPr>
                        </m:sSubPr>
                        <m:e>
                          <m:r>
                            <a:rPr lang="en-US" sz="1650" i="1">
                              <a:latin typeface="Cambria Math" panose="02040503050406030204" pitchFamily="18" charset="0"/>
                            </a:rPr>
                            <m:t>𝑎</m:t>
                          </m:r>
                        </m:e>
                        <m:sub>
                          <m:r>
                            <a:rPr lang="en-US" sz="1650" i="1">
                              <a:latin typeface="Cambria Math" panose="02040503050406030204" pitchFamily="18" charset="0"/>
                            </a:rPr>
                            <m:t>𝑖𝑗</m:t>
                          </m:r>
                        </m:sub>
                      </m:sSub>
                      <m:r>
                        <a:rPr lang="en-US" sz="1650" i="1">
                          <a:latin typeface="Cambria Math" panose="02040503050406030204" pitchFamily="18" charset="0"/>
                        </a:rPr>
                        <m:t>=</m:t>
                      </m:r>
                      <m:sSub>
                        <m:sSubPr>
                          <m:ctrlPr>
                            <a:rPr lang="en-US" sz="1650" i="1">
                              <a:latin typeface="Cambria Math" panose="02040503050406030204" pitchFamily="18" charset="0"/>
                            </a:rPr>
                          </m:ctrlPr>
                        </m:sSubPr>
                        <m:e>
                          <m:r>
                            <a:rPr lang="en-US" sz="1650" b="1" i="1">
                              <a:latin typeface="Cambria Math" panose="02040503050406030204" pitchFamily="18" charset="0"/>
                            </a:rPr>
                            <m:t>𝒑</m:t>
                          </m:r>
                        </m:e>
                        <m:sub>
                          <m:r>
                            <a:rPr lang="en-US" sz="1650" i="1">
                              <a:latin typeface="Cambria Math" panose="02040503050406030204" pitchFamily="18" charset="0"/>
                            </a:rPr>
                            <m:t>𝑖</m:t>
                          </m:r>
                        </m:sub>
                      </m:sSub>
                      <m:sSubSup>
                        <m:sSubSupPr>
                          <m:ctrlPr>
                            <a:rPr lang="en-US" sz="1650" i="1">
                              <a:latin typeface="Cambria Math" panose="02040503050406030204" pitchFamily="18" charset="0"/>
                            </a:rPr>
                          </m:ctrlPr>
                        </m:sSubSupPr>
                        <m:e>
                          <m:acc>
                            <m:accPr>
                              <m:chr m:val="̅"/>
                              <m:ctrlPr>
                                <a:rPr lang="en-US" sz="1650" i="1">
                                  <a:latin typeface="Cambria Math" panose="02040503050406030204" pitchFamily="18" charset="0"/>
                                </a:rPr>
                              </m:ctrlPr>
                            </m:accPr>
                            <m:e>
                              <m:r>
                                <a:rPr lang="en-US" sz="1650" b="1" i="1">
                                  <a:latin typeface="Cambria Math" panose="02040503050406030204" pitchFamily="18" charset="0"/>
                                </a:rPr>
                                <m:t>𝒗</m:t>
                              </m:r>
                            </m:e>
                          </m:acc>
                        </m:e>
                        <m:sub>
                          <m:r>
                            <a:rPr lang="en-US" sz="1650" i="1">
                              <a:latin typeface="Cambria Math" panose="02040503050406030204" pitchFamily="18" charset="0"/>
                            </a:rPr>
                            <m:t>𝑗</m:t>
                          </m:r>
                        </m:sub>
                        <m:sup>
                          <m:r>
                            <a:rPr lang="en-US" sz="1650" i="1">
                              <a:latin typeface="Cambria Math" panose="02040503050406030204" pitchFamily="18" charset="0"/>
                            </a:rPr>
                            <m:t>𝑇</m:t>
                          </m:r>
                        </m:sup>
                      </m:sSubSup>
                      <m:r>
                        <a:rPr lang="en-US" sz="1650" i="1">
                          <a:latin typeface="Cambria Math" panose="02040503050406030204" pitchFamily="18" charset="0"/>
                        </a:rPr>
                        <m:t>=</m:t>
                      </m:r>
                      <m:nary>
                        <m:naryPr>
                          <m:chr m:val="∑"/>
                          <m:limLoc m:val="undOvr"/>
                          <m:ctrlPr>
                            <a:rPr lang="en-US" sz="1650" i="1">
                              <a:latin typeface="Cambria Math" panose="02040503050406030204" pitchFamily="18" charset="0"/>
                            </a:rPr>
                          </m:ctrlPr>
                        </m:naryPr>
                        <m:sub>
                          <m:r>
                            <a:rPr lang="en-US" sz="1650" i="1">
                              <a:latin typeface="Cambria Math" panose="02040503050406030204" pitchFamily="18" charset="0"/>
                            </a:rPr>
                            <m:t>𝑘</m:t>
                          </m:r>
                          <m:r>
                            <a:rPr lang="en-US" sz="1650" i="1">
                              <a:latin typeface="Cambria Math" panose="02040503050406030204" pitchFamily="18" charset="0"/>
                            </a:rPr>
                            <m:t>=1</m:t>
                          </m:r>
                        </m:sub>
                        <m:sup>
                          <m:r>
                            <a:rPr lang="en-US" sz="1650" i="1">
                              <a:latin typeface="Cambria Math" panose="02040503050406030204" pitchFamily="18" charset="0"/>
                            </a:rPr>
                            <m:t>𝑛</m:t>
                          </m:r>
                        </m:sup>
                        <m:e>
                          <m:sSub>
                            <m:sSubPr>
                              <m:ctrlPr>
                                <a:rPr lang="en-US" sz="1650" i="1">
                                  <a:latin typeface="Cambria Math" panose="02040503050406030204" pitchFamily="18" charset="0"/>
                                </a:rPr>
                              </m:ctrlPr>
                            </m:sSubPr>
                            <m:e>
                              <m:r>
                                <a:rPr lang="en-US" sz="1650" i="1">
                                  <a:latin typeface="Cambria Math" panose="02040503050406030204" pitchFamily="18" charset="0"/>
                                </a:rPr>
                                <m:t>𝑝</m:t>
                              </m:r>
                            </m:e>
                            <m:sub>
                              <m:r>
                                <a:rPr lang="en-US" sz="1650" i="1">
                                  <a:latin typeface="Cambria Math" panose="02040503050406030204" pitchFamily="18" charset="0"/>
                                </a:rPr>
                                <m:t>𝑖𝑘</m:t>
                              </m:r>
                            </m:sub>
                          </m:sSub>
                          <m:sSub>
                            <m:sSubPr>
                              <m:ctrlPr>
                                <a:rPr lang="en-US" sz="1650" i="1">
                                  <a:latin typeface="Cambria Math" panose="02040503050406030204" pitchFamily="18" charset="0"/>
                                </a:rPr>
                              </m:ctrlPr>
                            </m:sSubPr>
                            <m:e>
                              <m:r>
                                <a:rPr lang="en-US" sz="1650" i="1">
                                  <a:latin typeface="Cambria Math" panose="02040503050406030204" pitchFamily="18" charset="0"/>
                                </a:rPr>
                                <m:t>𝑣</m:t>
                              </m:r>
                            </m:e>
                            <m:sub>
                              <m:r>
                                <a:rPr lang="en-US" sz="1650" i="1">
                                  <a:latin typeface="Cambria Math" panose="02040503050406030204" pitchFamily="18" charset="0"/>
                                </a:rPr>
                                <m:t>𝑘𝑗</m:t>
                              </m:r>
                            </m:sub>
                          </m:sSub>
                        </m:e>
                      </m:nary>
                    </m:oMath>
                  </m:oMathPara>
                </a14:m>
                <a:endParaRPr lang="en-US" sz="1650" dirty="0"/>
              </a:p>
              <a:p>
                <a:pPr marL="0" indent="0">
                  <a:buNone/>
                </a:pPr>
                <a:r>
                  <a:rPr lang="en-US" sz="1650" dirty="0"/>
                  <a:t>Dimension of masked attention </a:t>
                </a:r>
                <a:r>
                  <a:rPr lang="en-US" sz="1650" dirty="0" err="1"/>
                  <a:t>MaskedAttention</a:t>
                </a:r>
                <a:r>
                  <a:rPr lang="en-US" sz="1650" dirty="0"/>
                  <a:t>(</a:t>
                </a:r>
                <a:r>
                  <a:rPr lang="en-US" sz="1650" b="1" i="1" dirty="0"/>
                  <a:t>Y</a:t>
                </a:r>
                <a:r>
                  <a:rPr lang="en-US" sz="1650" dirty="0"/>
                  <a:t>) is </a:t>
                </a:r>
                <a:r>
                  <a:rPr lang="en-US" sz="1650" i="1" dirty="0"/>
                  <a:t>n</a:t>
                </a:r>
                <a:r>
                  <a:rPr lang="en-US" sz="1650" dirty="0"/>
                  <a:t> x </a:t>
                </a:r>
                <a:r>
                  <a:rPr lang="en-US" sz="1650" i="1" dirty="0"/>
                  <a:t>d</a:t>
                </a:r>
                <a:r>
                  <a:rPr lang="en-US" sz="1650" i="1" baseline="-25000" dirty="0"/>
                  <a:t>v</a:t>
                </a:r>
                <a:r>
                  <a:rPr lang="en-US" sz="1650" dirty="0"/>
                  <a:t> having </a:t>
                </a:r>
                <a:r>
                  <a:rPr lang="en-US" sz="1650" i="1" dirty="0"/>
                  <a:t>n</a:t>
                </a:r>
                <a:r>
                  <a:rPr lang="en-US" sz="1650" dirty="0"/>
                  <a:t> rows and </a:t>
                </a:r>
                <a:r>
                  <a:rPr lang="en-US" sz="1650" i="1" dirty="0"/>
                  <a:t>d</a:t>
                </a:r>
                <a:r>
                  <a:rPr lang="en-US" sz="1650" i="1" baseline="-25000" dirty="0"/>
                  <a:t>v</a:t>
                </a:r>
                <a:r>
                  <a:rPr lang="en-US" sz="1650" dirty="0"/>
                  <a:t> columns. Following equation specifies masked multi-head attention which is concatenation of some masked attentions.</a:t>
                </a:r>
              </a:p>
              <a:p>
                <a:pPr marL="0" indent="0">
                  <a:buNone/>
                </a:pPr>
                <a14:m>
                  <m:oMathPara xmlns:m="http://schemas.openxmlformats.org/officeDocument/2006/math">
                    <m:oMathParaPr>
                      <m:jc m:val="centerGroup"/>
                    </m:oMathParaPr>
                    <m:oMath xmlns:m="http://schemas.openxmlformats.org/officeDocument/2006/math">
                      <m:r>
                        <m:rPr>
                          <m:sty m:val="p"/>
                        </m:rPr>
                        <a:rPr lang="en-US" sz="1650">
                          <a:latin typeface="Cambria Math" panose="02040503050406030204" pitchFamily="18" charset="0"/>
                        </a:rPr>
                        <m:t>MaskedMultiheadAttention</m:t>
                      </m:r>
                      <m:d>
                        <m:dPr>
                          <m:ctrlPr>
                            <a:rPr lang="en-US" sz="1650" i="1">
                              <a:latin typeface="Cambria Math" panose="02040503050406030204" pitchFamily="18" charset="0"/>
                            </a:rPr>
                          </m:ctrlPr>
                        </m:dPr>
                        <m:e>
                          <m:r>
                            <a:rPr lang="en-US" sz="1650" b="1" i="1">
                              <a:latin typeface="Cambria Math" panose="02040503050406030204" pitchFamily="18" charset="0"/>
                            </a:rPr>
                            <m:t>𝒀</m:t>
                          </m:r>
                        </m:e>
                      </m:d>
                      <m:r>
                        <a:rPr lang="en-US" sz="1650" i="1">
                          <a:latin typeface="Cambria Math" panose="02040503050406030204" pitchFamily="18" charset="0"/>
                        </a:rPr>
                        <m:t>=</m:t>
                      </m:r>
                      <m:r>
                        <m:rPr>
                          <m:sty m:val="p"/>
                        </m:rPr>
                        <a:rPr lang="en-US" sz="1650">
                          <a:latin typeface="Cambria Math" panose="02040503050406030204" pitchFamily="18" charset="0"/>
                        </a:rPr>
                        <m:t>concatenate</m:t>
                      </m:r>
                      <m:d>
                        <m:dPr>
                          <m:ctrlPr>
                            <a:rPr lang="en-US" sz="1650" i="1">
                              <a:latin typeface="Cambria Math" panose="02040503050406030204" pitchFamily="18" charset="0"/>
                            </a:rPr>
                          </m:ctrlPr>
                        </m:dPr>
                        <m:e>
                          <m:sSub>
                            <m:sSubPr>
                              <m:ctrlPr>
                                <a:rPr lang="en-US" sz="1650" i="1">
                                  <a:latin typeface="Cambria Math" panose="02040503050406030204" pitchFamily="18" charset="0"/>
                                </a:rPr>
                              </m:ctrlPr>
                            </m:sSubPr>
                            <m:e>
                              <m:r>
                                <m:rPr>
                                  <m:sty m:val="p"/>
                                </m:rPr>
                                <a:rPr lang="en-US" sz="1650">
                                  <a:latin typeface="Cambria Math" panose="02040503050406030204" pitchFamily="18" charset="0"/>
                                </a:rPr>
                                <m:t>head</m:t>
                              </m:r>
                            </m:e>
                            <m:sub>
                              <m:r>
                                <a:rPr lang="en-US" sz="1650" i="1">
                                  <a:latin typeface="Cambria Math" panose="02040503050406030204" pitchFamily="18" charset="0"/>
                                </a:rPr>
                                <m:t>1</m:t>
                              </m:r>
                            </m:sub>
                          </m:sSub>
                          <m:r>
                            <a:rPr lang="en-US" sz="1650" i="1">
                              <a:latin typeface="Cambria Math" panose="02040503050406030204" pitchFamily="18" charset="0"/>
                            </a:rPr>
                            <m:t>,</m:t>
                          </m:r>
                          <m:sSub>
                            <m:sSubPr>
                              <m:ctrlPr>
                                <a:rPr lang="en-US" sz="1650" i="1">
                                  <a:latin typeface="Cambria Math" panose="02040503050406030204" pitchFamily="18" charset="0"/>
                                </a:rPr>
                              </m:ctrlPr>
                            </m:sSubPr>
                            <m:e>
                              <m:r>
                                <m:rPr>
                                  <m:sty m:val="p"/>
                                </m:rPr>
                                <a:rPr lang="en-US" sz="1650">
                                  <a:latin typeface="Cambria Math" panose="02040503050406030204" pitchFamily="18" charset="0"/>
                                </a:rPr>
                                <m:t>head</m:t>
                              </m:r>
                            </m:e>
                            <m:sub>
                              <m:r>
                                <a:rPr lang="en-US" sz="1650" i="1">
                                  <a:latin typeface="Cambria Math" panose="02040503050406030204" pitchFamily="18" charset="0"/>
                                </a:rPr>
                                <m:t>2</m:t>
                              </m:r>
                            </m:sub>
                          </m:sSub>
                          <m:r>
                            <a:rPr lang="en-US" sz="1650" i="1">
                              <a:latin typeface="Cambria Math" panose="02040503050406030204" pitchFamily="18" charset="0"/>
                            </a:rPr>
                            <m:t>,…,</m:t>
                          </m:r>
                          <m:sSub>
                            <m:sSubPr>
                              <m:ctrlPr>
                                <a:rPr lang="en-US" sz="1650" i="1">
                                  <a:latin typeface="Cambria Math" panose="02040503050406030204" pitchFamily="18" charset="0"/>
                                </a:rPr>
                              </m:ctrlPr>
                            </m:sSubPr>
                            <m:e>
                              <m:r>
                                <m:rPr>
                                  <m:sty m:val="p"/>
                                </m:rPr>
                                <a:rPr lang="en-US" sz="1650">
                                  <a:latin typeface="Cambria Math" panose="02040503050406030204" pitchFamily="18" charset="0"/>
                                </a:rPr>
                                <m:t>head</m:t>
                              </m:r>
                            </m:e>
                            <m:sub>
                              <m:r>
                                <a:rPr lang="en-US" sz="1650" i="1">
                                  <a:latin typeface="Cambria Math" panose="02040503050406030204" pitchFamily="18" charset="0"/>
                                </a:rPr>
                                <m:t>h</m:t>
                              </m:r>
                            </m:sub>
                          </m:sSub>
                        </m:e>
                      </m:d>
                      <m:sSup>
                        <m:sSupPr>
                          <m:ctrlPr>
                            <a:rPr lang="en-US" sz="1650" i="1">
                              <a:latin typeface="Cambria Math" panose="02040503050406030204" pitchFamily="18" charset="0"/>
                            </a:rPr>
                          </m:ctrlPr>
                        </m:sSupPr>
                        <m:e>
                          <m:r>
                            <a:rPr lang="en-US" sz="1650" i="1">
                              <a:latin typeface="Cambria Math" panose="02040503050406030204" pitchFamily="18" charset="0"/>
                            </a:rPr>
                            <m:t>𝑊</m:t>
                          </m:r>
                        </m:e>
                        <m:sup>
                          <m:r>
                            <a:rPr lang="en-US" sz="1650" i="1">
                              <a:latin typeface="Cambria Math" panose="02040503050406030204" pitchFamily="18" charset="0"/>
                            </a:rPr>
                            <m:t>𝑂</m:t>
                          </m:r>
                        </m:sup>
                      </m:sSup>
                    </m:oMath>
                  </m:oMathPara>
                </a14:m>
                <a:endParaRPr lang="en-US" sz="1650" dirty="0"/>
              </a:p>
              <a:p>
                <a:pPr marL="0" indent="0">
                  <a:buNone/>
                </a:pPr>
                <a:r>
                  <a:rPr lang="en-US" sz="1650" dirty="0"/>
                  <a:t>Where,</a:t>
                </a:r>
              </a:p>
              <a:p>
                <a:pPr marL="0" indent="0">
                  <a:buNone/>
                </a:pPr>
                <a14:m>
                  <m:oMathPara xmlns:m="http://schemas.openxmlformats.org/officeDocument/2006/math">
                    <m:oMathParaPr>
                      <m:jc m:val="centerGroup"/>
                    </m:oMathParaPr>
                    <m:oMath xmlns:m="http://schemas.openxmlformats.org/officeDocument/2006/math">
                      <m:m>
                        <m:mPr>
                          <m:mcs>
                            <m:mc>
                              <m:mcPr>
                                <m:count m:val="1"/>
                                <m:mcJc m:val="center"/>
                              </m:mcPr>
                            </m:mc>
                          </m:mcs>
                          <m:ctrlPr>
                            <a:rPr lang="en-US" sz="1650" i="1">
                              <a:latin typeface="Cambria Math" panose="02040503050406030204" pitchFamily="18" charset="0"/>
                            </a:rPr>
                          </m:ctrlPr>
                        </m:mPr>
                        <m:mr>
                          <m:e>
                            <m:sSub>
                              <m:sSubPr>
                                <m:ctrlPr>
                                  <a:rPr lang="en-US" sz="1650" i="1">
                                    <a:latin typeface="Cambria Math" panose="02040503050406030204" pitchFamily="18" charset="0"/>
                                  </a:rPr>
                                </m:ctrlPr>
                              </m:sSubPr>
                              <m:e>
                                <m:r>
                                  <m:rPr>
                                    <m:sty m:val="p"/>
                                  </m:rPr>
                                  <a:rPr lang="en-US" sz="1650">
                                    <a:latin typeface="Cambria Math" panose="02040503050406030204" pitchFamily="18" charset="0"/>
                                  </a:rPr>
                                  <m:t>head</m:t>
                                </m:r>
                              </m:e>
                              <m:sub>
                                <m:r>
                                  <a:rPr lang="en-US" sz="1650" i="1">
                                    <a:latin typeface="Cambria Math" panose="02040503050406030204" pitchFamily="18" charset="0"/>
                                  </a:rPr>
                                  <m:t>𝑖</m:t>
                                </m:r>
                              </m:sub>
                            </m:sSub>
                            <m:r>
                              <a:rPr lang="en-US" sz="1650" i="1">
                                <a:latin typeface="Cambria Math" panose="02040503050406030204" pitchFamily="18" charset="0"/>
                              </a:rPr>
                              <m:t>=</m:t>
                            </m:r>
                            <m:r>
                              <m:rPr>
                                <m:sty m:val="p"/>
                              </m:rPr>
                              <a:rPr lang="en-US" sz="1650">
                                <a:latin typeface="Cambria Math" panose="02040503050406030204" pitchFamily="18" charset="0"/>
                              </a:rPr>
                              <m:t>MaskedAttention</m:t>
                            </m:r>
                            <m:d>
                              <m:dPr>
                                <m:ctrlPr>
                                  <a:rPr lang="en-US" sz="1650" i="1">
                                    <a:latin typeface="Cambria Math" panose="02040503050406030204" pitchFamily="18" charset="0"/>
                                  </a:rPr>
                                </m:ctrlPr>
                              </m:dPr>
                              <m:e>
                                <m:sSub>
                                  <m:sSubPr>
                                    <m:ctrlPr>
                                      <a:rPr lang="en-US" sz="1650" i="1">
                                        <a:latin typeface="Cambria Math" panose="02040503050406030204" pitchFamily="18" charset="0"/>
                                      </a:rPr>
                                    </m:ctrlPr>
                                  </m:sSubPr>
                                  <m:e>
                                    <m:r>
                                      <a:rPr lang="en-US" sz="1650" i="1">
                                        <a:latin typeface="Cambria Math" panose="02040503050406030204" pitchFamily="18" charset="0"/>
                                      </a:rPr>
                                      <m:t>𝑄</m:t>
                                    </m:r>
                                  </m:e>
                                  <m:sub>
                                    <m:r>
                                      <a:rPr lang="en-US" sz="1650" i="1">
                                        <a:latin typeface="Cambria Math" panose="02040503050406030204" pitchFamily="18" charset="0"/>
                                      </a:rPr>
                                      <m:t>𝑖</m:t>
                                    </m:r>
                                  </m:sub>
                                </m:sSub>
                                <m:r>
                                  <a:rPr lang="en-US" sz="1650" i="1">
                                    <a:latin typeface="Cambria Math" panose="02040503050406030204" pitchFamily="18" charset="0"/>
                                  </a:rPr>
                                  <m:t>,</m:t>
                                </m:r>
                                <m:sSub>
                                  <m:sSubPr>
                                    <m:ctrlPr>
                                      <a:rPr lang="en-US" sz="1650" i="1">
                                        <a:latin typeface="Cambria Math" panose="02040503050406030204" pitchFamily="18" charset="0"/>
                                      </a:rPr>
                                    </m:ctrlPr>
                                  </m:sSubPr>
                                  <m:e>
                                    <m:r>
                                      <a:rPr lang="en-US" sz="1650" i="1">
                                        <a:latin typeface="Cambria Math" panose="02040503050406030204" pitchFamily="18" charset="0"/>
                                      </a:rPr>
                                      <m:t>𝐾</m:t>
                                    </m:r>
                                  </m:e>
                                  <m:sub>
                                    <m:r>
                                      <a:rPr lang="en-US" sz="1650" i="1">
                                        <a:latin typeface="Cambria Math" panose="02040503050406030204" pitchFamily="18" charset="0"/>
                                      </a:rPr>
                                      <m:t>𝑖</m:t>
                                    </m:r>
                                  </m:sub>
                                </m:sSub>
                                <m:r>
                                  <a:rPr lang="en-US" sz="1650" i="1">
                                    <a:latin typeface="Cambria Math" panose="02040503050406030204" pitchFamily="18" charset="0"/>
                                  </a:rPr>
                                  <m:t>,</m:t>
                                </m:r>
                                <m:sSub>
                                  <m:sSubPr>
                                    <m:ctrlPr>
                                      <a:rPr lang="en-US" sz="1650" i="1">
                                        <a:latin typeface="Cambria Math" panose="02040503050406030204" pitchFamily="18" charset="0"/>
                                      </a:rPr>
                                    </m:ctrlPr>
                                  </m:sSubPr>
                                  <m:e>
                                    <m:r>
                                      <a:rPr lang="en-US" sz="1650" i="1">
                                        <a:latin typeface="Cambria Math" panose="02040503050406030204" pitchFamily="18" charset="0"/>
                                      </a:rPr>
                                      <m:t>𝑉</m:t>
                                    </m:r>
                                  </m:e>
                                  <m:sub>
                                    <m:r>
                                      <a:rPr lang="en-US" sz="1650" i="1">
                                        <a:latin typeface="Cambria Math" panose="02040503050406030204" pitchFamily="18" charset="0"/>
                                      </a:rPr>
                                      <m:t>𝑖</m:t>
                                    </m:r>
                                  </m:sub>
                                </m:sSub>
                              </m:e>
                            </m:d>
                          </m:e>
                        </m:mr>
                        <m:mr>
                          <m:e>
                            <m:sSub>
                              <m:sSubPr>
                                <m:ctrlPr>
                                  <a:rPr lang="en-US" sz="1650" i="1">
                                    <a:latin typeface="Cambria Math" panose="02040503050406030204" pitchFamily="18" charset="0"/>
                                  </a:rPr>
                                </m:ctrlPr>
                              </m:sSubPr>
                              <m:e>
                                <m:r>
                                  <a:rPr lang="en-US" sz="1650" i="1">
                                    <a:latin typeface="Cambria Math" panose="02040503050406030204" pitchFamily="18" charset="0"/>
                                  </a:rPr>
                                  <m:t>𝑄</m:t>
                                </m:r>
                              </m:e>
                              <m:sub>
                                <m:r>
                                  <a:rPr lang="en-US" sz="1650" i="1">
                                    <a:latin typeface="Cambria Math" panose="02040503050406030204" pitchFamily="18" charset="0"/>
                                  </a:rPr>
                                  <m:t>𝑖</m:t>
                                </m:r>
                              </m:sub>
                            </m:sSub>
                            <m:r>
                              <a:rPr lang="en-US" sz="1650" i="1">
                                <a:latin typeface="Cambria Math" panose="02040503050406030204" pitchFamily="18" charset="0"/>
                              </a:rPr>
                              <m:t>=</m:t>
                            </m:r>
                            <m:r>
                              <a:rPr lang="en-US" sz="1650" b="1" i="1">
                                <a:latin typeface="Cambria Math" panose="02040503050406030204" pitchFamily="18" charset="0"/>
                              </a:rPr>
                              <m:t>𝒀</m:t>
                            </m:r>
                            <m:sSubSup>
                              <m:sSubSupPr>
                                <m:ctrlPr>
                                  <a:rPr lang="en-US" sz="1650" i="1">
                                    <a:latin typeface="Cambria Math" panose="02040503050406030204" pitchFamily="18" charset="0"/>
                                  </a:rPr>
                                </m:ctrlPr>
                              </m:sSubSupPr>
                              <m:e>
                                <m:r>
                                  <a:rPr lang="en-US" sz="1650" i="1">
                                    <a:latin typeface="Cambria Math" panose="02040503050406030204" pitchFamily="18" charset="0"/>
                                  </a:rPr>
                                  <m:t>𝑊</m:t>
                                </m:r>
                              </m:e>
                              <m:sub>
                                <m:r>
                                  <a:rPr lang="en-US" sz="1650" i="1">
                                    <a:latin typeface="Cambria Math" panose="02040503050406030204" pitchFamily="18" charset="0"/>
                                  </a:rPr>
                                  <m:t>𝑖</m:t>
                                </m:r>
                              </m:sub>
                              <m:sup>
                                <m:r>
                                  <a:rPr lang="en-US" sz="1650" i="1">
                                    <a:latin typeface="Cambria Math" panose="02040503050406030204" pitchFamily="18" charset="0"/>
                                  </a:rPr>
                                  <m:t>𝑄</m:t>
                                </m:r>
                              </m:sup>
                            </m:sSubSup>
                          </m:e>
                        </m:mr>
                        <m:mr>
                          <m:e>
                            <m:sSub>
                              <m:sSubPr>
                                <m:ctrlPr>
                                  <a:rPr lang="en-US" sz="1650" i="1">
                                    <a:latin typeface="Cambria Math" panose="02040503050406030204" pitchFamily="18" charset="0"/>
                                  </a:rPr>
                                </m:ctrlPr>
                              </m:sSubPr>
                              <m:e>
                                <m:r>
                                  <a:rPr lang="en-US" sz="1650" i="1">
                                    <a:latin typeface="Cambria Math" panose="02040503050406030204" pitchFamily="18" charset="0"/>
                                  </a:rPr>
                                  <m:t>𝐾</m:t>
                                </m:r>
                              </m:e>
                              <m:sub>
                                <m:r>
                                  <a:rPr lang="en-US" sz="1650" i="1">
                                    <a:latin typeface="Cambria Math" panose="02040503050406030204" pitchFamily="18" charset="0"/>
                                  </a:rPr>
                                  <m:t>𝑖</m:t>
                                </m:r>
                              </m:sub>
                            </m:sSub>
                            <m:r>
                              <a:rPr lang="en-US" sz="1650" i="1">
                                <a:latin typeface="Cambria Math" panose="02040503050406030204" pitchFamily="18" charset="0"/>
                              </a:rPr>
                              <m:t>=</m:t>
                            </m:r>
                            <m:r>
                              <a:rPr lang="en-US" sz="1650" b="1" i="1">
                                <a:latin typeface="Cambria Math" panose="02040503050406030204" pitchFamily="18" charset="0"/>
                              </a:rPr>
                              <m:t>𝒀</m:t>
                            </m:r>
                            <m:sSubSup>
                              <m:sSubSupPr>
                                <m:ctrlPr>
                                  <a:rPr lang="en-US" sz="1650" i="1">
                                    <a:latin typeface="Cambria Math" panose="02040503050406030204" pitchFamily="18" charset="0"/>
                                  </a:rPr>
                                </m:ctrlPr>
                              </m:sSubSupPr>
                              <m:e>
                                <m:r>
                                  <a:rPr lang="en-US" sz="1650" i="1">
                                    <a:latin typeface="Cambria Math" panose="02040503050406030204" pitchFamily="18" charset="0"/>
                                  </a:rPr>
                                  <m:t>𝑊</m:t>
                                </m:r>
                              </m:e>
                              <m:sub>
                                <m:r>
                                  <a:rPr lang="en-US" sz="1650" i="1">
                                    <a:latin typeface="Cambria Math" panose="02040503050406030204" pitchFamily="18" charset="0"/>
                                  </a:rPr>
                                  <m:t>𝑖</m:t>
                                </m:r>
                              </m:sub>
                              <m:sup>
                                <m:r>
                                  <a:rPr lang="en-US" sz="1650" i="1">
                                    <a:latin typeface="Cambria Math" panose="02040503050406030204" pitchFamily="18" charset="0"/>
                                  </a:rPr>
                                  <m:t>𝐾</m:t>
                                </m:r>
                              </m:sup>
                            </m:sSubSup>
                          </m:e>
                        </m:mr>
                        <m:mr>
                          <m:e>
                            <m:sSub>
                              <m:sSubPr>
                                <m:ctrlPr>
                                  <a:rPr lang="en-US" sz="1650" i="1">
                                    <a:latin typeface="Cambria Math" panose="02040503050406030204" pitchFamily="18" charset="0"/>
                                  </a:rPr>
                                </m:ctrlPr>
                              </m:sSubPr>
                              <m:e>
                                <m:r>
                                  <a:rPr lang="en-US" sz="1650" i="1">
                                    <a:latin typeface="Cambria Math" panose="02040503050406030204" pitchFamily="18" charset="0"/>
                                  </a:rPr>
                                  <m:t>𝑉</m:t>
                                </m:r>
                              </m:e>
                              <m:sub>
                                <m:r>
                                  <a:rPr lang="en-US" sz="1650" i="1">
                                    <a:latin typeface="Cambria Math" panose="02040503050406030204" pitchFamily="18" charset="0"/>
                                  </a:rPr>
                                  <m:t>𝑖</m:t>
                                </m:r>
                              </m:sub>
                            </m:sSub>
                            <m:r>
                              <a:rPr lang="en-US" sz="1650" i="1">
                                <a:latin typeface="Cambria Math" panose="02040503050406030204" pitchFamily="18" charset="0"/>
                              </a:rPr>
                              <m:t>=</m:t>
                            </m:r>
                            <m:r>
                              <a:rPr lang="en-US" sz="1650" b="1" i="1">
                                <a:latin typeface="Cambria Math" panose="02040503050406030204" pitchFamily="18" charset="0"/>
                              </a:rPr>
                              <m:t>𝒀</m:t>
                            </m:r>
                            <m:sSubSup>
                              <m:sSubSupPr>
                                <m:ctrlPr>
                                  <a:rPr lang="en-US" sz="1650" i="1">
                                    <a:latin typeface="Cambria Math" panose="02040503050406030204" pitchFamily="18" charset="0"/>
                                  </a:rPr>
                                </m:ctrlPr>
                              </m:sSubSupPr>
                              <m:e>
                                <m:r>
                                  <a:rPr lang="en-US" sz="1650" i="1">
                                    <a:latin typeface="Cambria Math" panose="02040503050406030204" pitchFamily="18" charset="0"/>
                                  </a:rPr>
                                  <m:t>𝑊</m:t>
                                </m:r>
                              </m:e>
                              <m:sub>
                                <m:r>
                                  <a:rPr lang="en-US" sz="1650" i="1">
                                    <a:latin typeface="Cambria Math" panose="02040503050406030204" pitchFamily="18" charset="0"/>
                                  </a:rPr>
                                  <m:t>𝑖</m:t>
                                </m:r>
                              </m:sub>
                              <m:sup>
                                <m:r>
                                  <a:rPr lang="en-US" sz="1650" i="1">
                                    <a:latin typeface="Cambria Math" panose="02040503050406030204" pitchFamily="18" charset="0"/>
                                  </a:rPr>
                                  <m:t>𝑉</m:t>
                                </m:r>
                              </m:sup>
                            </m:sSubSup>
                          </m:e>
                        </m:mr>
                      </m:m>
                    </m:oMath>
                  </m:oMathPara>
                </a14:m>
                <a:endParaRPr lang="en-US" sz="1650" dirty="0"/>
              </a:p>
              <a:p>
                <a:pPr marL="0" indent="0">
                  <a:buNone/>
                </a:pPr>
                <a:r>
                  <a:rPr lang="en-US" sz="1650" dirty="0"/>
                  <a:t>Please pay attention that weights matrices </a:t>
                </a:r>
                <a:r>
                  <a:rPr lang="en-US" sz="1650" i="1" dirty="0" err="1"/>
                  <a:t>W</a:t>
                </a:r>
                <a:r>
                  <a:rPr lang="en-US" sz="1650" i="1" baseline="-25000" dirty="0" err="1"/>
                  <a:t>i</a:t>
                </a:r>
                <a:r>
                  <a:rPr lang="en-US" sz="1650" i="1" baseline="30000" dirty="0" err="1"/>
                  <a:t>Q</a:t>
                </a:r>
                <a:r>
                  <a:rPr lang="en-US" sz="1650" dirty="0"/>
                  <a:t>, </a:t>
                </a:r>
                <a:r>
                  <a:rPr lang="en-US" sz="1650" i="1" dirty="0" err="1"/>
                  <a:t>W</a:t>
                </a:r>
                <a:r>
                  <a:rPr lang="en-US" sz="1650" i="1" baseline="-25000" dirty="0" err="1"/>
                  <a:t>i</a:t>
                </a:r>
                <a:r>
                  <a:rPr lang="en-US" sz="1650" i="1" baseline="30000" dirty="0" err="1"/>
                  <a:t>K</a:t>
                </a:r>
                <a:r>
                  <a:rPr lang="en-US" sz="1650" dirty="0"/>
                  <a:t>, </a:t>
                </a:r>
                <a:r>
                  <a:rPr lang="en-US" sz="1650" i="1" dirty="0" err="1"/>
                  <a:t>W</a:t>
                </a:r>
                <a:r>
                  <a:rPr lang="en-US" sz="1650" i="1" baseline="-25000" dirty="0" err="1"/>
                  <a:t>i</a:t>
                </a:r>
                <a:r>
                  <a:rPr lang="en-US" sz="1650" i="1" baseline="30000" dirty="0" err="1"/>
                  <a:t>V</a:t>
                </a:r>
                <a:r>
                  <a:rPr lang="en-US" sz="1650" dirty="0"/>
                  <a:t>, and </a:t>
                </a:r>
                <a:r>
                  <a:rPr lang="en-US" sz="1650" i="1" dirty="0"/>
                  <a:t>W</a:t>
                </a:r>
                <a:r>
                  <a:rPr lang="en-US" sz="1650" i="1" baseline="30000" dirty="0"/>
                  <a:t>O</a:t>
                </a:r>
                <a:r>
                  <a:rPr lang="en-US" sz="1650" dirty="0"/>
                  <a:t> are different from the ones of encoder. Dimensions of </a:t>
                </a:r>
                <a:r>
                  <a:rPr lang="en-US" sz="1650" i="1" dirty="0" err="1"/>
                  <a:t>W</a:t>
                </a:r>
                <a:r>
                  <a:rPr lang="en-US" sz="1650" i="1" baseline="-25000" dirty="0" err="1"/>
                  <a:t>i</a:t>
                </a:r>
                <a:r>
                  <a:rPr lang="en-US" sz="1650" i="1" baseline="30000" dirty="0" err="1"/>
                  <a:t>Q</a:t>
                </a:r>
                <a:r>
                  <a:rPr lang="en-US" sz="1650" dirty="0"/>
                  <a:t>, </a:t>
                </a:r>
                <a:r>
                  <a:rPr lang="en-US" sz="1650" i="1" dirty="0" err="1"/>
                  <a:t>W</a:t>
                </a:r>
                <a:r>
                  <a:rPr lang="en-US" sz="1650" i="1" baseline="-25000" dirty="0" err="1"/>
                  <a:t>i</a:t>
                </a:r>
                <a:r>
                  <a:rPr lang="en-US" sz="1650" i="1" baseline="30000" dirty="0" err="1"/>
                  <a:t>K</a:t>
                </a:r>
                <a:r>
                  <a:rPr lang="en-US" sz="1650" dirty="0"/>
                  <a:t>, </a:t>
                </a:r>
                <a:r>
                  <a:rPr lang="en-US" sz="1650" i="1" dirty="0" err="1"/>
                  <a:t>W</a:t>
                </a:r>
                <a:r>
                  <a:rPr lang="en-US" sz="1650" i="1" baseline="-25000" dirty="0" err="1"/>
                  <a:t>i</a:t>
                </a:r>
                <a:r>
                  <a:rPr lang="en-US" sz="1650" i="1" baseline="30000" dirty="0" err="1"/>
                  <a:t>V</a:t>
                </a:r>
                <a:r>
                  <a:rPr lang="en-US" sz="1650" dirty="0"/>
                  <a:t>, and </a:t>
                </a:r>
                <a:r>
                  <a:rPr lang="en-US" sz="1650" i="1" dirty="0"/>
                  <a:t>W</a:t>
                </a:r>
                <a:r>
                  <a:rPr lang="en-US" sz="1650" i="1" baseline="30000" dirty="0"/>
                  <a:t>O</a:t>
                </a:r>
                <a:r>
                  <a:rPr lang="en-US" sz="1650" dirty="0"/>
                  <a:t> are </a:t>
                </a:r>
                <a:r>
                  <a:rPr lang="en-US" sz="1650" i="1" dirty="0" err="1"/>
                  <a:t>d</a:t>
                </a:r>
                <a:r>
                  <a:rPr lang="en-US" sz="1650" i="1" baseline="-25000" dirty="0" err="1"/>
                  <a:t>m</a:t>
                </a:r>
                <a:r>
                  <a:rPr lang="en-US" sz="1650" dirty="0"/>
                  <a:t> x </a:t>
                </a:r>
                <a:r>
                  <a:rPr lang="en-US" sz="1650" i="1" dirty="0" err="1"/>
                  <a:t>d</a:t>
                </a:r>
                <a:r>
                  <a:rPr lang="en-US" sz="1650" i="1" baseline="-25000" dirty="0" err="1"/>
                  <a:t>k</a:t>
                </a:r>
                <a:r>
                  <a:rPr lang="en-US" sz="1650" dirty="0"/>
                  <a:t>, </a:t>
                </a:r>
                <a:r>
                  <a:rPr lang="en-US" sz="1650" i="1" dirty="0" err="1"/>
                  <a:t>d</a:t>
                </a:r>
                <a:r>
                  <a:rPr lang="en-US" sz="1650" i="1" baseline="-25000" dirty="0" err="1"/>
                  <a:t>m</a:t>
                </a:r>
                <a:r>
                  <a:rPr lang="en-US" sz="1650" dirty="0"/>
                  <a:t> x </a:t>
                </a:r>
                <a:r>
                  <a:rPr lang="en-US" sz="1650" i="1" dirty="0" err="1"/>
                  <a:t>d</a:t>
                </a:r>
                <a:r>
                  <a:rPr lang="en-US" sz="1650" i="1" baseline="-25000" dirty="0" err="1"/>
                  <a:t>k</a:t>
                </a:r>
                <a:r>
                  <a:rPr lang="en-US" sz="1650" dirty="0"/>
                  <a:t>, </a:t>
                </a:r>
                <a:r>
                  <a:rPr lang="en-US" sz="1650" i="1" dirty="0" err="1"/>
                  <a:t>d</a:t>
                </a:r>
                <a:r>
                  <a:rPr lang="en-US" sz="1650" i="1" baseline="-25000" dirty="0" err="1"/>
                  <a:t>m</a:t>
                </a:r>
                <a:r>
                  <a:rPr lang="en-US" sz="1650" dirty="0"/>
                  <a:t> x </a:t>
                </a:r>
                <a:r>
                  <a:rPr lang="en-US" sz="1650" i="1" dirty="0"/>
                  <a:t>d</a:t>
                </a:r>
                <a:r>
                  <a:rPr lang="en-US" sz="1650" i="1" baseline="-25000" dirty="0"/>
                  <a:t>v</a:t>
                </a:r>
                <a:r>
                  <a:rPr lang="en-US" sz="1650" dirty="0"/>
                  <a:t>, and </a:t>
                </a:r>
                <a:r>
                  <a:rPr lang="en-US" sz="1650" i="1" dirty="0" err="1"/>
                  <a:t>hd</a:t>
                </a:r>
                <a:r>
                  <a:rPr lang="en-US" sz="1650" i="1" baseline="-25000" dirty="0" err="1"/>
                  <a:t>v</a:t>
                </a:r>
                <a:r>
                  <a:rPr lang="en-US" sz="1650" dirty="0"/>
                  <a:t> x </a:t>
                </a:r>
                <a:r>
                  <a:rPr lang="en-US" sz="1650" i="1" dirty="0" err="1"/>
                  <a:t>d</a:t>
                </a:r>
                <a:r>
                  <a:rPr lang="en-US" sz="1650" i="1" baseline="-25000" dirty="0" err="1"/>
                  <a:t>m</a:t>
                </a:r>
                <a:r>
                  <a:rPr lang="en-US" sz="1650" dirty="0"/>
                  <a:t> so that dimension of masked multi-head attention </a:t>
                </a:r>
                <a:r>
                  <a:rPr lang="en-US" sz="1650" dirty="0" err="1"/>
                  <a:t>MaskedMultiheadAttention</a:t>
                </a:r>
                <a:r>
                  <a:rPr lang="en-US" sz="1650" dirty="0"/>
                  <a:t>(</a:t>
                </a:r>
                <a:r>
                  <a:rPr lang="en-US" sz="1650" b="1" i="1" dirty="0"/>
                  <a:t>Y</a:t>
                </a:r>
                <a:r>
                  <a:rPr lang="en-US" sz="1650" dirty="0"/>
                  <a:t>) is </a:t>
                </a:r>
                <a:r>
                  <a:rPr lang="en-US" sz="1650" i="1" dirty="0"/>
                  <a:t>n</a:t>
                </a:r>
                <a:r>
                  <a:rPr lang="en-US" sz="1650" dirty="0"/>
                  <a:t> x </a:t>
                </a:r>
                <a:r>
                  <a:rPr lang="en-US" sz="1650" i="1" dirty="0"/>
                  <a:t>d</a:t>
                </a:r>
                <a:r>
                  <a:rPr lang="en-US" sz="1650" i="1" baseline="-25000" dirty="0"/>
                  <a:t>m</a:t>
                </a:r>
                <a:r>
                  <a:rPr lang="en-US" sz="1650" dirty="0"/>
                  <a:t>. Residual mechanism and layer normalization are applied into masked multi-head attention too:</a:t>
                </a:r>
              </a:p>
              <a:p>
                <a:pPr marL="0" indent="0">
                  <a:buNone/>
                </a:pPr>
                <a14:m>
                  <m:oMathPara xmlns:m="http://schemas.openxmlformats.org/officeDocument/2006/math">
                    <m:oMathParaPr>
                      <m:jc m:val="centerGroup"/>
                    </m:oMathParaPr>
                    <m:oMath xmlns:m="http://schemas.openxmlformats.org/officeDocument/2006/math">
                      <m:r>
                        <m:rPr>
                          <m:sty m:val="p"/>
                        </m:rPr>
                        <a:rPr lang="en-US" sz="1650">
                          <a:latin typeface="Cambria Math" panose="02040503050406030204" pitchFamily="18" charset="0"/>
                        </a:rPr>
                        <m:t>MaskedMultiheadAttention</m:t>
                      </m:r>
                      <m:d>
                        <m:dPr>
                          <m:ctrlPr>
                            <a:rPr lang="en-US" sz="1650" i="1">
                              <a:latin typeface="Cambria Math" panose="02040503050406030204" pitchFamily="18" charset="0"/>
                            </a:rPr>
                          </m:ctrlPr>
                        </m:dPr>
                        <m:e>
                          <m:r>
                            <a:rPr lang="en-US" sz="1650" b="1" i="1">
                              <a:latin typeface="Cambria Math" panose="02040503050406030204" pitchFamily="18" charset="0"/>
                            </a:rPr>
                            <m:t>𝒀</m:t>
                          </m:r>
                        </m:e>
                      </m:d>
                      <m:r>
                        <a:rPr lang="en-US" sz="1650" i="1">
                          <a:latin typeface="Cambria Math" panose="02040503050406030204" pitchFamily="18" charset="0"/>
                        </a:rPr>
                        <m:t>=</m:t>
                      </m:r>
                      <m:r>
                        <m:rPr>
                          <m:sty m:val="p"/>
                        </m:rPr>
                        <a:rPr lang="en-US" sz="1650">
                          <a:latin typeface="Cambria Math" panose="02040503050406030204" pitchFamily="18" charset="0"/>
                        </a:rPr>
                        <m:t>LayerNorm</m:t>
                      </m:r>
                      <m:d>
                        <m:dPr>
                          <m:ctrlPr>
                            <a:rPr lang="en-US" sz="1650" i="1">
                              <a:latin typeface="Cambria Math" panose="02040503050406030204" pitchFamily="18" charset="0"/>
                            </a:rPr>
                          </m:ctrlPr>
                        </m:dPr>
                        <m:e>
                          <m:r>
                            <a:rPr lang="en-US" sz="1650" b="1" i="1">
                              <a:latin typeface="Cambria Math" panose="02040503050406030204" pitchFamily="18" charset="0"/>
                            </a:rPr>
                            <m:t>𝒀</m:t>
                          </m:r>
                          <m:r>
                            <a:rPr lang="en-US" sz="1650">
                              <a:latin typeface="Cambria Math" panose="02040503050406030204" pitchFamily="18" charset="0"/>
                            </a:rPr>
                            <m:t>+</m:t>
                          </m:r>
                          <m:r>
                            <m:rPr>
                              <m:sty m:val="p"/>
                            </m:rPr>
                            <a:rPr lang="en-US" sz="1650">
                              <a:latin typeface="Cambria Math" panose="02040503050406030204" pitchFamily="18" charset="0"/>
                            </a:rPr>
                            <m:t>MaskedMultiheadAttention</m:t>
                          </m:r>
                          <m:d>
                            <m:dPr>
                              <m:ctrlPr>
                                <a:rPr lang="en-US" sz="1650" i="1">
                                  <a:latin typeface="Cambria Math" panose="02040503050406030204" pitchFamily="18" charset="0"/>
                                </a:rPr>
                              </m:ctrlPr>
                            </m:dPr>
                            <m:e>
                              <m:r>
                                <a:rPr lang="en-US" sz="1650" b="1" i="1">
                                  <a:latin typeface="Cambria Math" panose="02040503050406030204" pitchFamily="18" charset="0"/>
                                </a:rPr>
                                <m:t>𝒀</m:t>
                              </m:r>
                            </m:e>
                          </m:d>
                        </m:e>
                      </m:d>
                    </m:oMath>
                  </m:oMathPara>
                </a14:m>
                <a:endParaRPr lang="en-US" sz="165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1280" y="914399"/>
                <a:ext cx="12009120" cy="5176066"/>
              </a:xfrm>
              <a:blipFill>
                <a:blip r:embed="rId2"/>
                <a:stretch>
                  <a:fillRect l="-305" t="-353" r="-305" b="-6243"/>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42</a:t>
            </a:fld>
            <a:endParaRPr lang="en-US"/>
          </a:p>
        </p:txBody>
      </p:sp>
    </p:spTree>
    <p:extLst>
      <p:ext uri="{BB962C8B-B14F-4D97-AF65-F5344CB8AC3E}">
        <p14:creationId xmlns:p14="http://schemas.microsoft.com/office/powerpoint/2010/main" val="28986578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Transformer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1120" y="914399"/>
                <a:ext cx="12039600" cy="5176066"/>
              </a:xfrm>
            </p:spPr>
            <p:txBody>
              <a:bodyPr>
                <a:noAutofit/>
              </a:bodyPr>
              <a:lstStyle/>
              <a:p>
                <a:pPr marL="0" indent="0">
                  <a:buNone/>
                </a:pPr>
                <a:r>
                  <a:rPr lang="en-US" sz="2250" dirty="0"/>
                  <a:t>Because mechanism of multi-head attention of decoder is relatively special, it is called complex multi-head attention for convention. Because complex multi-head attention is composed by concatenation of some complex attentions by the same way of encoder, we should concern complex attention.</a:t>
                </a:r>
              </a:p>
              <a:p>
                <a:pPr marL="0" indent="0">
                  <a:buNone/>
                </a:pPr>
                <a14:m>
                  <m:oMathPara xmlns:m="http://schemas.openxmlformats.org/officeDocument/2006/math">
                    <m:oMathParaPr>
                      <m:jc m:val="centerGroup"/>
                    </m:oMathParaPr>
                    <m:oMath xmlns:m="http://schemas.openxmlformats.org/officeDocument/2006/math">
                      <m:r>
                        <m:rPr>
                          <m:sty m:val="p"/>
                        </m:rPr>
                        <a:rPr lang="en-US" sz="2250">
                          <a:latin typeface="Cambria Math" panose="02040503050406030204" pitchFamily="18" charset="0"/>
                        </a:rPr>
                        <m:t>Attention</m:t>
                      </m:r>
                      <m:d>
                        <m:dPr>
                          <m:ctrlPr>
                            <a:rPr lang="en-US" sz="2250" i="1">
                              <a:latin typeface="Cambria Math" panose="02040503050406030204" pitchFamily="18" charset="0"/>
                            </a:rPr>
                          </m:ctrlPr>
                        </m:dPr>
                        <m:e>
                          <m:r>
                            <a:rPr lang="en-US" sz="2250" b="1" i="1">
                              <a:latin typeface="Cambria Math" panose="02040503050406030204" pitchFamily="18" charset="0"/>
                            </a:rPr>
                            <m:t>𝑿</m:t>
                          </m:r>
                          <m:r>
                            <a:rPr lang="en-US" sz="2250" i="1">
                              <a:latin typeface="Cambria Math" panose="02040503050406030204" pitchFamily="18" charset="0"/>
                            </a:rPr>
                            <m:t>,</m:t>
                          </m:r>
                          <m:r>
                            <a:rPr lang="en-US" sz="2250" b="1" i="1">
                              <a:latin typeface="Cambria Math" panose="02040503050406030204" pitchFamily="18" charset="0"/>
                            </a:rPr>
                            <m:t>𝒀</m:t>
                          </m:r>
                        </m:e>
                      </m:d>
                      <m:r>
                        <a:rPr lang="en-US" sz="2250" i="1">
                          <a:latin typeface="Cambria Math" panose="02040503050406030204" pitchFamily="18" charset="0"/>
                        </a:rPr>
                        <m:t>=</m:t>
                      </m:r>
                      <m:r>
                        <m:rPr>
                          <m:sty m:val="p"/>
                        </m:rPr>
                        <a:rPr lang="en-US" sz="2250">
                          <a:latin typeface="Cambria Math" panose="02040503050406030204" pitchFamily="18" charset="0"/>
                        </a:rPr>
                        <m:t>ComplexAttention</m:t>
                      </m:r>
                      <m:d>
                        <m:dPr>
                          <m:ctrlPr>
                            <a:rPr lang="en-US" sz="2250" i="1">
                              <a:latin typeface="Cambria Math" panose="02040503050406030204" pitchFamily="18" charset="0"/>
                            </a:rPr>
                          </m:ctrlPr>
                        </m:dPr>
                        <m:e>
                          <m:r>
                            <a:rPr lang="en-US" sz="2250" i="1">
                              <a:latin typeface="Cambria Math" panose="02040503050406030204" pitchFamily="18" charset="0"/>
                            </a:rPr>
                            <m:t>𝑄</m:t>
                          </m:r>
                          <m:r>
                            <a:rPr lang="en-US" sz="2250" i="1">
                              <a:latin typeface="Cambria Math" panose="02040503050406030204" pitchFamily="18" charset="0"/>
                            </a:rPr>
                            <m:t>,</m:t>
                          </m:r>
                          <m:r>
                            <a:rPr lang="en-US" sz="2250" i="1">
                              <a:latin typeface="Cambria Math" panose="02040503050406030204" pitchFamily="18" charset="0"/>
                            </a:rPr>
                            <m:t>𝐾</m:t>
                          </m:r>
                          <m:r>
                            <a:rPr lang="en-US" sz="2250" i="1">
                              <a:latin typeface="Cambria Math" panose="02040503050406030204" pitchFamily="18" charset="0"/>
                            </a:rPr>
                            <m:t>,</m:t>
                          </m:r>
                          <m:r>
                            <a:rPr lang="en-US" sz="2250" i="1">
                              <a:latin typeface="Cambria Math" panose="02040503050406030204" pitchFamily="18" charset="0"/>
                            </a:rPr>
                            <m:t>𝑉</m:t>
                          </m:r>
                        </m:e>
                      </m:d>
                      <m:r>
                        <a:rPr lang="en-US" sz="2250" i="1">
                          <a:latin typeface="Cambria Math" panose="02040503050406030204" pitchFamily="18" charset="0"/>
                        </a:rPr>
                        <m:t>=</m:t>
                      </m:r>
                      <m:r>
                        <m:rPr>
                          <m:sty m:val="p"/>
                        </m:rPr>
                        <a:rPr lang="en-US" sz="2250">
                          <a:latin typeface="Cambria Math" panose="02040503050406030204" pitchFamily="18" charset="0"/>
                        </a:rPr>
                        <m:t>softmax</m:t>
                      </m:r>
                      <m:d>
                        <m:dPr>
                          <m:ctrlPr>
                            <a:rPr lang="en-US" sz="2250" i="1">
                              <a:latin typeface="Cambria Math" panose="02040503050406030204" pitchFamily="18" charset="0"/>
                            </a:rPr>
                          </m:ctrlPr>
                        </m:dPr>
                        <m:e>
                          <m:f>
                            <m:fPr>
                              <m:ctrlPr>
                                <a:rPr lang="en-US" sz="2250" i="1">
                                  <a:latin typeface="Cambria Math" panose="02040503050406030204" pitchFamily="18" charset="0"/>
                                </a:rPr>
                              </m:ctrlPr>
                            </m:fPr>
                            <m:num>
                              <m:r>
                                <a:rPr lang="en-US" sz="2250" i="1">
                                  <a:latin typeface="Cambria Math" panose="02040503050406030204" pitchFamily="18" charset="0"/>
                                </a:rPr>
                                <m:t>𝑄</m:t>
                              </m:r>
                              <m:sSup>
                                <m:sSupPr>
                                  <m:ctrlPr>
                                    <a:rPr lang="en-US" sz="2250" i="1">
                                      <a:latin typeface="Cambria Math" panose="02040503050406030204" pitchFamily="18" charset="0"/>
                                    </a:rPr>
                                  </m:ctrlPr>
                                </m:sSupPr>
                                <m:e>
                                  <m:r>
                                    <a:rPr lang="en-US" sz="2250" i="1">
                                      <a:latin typeface="Cambria Math" panose="02040503050406030204" pitchFamily="18" charset="0"/>
                                    </a:rPr>
                                    <m:t>𝐾</m:t>
                                  </m:r>
                                </m:e>
                                <m:sup>
                                  <m:r>
                                    <a:rPr lang="en-US" sz="2250" i="1">
                                      <a:latin typeface="Cambria Math" panose="02040503050406030204" pitchFamily="18" charset="0"/>
                                    </a:rPr>
                                    <m:t>𝑇</m:t>
                                  </m:r>
                                </m:sup>
                              </m:sSup>
                            </m:num>
                            <m:den>
                              <m:rad>
                                <m:radPr>
                                  <m:degHide m:val="on"/>
                                  <m:ctrlPr>
                                    <a:rPr lang="en-US" sz="2250" i="1">
                                      <a:latin typeface="Cambria Math" panose="02040503050406030204" pitchFamily="18" charset="0"/>
                                    </a:rPr>
                                  </m:ctrlPr>
                                </m:radPr>
                                <m:deg/>
                                <m:e>
                                  <m:sSub>
                                    <m:sSubPr>
                                      <m:ctrlPr>
                                        <a:rPr lang="en-US" sz="2250" i="1">
                                          <a:latin typeface="Cambria Math" panose="02040503050406030204" pitchFamily="18" charset="0"/>
                                        </a:rPr>
                                      </m:ctrlPr>
                                    </m:sSubPr>
                                    <m:e>
                                      <m:r>
                                        <a:rPr lang="en-US" sz="2250" i="1">
                                          <a:latin typeface="Cambria Math" panose="02040503050406030204" pitchFamily="18" charset="0"/>
                                        </a:rPr>
                                        <m:t>𝑑</m:t>
                                      </m:r>
                                    </m:e>
                                    <m:sub>
                                      <m:r>
                                        <a:rPr lang="en-US" sz="2250" i="1">
                                          <a:latin typeface="Cambria Math" panose="02040503050406030204" pitchFamily="18" charset="0"/>
                                        </a:rPr>
                                        <m:t>𝑘</m:t>
                                      </m:r>
                                    </m:sub>
                                  </m:sSub>
                                </m:e>
                              </m:rad>
                            </m:den>
                          </m:f>
                        </m:e>
                      </m:d>
                      <m:r>
                        <a:rPr lang="en-US" sz="2250" i="1">
                          <a:latin typeface="Cambria Math" panose="02040503050406030204" pitchFamily="18" charset="0"/>
                        </a:rPr>
                        <m:t>𝑉</m:t>
                      </m:r>
                    </m:oMath>
                  </m:oMathPara>
                </a14:m>
                <a:endParaRPr lang="en-US" sz="2250" dirty="0"/>
              </a:p>
              <a:p>
                <a:pPr marL="0" indent="0">
                  <a:buNone/>
                </a:pPr>
                <a:r>
                  <a:rPr lang="en-US" sz="2250" dirty="0"/>
                  <a:t>Query matrix </a:t>
                </a:r>
                <a:r>
                  <a:rPr lang="en-US" sz="2250" i="1" dirty="0"/>
                  <a:t>Q</a:t>
                </a:r>
                <a:r>
                  <a:rPr lang="en-US" sz="2250" dirty="0"/>
                  <a:t> and key matrix </a:t>
                </a:r>
                <a:r>
                  <a:rPr lang="en-US" sz="2250" i="1" dirty="0"/>
                  <a:t>K</a:t>
                </a:r>
                <a:r>
                  <a:rPr lang="en-US" sz="2250" dirty="0"/>
                  <a:t> of complex attention are products of encoder attention </a:t>
                </a:r>
                <a:r>
                  <a:rPr lang="en-US" sz="2250" dirty="0" err="1"/>
                  <a:t>EncoderAttention</a:t>
                </a:r>
                <a:r>
                  <a:rPr lang="en-US" sz="2250" dirty="0"/>
                  <a:t>(</a:t>
                </a:r>
                <a:r>
                  <a:rPr lang="en-US" sz="2250" b="1" i="1" dirty="0"/>
                  <a:t>X</a:t>
                </a:r>
                <a:r>
                  <a:rPr lang="en-US" sz="2250" dirty="0"/>
                  <a:t>) and query weight matrix </a:t>
                </a:r>
                <a:r>
                  <a:rPr lang="en-US" sz="2250" i="1" dirty="0"/>
                  <a:t>U</a:t>
                </a:r>
                <a:r>
                  <a:rPr lang="en-US" sz="2250" i="1" baseline="30000" dirty="0"/>
                  <a:t>Q</a:t>
                </a:r>
                <a:r>
                  <a:rPr lang="en-US" sz="2250" dirty="0"/>
                  <a:t> and key weight matrix </a:t>
                </a:r>
                <a:r>
                  <a:rPr lang="en-US" sz="2250" i="1" dirty="0"/>
                  <a:t>U</a:t>
                </a:r>
                <a:r>
                  <a:rPr lang="en-US" sz="2250" i="1" baseline="30000" dirty="0"/>
                  <a:t>K</a:t>
                </a:r>
                <a:r>
                  <a:rPr lang="en-US" sz="2250" dirty="0"/>
                  <a:t>, respectively.</a:t>
                </a:r>
              </a:p>
              <a:p>
                <a:pPr marL="0" indent="0">
                  <a:buNone/>
                </a:pPr>
                <a14:m>
                  <m:oMathPara xmlns:m="http://schemas.openxmlformats.org/officeDocument/2006/math">
                    <m:oMathParaPr>
                      <m:jc m:val="centerGroup"/>
                    </m:oMathParaPr>
                    <m:oMath xmlns:m="http://schemas.openxmlformats.org/officeDocument/2006/math">
                      <m:m>
                        <m:mPr>
                          <m:mcs>
                            <m:mc>
                              <m:mcPr>
                                <m:count m:val="1"/>
                                <m:mcJc m:val="center"/>
                              </m:mcPr>
                            </m:mc>
                          </m:mcs>
                          <m:ctrlPr>
                            <a:rPr lang="en-US" sz="2250" i="1">
                              <a:latin typeface="Cambria Math" panose="02040503050406030204" pitchFamily="18" charset="0"/>
                            </a:rPr>
                          </m:ctrlPr>
                        </m:mPr>
                        <m:mr>
                          <m:e>
                            <m:r>
                              <a:rPr lang="en-US" sz="2250" i="1">
                                <a:latin typeface="Cambria Math" panose="02040503050406030204" pitchFamily="18" charset="0"/>
                              </a:rPr>
                              <m:t>𝑄</m:t>
                            </m:r>
                            <m:r>
                              <a:rPr lang="en-US" sz="2250" i="1">
                                <a:latin typeface="Cambria Math" panose="02040503050406030204" pitchFamily="18" charset="0"/>
                              </a:rPr>
                              <m:t>=</m:t>
                            </m:r>
                            <m:r>
                              <a:rPr lang="en-US" sz="2250" i="1">
                                <a:latin typeface="Cambria Math" panose="02040503050406030204" pitchFamily="18" charset="0"/>
                              </a:rPr>
                              <m:t>𝑇</m:t>
                            </m:r>
                            <m:r>
                              <m:rPr>
                                <m:sty m:val="p"/>
                              </m:rPr>
                              <a:rPr lang="en-US" sz="2250">
                                <a:latin typeface="Cambria Math" panose="02040503050406030204" pitchFamily="18" charset="0"/>
                              </a:rPr>
                              <m:t>EncoderAttention</m:t>
                            </m:r>
                            <m:r>
                              <a:rPr lang="en-US" sz="2250">
                                <a:latin typeface="Cambria Math" panose="02040503050406030204" pitchFamily="18" charset="0"/>
                              </a:rPr>
                              <m:t>(</m:t>
                            </m:r>
                            <m:r>
                              <a:rPr lang="en-US" sz="2250" b="1" i="1">
                                <a:latin typeface="Cambria Math" panose="02040503050406030204" pitchFamily="18" charset="0"/>
                              </a:rPr>
                              <m:t>𝑿</m:t>
                            </m:r>
                            <m:r>
                              <a:rPr lang="en-US" sz="2250">
                                <a:latin typeface="Cambria Math" panose="02040503050406030204" pitchFamily="18" charset="0"/>
                              </a:rPr>
                              <m:t>)</m:t>
                            </m:r>
                            <m:sSup>
                              <m:sSupPr>
                                <m:ctrlPr>
                                  <a:rPr lang="en-US" sz="2250" i="1">
                                    <a:latin typeface="Cambria Math" panose="02040503050406030204" pitchFamily="18" charset="0"/>
                                  </a:rPr>
                                </m:ctrlPr>
                              </m:sSupPr>
                              <m:e>
                                <m:r>
                                  <a:rPr lang="en-US" sz="2250" i="1">
                                    <a:latin typeface="Cambria Math" panose="02040503050406030204" pitchFamily="18" charset="0"/>
                                  </a:rPr>
                                  <m:t>𝑈</m:t>
                                </m:r>
                              </m:e>
                              <m:sup>
                                <m:r>
                                  <a:rPr lang="en-US" sz="2250" i="1">
                                    <a:latin typeface="Cambria Math" panose="02040503050406030204" pitchFamily="18" charset="0"/>
                                  </a:rPr>
                                  <m:t>𝑄</m:t>
                                </m:r>
                              </m:sup>
                            </m:sSup>
                          </m:e>
                        </m:mr>
                        <m:mr>
                          <m:e>
                            <m:r>
                              <a:rPr lang="en-US" sz="2250" i="1">
                                <a:latin typeface="Cambria Math" panose="02040503050406030204" pitchFamily="18" charset="0"/>
                              </a:rPr>
                              <m:t>𝐾</m:t>
                            </m:r>
                            <m:r>
                              <a:rPr lang="en-US" sz="2250" i="1">
                                <a:latin typeface="Cambria Math" panose="02040503050406030204" pitchFamily="18" charset="0"/>
                              </a:rPr>
                              <m:t>=</m:t>
                            </m:r>
                            <m:r>
                              <a:rPr lang="en-US" sz="2250" i="1">
                                <a:latin typeface="Cambria Math" panose="02040503050406030204" pitchFamily="18" charset="0"/>
                              </a:rPr>
                              <m:t>𝑇</m:t>
                            </m:r>
                            <m:r>
                              <m:rPr>
                                <m:sty m:val="p"/>
                              </m:rPr>
                              <a:rPr lang="en-US" sz="2250">
                                <a:latin typeface="Cambria Math" panose="02040503050406030204" pitchFamily="18" charset="0"/>
                              </a:rPr>
                              <m:t>EncoderAttention</m:t>
                            </m:r>
                            <m:r>
                              <a:rPr lang="en-US" sz="2250">
                                <a:latin typeface="Cambria Math" panose="02040503050406030204" pitchFamily="18" charset="0"/>
                              </a:rPr>
                              <m:t>(</m:t>
                            </m:r>
                            <m:r>
                              <a:rPr lang="en-US" sz="2250" b="1" i="1">
                                <a:latin typeface="Cambria Math" panose="02040503050406030204" pitchFamily="18" charset="0"/>
                              </a:rPr>
                              <m:t>𝑿</m:t>
                            </m:r>
                            <m:r>
                              <a:rPr lang="en-US" sz="2250">
                                <a:latin typeface="Cambria Math" panose="02040503050406030204" pitchFamily="18" charset="0"/>
                              </a:rPr>
                              <m:t>)</m:t>
                            </m:r>
                            <m:sSup>
                              <m:sSupPr>
                                <m:ctrlPr>
                                  <a:rPr lang="en-US" sz="2250" i="1">
                                    <a:latin typeface="Cambria Math" panose="02040503050406030204" pitchFamily="18" charset="0"/>
                                  </a:rPr>
                                </m:ctrlPr>
                              </m:sSupPr>
                              <m:e>
                                <m:r>
                                  <a:rPr lang="en-US" sz="2250" i="1">
                                    <a:latin typeface="Cambria Math" panose="02040503050406030204" pitchFamily="18" charset="0"/>
                                  </a:rPr>
                                  <m:t>𝑈</m:t>
                                </m:r>
                              </m:e>
                              <m:sup>
                                <m:r>
                                  <a:rPr lang="en-US" sz="2250" i="1">
                                    <a:latin typeface="Cambria Math" panose="02040503050406030204" pitchFamily="18" charset="0"/>
                                  </a:rPr>
                                  <m:t>𝐾</m:t>
                                </m:r>
                              </m:sup>
                            </m:sSup>
                          </m:e>
                        </m:mr>
                      </m:m>
                    </m:oMath>
                  </m:oMathPara>
                </a14:m>
                <a:endParaRPr lang="en-US" sz="2250" dirty="0"/>
              </a:p>
              <a:p>
                <a:pPr marL="0" indent="0">
                  <a:buNone/>
                </a:pPr>
                <a:r>
                  <a:rPr lang="en-US" sz="2250" dirty="0"/>
                  <a:t>Where </a:t>
                </a:r>
                <a:r>
                  <a:rPr lang="en-US" sz="2250" i="1" dirty="0"/>
                  <a:t>T</a:t>
                </a:r>
                <a:r>
                  <a:rPr lang="en-US" sz="2250" dirty="0"/>
                  <a:t> is transformation matrix whose dimension is </a:t>
                </a:r>
                <a:r>
                  <a:rPr lang="en-US" sz="2250" i="1" dirty="0"/>
                  <a:t>n</a:t>
                </a:r>
                <a:r>
                  <a:rPr lang="en-US" sz="2250" dirty="0"/>
                  <a:t> x </a:t>
                </a:r>
                <a:r>
                  <a:rPr lang="en-US" sz="2250" i="1" dirty="0"/>
                  <a:t>m</a:t>
                </a:r>
                <a:r>
                  <a:rPr lang="en-US" sz="2250" dirty="0"/>
                  <a:t>. If </a:t>
                </a:r>
                <a:r>
                  <a:rPr lang="en-US" sz="2250" i="1" dirty="0"/>
                  <a:t>n</a:t>
                </a:r>
                <a:r>
                  <a:rPr lang="en-US" sz="2250" dirty="0"/>
                  <a:t> = </a:t>
                </a:r>
                <a:r>
                  <a:rPr lang="en-US" sz="2250" i="1" dirty="0"/>
                  <a:t>m</a:t>
                </a:r>
                <a:r>
                  <a:rPr lang="en-US" sz="2250" dirty="0"/>
                  <a:t>, matrix </a:t>
                </a:r>
                <a:r>
                  <a:rPr lang="en-US" sz="2250" i="1" dirty="0"/>
                  <a:t>T</a:t>
                </a:r>
                <a:r>
                  <a:rPr lang="en-US" sz="2250" dirty="0"/>
                  <a:t> will be removed. Value matrix </a:t>
                </a:r>
                <a:r>
                  <a:rPr lang="en-US" sz="2250" i="1" dirty="0"/>
                  <a:t>V</a:t>
                </a:r>
                <a:r>
                  <a:rPr lang="en-US" sz="2250" dirty="0"/>
                  <a:t> of complex attention is product of masked multi-head attention and value weight matrix </a:t>
                </a:r>
                <a:r>
                  <a:rPr lang="en-US" sz="2250" i="1" dirty="0"/>
                  <a:t>U</a:t>
                </a:r>
                <a:r>
                  <a:rPr lang="en-US" sz="2250" i="1" baseline="30000" dirty="0"/>
                  <a:t>V</a:t>
                </a:r>
                <a:r>
                  <a:rPr lang="en-US" sz="2250" dirty="0"/>
                  <a:t>.</a:t>
                </a:r>
              </a:p>
              <a:p>
                <a:pPr marL="0" indent="0">
                  <a:buNone/>
                </a:pPr>
                <a14:m>
                  <m:oMathPara xmlns:m="http://schemas.openxmlformats.org/officeDocument/2006/math">
                    <m:oMathParaPr>
                      <m:jc m:val="centerGroup"/>
                    </m:oMathParaPr>
                    <m:oMath xmlns:m="http://schemas.openxmlformats.org/officeDocument/2006/math">
                      <m:r>
                        <a:rPr lang="en-US" sz="2250" i="1">
                          <a:latin typeface="Cambria Math" panose="02040503050406030204" pitchFamily="18" charset="0"/>
                        </a:rPr>
                        <m:t>𝑉</m:t>
                      </m:r>
                      <m:r>
                        <a:rPr lang="en-US" sz="2250" i="1">
                          <a:latin typeface="Cambria Math" panose="02040503050406030204" pitchFamily="18" charset="0"/>
                        </a:rPr>
                        <m:t>=</m:t>
                      </m:r>
                      <m:r>
                        <m:rPr>
                          <m:sty m:val="p"/>
                        </m:rPr>
                        <a:rPr lang="en-US" sz="2250">
                          <a:latin typeface="Cambria Math" panose="02040503050406030204" pitchFamily="18" charset="0"/>
                        </a:rPr>
                        <m:t>MaskedMultiheadAttention</m:t>
                      </m:r>
                      <m:d>
                        <m:dPr>
                          <m:ctrlPr>
                            <a:rPr lang="en-US" sz="2250" i="1">
                              <a:latin typeface="Cambria Math" panose="02040503050406030204" pitchFamily="18" charset="0"/>
                            </a:rPr>
                          </m:ctrlPr>
                        </m:dPr>
                        <m:e>
                          <m:r>
                            <a:rPr lang="en-US" sz="2250" b="1" i="1">
                              <a:latin typeface="Cambria Math" panose="02040503050406030204" pitchFamily="18" charset="0"/>
                            </a:rPr>
                            <m:t>𝒀</m:t>
                          </m:r>
                        </m:e>
                      </m:d>
                      <m:sSup>
                        <m:sSupPr>
                          <m:ctrlPr>
                            <a:rPr lang="en-US" sz="2250" i="1">
                              <a:latin typeface="Cambria Math" panose="02040503050406030204" pitchFamily="18" charset="0"/>
                            </a:rPr>
                          </m:ctrlPr>
                        </m:sSupPr>
                        <m:e>
                          <m:r>
                            <a:rPr lang="en-US" sz="2250" i="1">
                              <a:latin typeface="Cambria Math" panose="02040503050406030204" pitchFamily="18" charset="0"/>
                            </a:rPr>
                            <m:t>𝑈</m:t>
                          </m:r>
                        </m:e>
                        <m:sup>
                          <m:r>
                            <a:rPr lang="en-US" sz="2250" i="1">
                              <a:latin typeface="Cambria Math" panose="02040503050406030204" pitchFamily="18" charset="0"/>
                            </a:rPr>
                            <m:t>𝑉</m:t>
                          </m:r>
                        </m:sup>
                      </m:sSup>
                    </m:oMath>
                  </m:oMathPara>
                </a14:m>
                <a:endParaRPr lang="en-US" sz="2250" dirty="0"/>
              </a:p>
              <a:p>
                <a:pPr marL="0" indent="0">
                  <a:buNone/>
                </a:pPr>
                <a:r>
                  <a:rPr lang="en-US" sz="2250" dirty="0"/>
                  <a:t>Dimensions of weight matrices </a:t>
                </a:r>
                <a:r>
                  <a:rPr lang="en-US" sz="2250" i="1" dirty="0"/>
                  <a:t>U</a:t>
                </a:r>
                <a:r>
                  <a:rPr lang="en-US" sz="2250" i="1" baseline="30000" dirty="0"/>
                  <a:t>Q</a:t>
                </a:r>
                <a:r>
                  <a:rPr lang="en-US" sz="2250" dirty="0"/>
                  <a:t>, </a:t>
                </a:r>
                <a:r>
                  <a:rPr lang="en-US" sz="2250" i="1" dirty="0"/>
                  <a:t>U</a:t>
                </a:r>
                <a:r>
                  <a:rPr lang="en-US" sz="2250" i="1" baseline="30000" dirty="0"/>
                  <a:t>K</a:t>
                </a:r>
                <a:r>
                  <a:rPr lang="en-US" sz="2250" dirty="0"/>
                  <a:t>, and </a:t>
                </a:r>
                <a:r>
                  <a:rPr lang="en-US" sz="2250" i="1" dirty="0"/>
                  <a:t>U</a:t>
                </a:r>
                <a:r>
                  <a:rPr lang="en-US" sz="2250" i="1" baseline="30000" dirty="0"/>
                  <a:t>V</a:t>
                </a:r>
                <a:r>
                  <a:rPr lang="en-US" sz="2250" dirty="0"/>
                  <a:t> are </a:t>
                </a:r>
                <a:r>
                  <a:rPr lang="en-US" sz="2250" i="1" dirty="0" err="1"/>
                  <a:t>d</a:t>
                </a:r>
                <a:r>
                  <a:rPr lang="en-US" sz="2250" i="1" baseline="-25000" dirty="0" err="1"/>
                  <a:t>m</a:t>
                </a:r>
                <a:r>
                  <a:rPr lang="en-US" sz="2250" dirty="0"/>
                  <a:t> x </a:t>
                </a:r>
                <a:r>
                  <a:rPr lang="en-US" sz="2250" i="1" dirty="0" err="1"/>
                  <a:t>d</a:t>
                </a:r>
                <a:r>
                  <a:rPr lang="en-US" sz="2250" i="1" baseline="-25000" dirty="0" err="1"/>
                  <a:t>k</a:t>
                </a:r>
                <a:r>
                  <a:rPr lang="en-US" sz="2250" dirty="0"/>
                  <a:t>, </a:t>
                </a:r>
                <a:r>
                  <a:rPr lang="en-US" sz="2250" i="1" dirty="0" err="1"/>
                  <a:t>d</a:t>
                </a:r>
                <a:r>
                  <a:rPr lang="en-US" sz="2250" i="1" baseline="-25000" dirty="0" err="1"/>
                  <a:t>m</a:t>
                </a:r>
                <a:r>
                  <a:rPr lang="en-US" sz="2250" dirty="0"/>
                  <a:t> x </a:t>
                </a:r>
                <a:r>
                  <a:rPr lang="en-US" sz="2250" i="1" dirty="0" err="1"/>
                  <a:t>d</a:t>
                </a:r>
                <a:r>
                  <a:rPr lang="en-US" sz="2250" i="1" baseline="-25000" dirty="0" err="1"/>
                  <a:t>k</a:t>
                </a:r>
                <a:r>
                  <a:rPr lang="en-US" sz="2250" dirty="0"/>
                  <a:t>, and </a:t>
                </a:r>
                <a:r>
                  <a:rPr lang="en-US" sz="2250" i="1" dirty="0" err="1"/>
                  <a:t>d</a:t>
                </a:r>
                <a:r>
                  <a:rPr lang="en-US" sz="2250" i="1" baseline="-25000" dirty="0" err="1"/>
                  <a:t>m</a:t>
                </a:r>
                <a:r>
                  <a:rPr lang="en-US" sz="2250" dirty="0"/>
                  <a:t> x </a:t>
                </a:r>
                <a:r>
                  <a:rPr lang="en-US" sz="2250" i="1" dirty="0"/>
                  <a:t>d</a:t>
                </a:r>
                <a:r>
                  <a:rPr lang="en-US" sz="2250" i="1" baseline="-25000" dirty="0"/>
                  <a:t>v</a:t>
                </a:r>
                <a:r>
                  <a:rPr lang="en-US" sz="2250" dirty="0"/>
                  <a:t>, respectively.</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1120" y="914399"/>
                <a:ext cx="12039600" cy="5176066"/>
              </a:xfrm>
              <a:blipFill>
                <a:blip r:embed="rId2"/>
                <a:stretch>
                  <a:fillRect l="-709" t="-824" r="-658"/>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43</a:t>
            </a:fld>
            <a:endParaRPr lang="en-US"/>
          </a:p>
        </p:txBody>
      </p:sp>
    </p:spTree>
    <p:extLst>
      <p:ext uri="{BB962C8B-B14F-4D97-AF65-F5344CB8AC3E}">
        <p14:creationId xmlns:p14="http://schemas.microsoft.com/office/powerpoint/2010/main" val="171550681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Transformer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1280" y="914399"/>
                <a:ext cx="6801240" cy="5176066"/>
              </a:xfrm>
            </p:spPr>
            <p:txBody>
              <a:bodyPr>
                <a:noAutofit/>
              </a:bodyPr>
              <a:lstStyle/>
              <a:p>
                <a:pPr marL="0" indent="0">
                  <a:buNone/>
                </a:pPr>
                <a:r>
                  <a:rPr lang="en-US" sz="1750" dirty="0"/>
                  <a:t>Following figure depicts Attention(</a:t>
                </a:r>
                <a:r>
                  <a:rPr lang="en-US" sz="1750" b="1" i="1" dirty="0"/>
                  <a:t>X</a:t>
                </a:r>
                <a:r>
                  <a:rPr lang="en-US" sz="1750" dirty="0"/>
                  <a:t>, </a:t>
                </a:r>
                <a:r>
                  <a:rPr lang="en-US" sz="1750" b="1" i="1" dirty="0"/>
                  <a:t>Y</a:t>
                </a:r>
                <a:r>
                  <a:rPr lang="en-US" sz="1750" dirty="0"/>
                  <a:t>) in general view</a:t>
                </a:r>
                <a:r>
                  <a:rPr lang="en-US" sz="1750" dirty="0" smtClean="0"/>
                  <a:t>. Transformer </a:t>
                </a:r>
                <a:r>
                  <a:rPr lang="en-US" sz="1750" dirty="0"/>
                  <a:t>here fosters target sequence to pay attention to itself and source sequence by masked self-attention and encoder attention. Of course, after complex attention is calculated, multi-head attention of decoder (complex multi-head attention) is totally determined.</a:t>
                </a:r>
              </a:p>
              <a:p>
                <a:pPr marL="0" indent="0">
                  <a:buNone/>
                </a:pPr>
                <a14:m>
                  <m:oMathPara xmlns:m="http://schemas.openxmlformats.org/officeDocument/2006/math">
                    <m:oMathParaPr>
                      <m:jc m:val="centerGroup"/>
                    </m:oMathParaPr>
                    <m:oMath xmlns:m="http://schemas.openxmlformats.org/officeDocument/2006/math">
                      <m:r>
                        <m:rPr>
                          <m:sty m:val="p"/>
                        </m:rPr>
                        <a:rPr lang="en-US" sz="1750">
                          <a:latin typeface="Cambria Math" panose="02040503050406030204" pitchFamily="18" charset="0"/>
                        </a:rPr>
                        <m:t>MultiheadAttention</m:t>
                      </m:r>
                      <m:d>
                        <m:dPr>
                          <m:ctrlPr>
                            <a:rPr lang="en-US" sz="1750" i="1">
                              <a:latin typeface="Cambria Math" panose="02040503050406030204" pitchFamily="18" charset="0"/>
                            </a:rPr>
                          </m:ctrlPr>
                        </m:dPr>
                        <m:e>
                          <m:r>
                            <a:rPr lang="en-US" sz="1750" b="1" i="1">
                              <a:latin typeface="Cambria Math" panose="02040503050406030204" pitchFamily="18" charset="0"/>
                            </a:rPr>
                            <m:t>𝑿</m:t>
                          </m:r>
                          <m:r>
                            <a:rPr lang="en-US" sz="1750" i="1">
                              <a:latin typeface="Cambria Math" panose="02040503050406030204" pitchFamily="18" charset="0"/>
                            </a:rPr>
                            <m:t>,</m:t>
                          </m:r>
                          <m:r>
                            <a:rPr lang="en-US" sz="1750" b="1" i="1">
                              <a:latin typeface="Cambria Math" panose="02040503050406030204" pitchFamily="18" charset="0"/>
                            </a:rPr>
                            <m:t>𝒀</m:t>
                          </m:r>
                        </m:e>
                      </m:d>
                      <m:r>
                        <a:rPr lang="en-US" sz="1750" i="1">
                          <a:latin typeface="Cambria Math" panose="02040503050406030204" pitchFamily="18" charset="0"/>
                        </a:rPr>
                        <m:t>=</m:t>
                      </m:r>
                      <m:r>
                        <m:rPr>
                          <m:sty m:val="p"/>
                        </m:rPr>
                        <a:rPr lang="en-US" sz="1750">
                          <a:latin typeface="Cambria Math" panose="02040503050406030204" pitchFamily="18" charset="0"/>
                        </a:rPr>
                        <m:t>concatenate</m:t>
                      </m:r>
                      <m:d>
                        <m:dPr>
                          <m:ctrlPr>
                            <a:rPr lang="en-US" sz="1750" i="1">
                              <a:latin typeface="Cambria Math" panose="02040503050406030204" pitchFamily="18" charset="0"/>
                            </a:rPr>
                          </m:ctrlPr>
                        </m:dPr>
                        <m:e>
                          <m:sSub>
                            <m:sSubPr>
                              <m:ctrlPr>
                                <a:rPr lang="en-US" sz="1750" i="1">
                                  <a:latin typeface="Cambria Math" panose="02040503050406030204" pitchFamily="18" charset="0"/>
                                </a:rPr>
                              </m:ctrlPr>
                            </m:sSubPr>
                            <m:e>
                              <m:r>
                                <m:rPr>
                                  <m:sty m:val="p"/>
                                </m:rPr>
                                <a:rPr lang="en-US" sz="1750">
                                  <a:latin typeface="Cambria Math" panose="02040503050406030204" pitchFamily="18" charset="0"/>
                                </a:rPr>
                                <m:t>head</m:t>
                              </m:r>
                            </m:e>
                            <m:sub>
                              <m:r>
                                <a:rPr lang="en-US" sz="1750" i="1">
                                  <a:latin typeface="Cambria Math" panose="02040503050406030204" pitchFamily="18" charset="0"/>
                                </a:rPr>
                                <m:t>1</m:t>
                              </m:r>
                            </m:sub>
                          </m:sSub>
                          <m:r>
                            <a:rPr lang="en-US" sz="1750" i="1">
                              <a:latin typeface="Cambria Math" panose="02040503050406030204" pitchFamily="18" charset="0"/>
                            </a:rPr>
                            <m:t>,</m:t>
                          </m:r>
                          <m:sSub>
                            <m:sSubPr>
                              <m:ctrlPr>
                                <a:rPr lang="en-US" sz="1750" i="1">
                                  <a:latin typeface="Cambria Math" panose="02040503050406030204" pitchFamily="18" charset="0"/>
                                </a:rPr>
                              </m:ctrlPr>
                            </m:sSubPr>
                            <m:e>
                              <m:r>
                                <m:rPr>
                                  <m:sty m:val="p"/>
                                </m:rPr>
                                <a:rPr lang="en-US" sz="1750">
                                  <a:latin typeface="Cambria Math" panose="02040503050406030204" pitchFamily="18" charset="0"/>
                                </a:rPr>
                                <m:t>head</m:t>
                              </m:r>
                            </m:e>
                            <m:sub>
                              <m:r>
                                <a:rPr lang="en-US" sz="1750" i="1">
                                  <a:latin typeface="Cambria Math" panose="02040503050406030204" pitchFamily="18" charset="0"/>
                                </a:rPr>
                                <m:t>2</m:t>
                              </m:r>
                            </m:sub>
                          </m:sSub>
                          <m:r>
                            <a:rPr lang="en-US" sz="1750" i="1">
                              <a:latin typeface="Cambria Math" panose="02040503050406030204" pitchFamily="18" charset="0"/>
                            </a:rPr>
                            <m:t>,…,</m:t>
                          </m:r>
                          <m:sSub>
                            <m:sSubPr>
                              <m:ctrlPr>
                                <a:rPr lang="en-US" sz="1750" i="1">
                                  <a:latin typeface="Cambria Math" panose="02040503050406030204" pitchFamily="18" charset="0"/>
                                </a:rPr>
                              </m:ctrlPr>
                            </m:sSubPr>
                            <m:e>
                              <m:r>
                                <m:rPr>
                                  <m:sty m:val="p"/>
                                </m:rPr>
                                <a:rPr lang="en-US" sz="1750">
                                  <a:latin typeface="Cambria Math" panose="02040503050406030204" pitchFamily="18" charset="0"/>
                                </a:rPr>
                                <m:t>head</m:t>
                              </m:r>
                            </m:e>
                            <m:sub>
                              <m:r>
                                <a:rPr lang="en-US" sz="1750" i="1">
                                  <a:latin typeface="Cambria Math" panose="02040503050406030204" pitchFamily="18" charset="0"/>
                                </a:rPr>
                                <m:t>h</m:t>
                              </m:r>
                            </m:sub>
                          </m:sSub>
                        </m:e>
                      </m:d>
                      <m:sSup>
                        <m:sSupPr>
                          <m:ctrlPr>
                            <a:rPr lang="en-US" sz="1750" i="1">
                              <a:latin typeface="Cambria Math" panose="02040503050406030204" pitchFamily="18" charset="0"/>
                            </a:rPr>
                          </m:ctrlPr>
                        </m:sSupPr>
                        <m:e>
                          <m:r>
                            <a:rPr lang="en-US" sz="1750" i="1">
                              <a:latin typeface="Cambria Math" panose="02040503050406030204" pitchFamily="18" charset="0"/>
                            </a:rPr>
                            <m:t>𝑈</m:t>
                          </m:r>
                        </m:e>
                        <m:sup>
                          <m:r>
                            <a:rPr lang="en-US" sz="1750" i="1">
                              <a:latin typeface="Cambria Math" panose="02040503050406030204" pitchFamily="18" charset="0"/>
                            </a:rPr>
                            <m:t>𝑂</m:t>
                          </m:r>
                        </m:sup>
                      </m:sSup>
                    </m:oMath>
                  </m:oMathPara>
                </a14:m>
                <a:endParaRPr lang="en-US" sz="1750" dirty="0"/>
              </a:p>
              <a:p>
                <a:pPr marL="0" indent="0">
                  <a:buNone/>
                </a:pPr>
                <a:r>
                  <a:rPr lang="en-US" sz="1750" dirty="0"/>
                  <a:t>Where,</a:t>
                </a:r>
              </a:p>
              <a:p>
                <a:pPr marL="0" indent="0">
                  <a:buNone/>
                </a:pPr>
                <a14:m>
                  <m:oMathPara xmlns:m="http://schemas.openxmlformats.org/officeDocument/2006/math">
                    <m:oMathParaPr>
                      <m:jc m:val="centerGroup"/>
                    </m:oMathParaPr>
                    <m:oMath xmlns:m="http://schemas.openxmlformats.org/officeDocument/2006/math">
                      <m:m>
                        <m:mPr>
                          <m:mcs>
                            <m:mc>
                              <m:mcPr>
                                <m:count m:val="1"/>
                                <m:mcJc m:val="center"/>
                              </m:mcPr>
                            </m:mc>
                          </m:mcs>
                          <m:ctrlPr>
                            <a:rPr lang="en-US" sz="1750" i="1">
                              <a:latin typeface="Cambria Math" panose="02040503050406030204" pitchFamily="18" charset="0"/>
                            </a:rPr>
                          </m:ctrlPr>
                        </m:mPr>
                        <m:mr>
                          <m:e>
                            <m:sSub>
                              <m:sSubPr>
                                <m:ctrlPr>
                                  <a:rPr lang="en-US" sz="1750" i="1">
                                    <a:latin typeface="Cambria Math" panose="02040503050406030204" pitchFamily="18" charset="0"/>
                                  </a:rPr>
                                </m:ctrlPr>
                              </m:sSubPr>
                              <m:e>
                                <m:r>
                                  <m:rPr>
                                    <m:sty m:val="p"/>
                                  </m:rPr>
                                  <a:rPr lang="en-US" sz="1750">
                                    <a:latin typeface="Cambria Math" panose="02040503050406030204" pitchFamily="18" charset="0"/>
                                  </a:rPr>
                                  <m:t>head</m:t>
                                </m:r>
                              </m:e>
                              <m:sub>
                                <m:r>
                                  <a:rPr lang="en-US" sz="1750" i="1">
                                    <a:latin typeface="Cambria Math" panose="02040503050406030204" pitchFamily="18" charset="0"/>
                                  </a:rPr>
                                  <m:t>𝑖</m:t>
                                </m:r>
                              </m:sub>
                            </m:sSub>
                            <m:r>
                              <a:rPr lang="en-US" sz="1750" i="1">
                                <a:latin typeface="Cambria Math" panose="02040503050406030204" pitchFamily="18" charset="0"/>
                              </a:rPr>
                              <m:t>=</m:t>
                            </m:r>
                            <m:r>
                              <m:rPr>
                                <m:sty m:val="p"/>
                              </m:rPr>
                              <a:rPr lang="en-US" sz="1750">
                                <a:latin typeface="Cambria Math" panose="02040503050406030204" pitchFamily="18" charset="0"/>
                              </a:rPr>
                              <m:t>ComplexAttention</m:t>
                            </m:r>
                            <m:d>
                              <m:dPr>
                                <m:ctrlPr>
                                  <a:rPr lang="en-US" sz="1750" i="1">
                                    <a:latin typeface="Cambria Math" panose="02040503050406030204" pitchFamily="18" charset="0"/>
                                  </a:rPr>
                                </m:ctrlPr>
                              </m:dPr>
                              <m:e>
                                <m:sSub>
                                  <m:sSubPr>
                                    <m:ctrlPr>
                                      <a:rPr lang="en-US" sz="1750" i="1">
                                        <a:latin typeface="Cambria Math" panose="02040503050406030204" pitchFamily="18" charset="0"/>
                                      </a:rPr>
                                    </m:ctrlPr>
                                  </m:sSubPr>
                                  <m:e>
                                    <m:r>
                                      <a:rPr lang="en-US" sz="1750" i="1">
                                        <a:latin typeface="Cambria Math" panose="02040503050406030204" pitchFamily="18" charset="0"/>
                                      </a:rPr>
                                      <m:t>𝑄</m:t>
                                    </m:r>
                                  </m:e>
                                  <m:sub>
                                    <m:r>
                                      <a:rPr lang="en-US" sz="1750" i="1">
                                        <a:latin typeface="Cambria Math" panose="02040503050406030204" pitchFamily="18" charset="0"/>
                                      </a:rPr>
                                      <m:t>𝑖</m:t>
                                    </m:r>
                                  </m:sub>
                                </m:sSub>
                                <m:r>
                                  <a:rPr lang="en-US" sz="1750" i="1">
                                    <a:latin typeface="Cambria Math" panose="02040503050406030204" pitchFamily="18" charset="0"/>
                                  </a:rPr>
                                  <m:t>,</m:t>
                                </m:r>
                                <m:sSub>
                                  <m:sSubPr>
                                    <m:ctrlPr>
                                      <a:rPr lang="en-US" sz="1750" i="1">
                                        <a:latin typeface="Cambria Math" panose="02040503050406030204" pitchFamily="18" charset="0"/>
                                      </a:rPr>
                                    </m:ctrlPr>
                                  </m:sSubPr>
                                  <m:e>
                                    <m:r>
                                      <a:rPr lang="en-US" sz="1750" i="1">
                                        <a:latin typeface="Cambria Math" panose="02040503050406030204" pitchFamily="18" charset="0"/>
                                      </a:rPr>
                                      <m:t>𝐾</m:t>
                                    </m:r>
                                  </m:e>
                                  <m:sub>
                                    <m:r>
                                      <a:rPr lang="en-US" sz="1750" i="1">
                                        <a:latin typeface="Cambria Math" panose="02040503050406030204" pitchFamily="18" charset="0"/>
                                      </a:rPr>
                                      <m:t>𝑖</m:t>
                                    </m:r>
                                  </m:sub>
                                </m:sSub>
                                <m:r>
                                  <a:rPr lang="en-US" sz="1750" i="1">
                                    <a:latin typeface="Cambria Math" panose="02040503050406030204" pitchFamily="18" charset="0"/>
                                  </a:rPr>
                                  <m:t>,</m:t>
                                </m:r>
                                <m:sSub>
                                  <m:sSubPr>
                                    <m:ctrlPr>
                                      <a:rPr lang="en-US" sz="1750" i="1">
                                        <a:latin typeface="Cambria Math" panose="02040503050406030204" pitchFamily="18" charset="0"/>
                                      </a:rPr>
                                    </m:ctrlPr>
                                  </m:sSubPr>
                                  <m:e>
                                    <m:r>
                                      <a:rPr lang="en-US" sz="1750" i="1">
                                        <a:latin typeface="Cambria Math" panose="02040503050406030204" pitchFamily="18" charset="0"/>
                                      </a:rPr>
                                      <m:t>𝑉</m:t>
                                    </m:r>
                                  </m:e>
                                  <m:sub>
                                    <m:r>
                                      <a:rPr lang="en-US" sz="1750" i="1">
                                        <a:latin typeface="Cambria Math" panose="02040503050406030204" pitchFamily="18" charset="0"/>
                                      </a:rPr>
                                      <m:t>𝑖</m:t>
                                    </m:r>
                                  </m:sub>
                                </m:sSub>
                              </m:e>
                            </m:d>
                          </m:e>
                        </m:mr>
                        <m:mr>
                          <m:e>
                            <m:sSub>
                              <m:sSubPr>
                                <m:ctrlPr>
                                  <a:rPr lang="en-US" sz="1750" i="1">
                                    <a:latin typeface="Cambria Math" panose="02040503050406030204" pitchFamily="18" charset="0"/>
                                  </a:rPr>
                                </m:ctrlPr>
                              </m:sSubPr>
                              <m:e>
                                <m:r>
                                  <a:rPr lang="en-US" sz="1750" i="1">
                                    <a:latin typeface="Cambria Math" panose="02040503050406030204" pitchFamily="18" charset="0"/>
                                  </a:rPr>
                                  <m:t>𝑄</m:t>
                                </m:r>
                              </m:e>
                              <m:sub>
                                <m:r>
                                  <a:rPr lang="en-US" sz="1750" i="1">
                                    <a:latin typeface="Cambria Math" panose="02040503050406030204" pitchFamily="18" charset="0"/>
                                  </a:rPr>
                                  <m:t>𝑖</m:t>
                                </m:r>
                              </m:sub>
                            </m:sSub>
                            <m:r>
                              <a:rPr lang="en-US" sz="1750" i="1">
                                <a:latin typeface="Cambria Math" panose="02040503050406030204" pitchFamily="18" charset="0"/>
                              </a:rPr>
                              <m:t>=</m:t>
                            </m:r>
                            <m:r>
                              <a:rPr lang="en-US" sz="1750" i="1">
                                <a:latin typeface="Cambria Math" panose="02040503050406030204" pitchFamily="18" charset="0"/>
                              </a:rPr>
                              <m:t>𝑇</m:t>
                            </m:r>
                            <m:r>
                              <m:rPr>
                                <m:sty m:val="p"/>
                              </m:rPr>
                              <a:rPr lang="en-US" sz="1750">
                                <a:latin typeface="Cambria Math" panose="02040503050406030204" pitchFamily="18" charset="0"/>
                              </a:rPr>
                              <m:t>EncoderAttention</m:t>
                            </m:r>
                            <m:r>
                              <a:rPr lang="en-US" sz="1750">
                                <a:latin typeface="Cambria Math" panose="02040503050406030204" pitchFamily="18" charset="0"/>
                              </a:rPr>
                              <m:t>(</m:t>
                            </m:r>
                            <m:r>
                              <a:rPr lang="en-US" sz="1750" b="1" i="1">
                                <a:latin typeface="Cambria Math" panose="02040503050406030204" pitchFamily="18" charset="0"/>
                              </a:rPr>
                              <m:t>𝑿</m:t>
                            </m:r>
                            <m:r>
                              <a:rPr lang="en-US" sz="1750">
                                <a:latin typeface="Cambria Math" panose="02040503050406030204" pitchFamily="18" charset="0"/>
                              </a:rPr>
                              <m:t>)</m:t>
                            </m:r>
                            <m:sSubSup>
                              <m:sSubSupPr>
                                <m:ctrlPr>
                                  <a:rPr lang="en-US" sz="1750" i="1">
                                    <a:latin typeface="Cambria Math" panose="02040503050406030204" pitchFamily="18" charset="0"/>
                                  </a:rPr>
                                </m:ctrlPr>
                              </m:sSubSupPr>
                              <m:e>
                                <m:r>
                                  <a:rPr lang="en-US" sz="1750" i="1">
                                    <a:latin typeface="Cambria Math" panose="02040503050406030204" pitchFamily="18" charset="0"/>
                                  </a:rPr>
                                  <m:t>𝑈</m:t>
                                </m:r>
                              </m:e>
                              <m:sub>
                                <m:r>
                                  <a:rPr lang="en-US" sz="1750" i="1">
                                    <a:latin typeface="Cambria Math" panose="02040503050406030204" pitchFamily="18" charset="0"/>
                                  </a:rPr>
                                  <m:t>𝑖</m:t>
                                </m:r>
                              </m:sub>
                              <m:sup>
                                <m:r>
                                  <a:rPr lang="en-US" sz="1750" i="1">
                                    <a:latin typeface="Cambria Math" panose="02040503050406030204" pitchFamily="18" charset="0"/>
                                  </a:rPr>
                                  <m:t>𝑄</m:t>
                                </m:r>
                              </m:sup>
                            </m:sSubSup>
                          </m:e>
                        </m:mr>
                        <m:mr>
                          <m:e>
                            <m:sSub>
                              <m:sSubPr>
                                <m:ctrlPr>
                                  <a:rPr lang="en-US" sz="1750" i="1">
                                    <a:latin typeface="Cambria Math" panose="02040503050406030204" pitchFamily="18" charset="0"/>
                                  </a:rPr>
                                </m:ctrlPr>
                              </m:sSubPr>
                              <m:e>
                                <m:r>
                                  <a:rPr lang="en-US" sz="1750" i="1">
                                    <a:latin typeface="Cambria Math" panose="02040503050406030204" pitchFamily="18" charset="0"/>
                                  </a:rPr>
                                  <m:t>𝐾</m:t>
                                </m:r>
                              </m:e>
                              <m:sub>
                                <m:r>
                                  <a:rPr lang="en-US" sz="1750" i="1">
                                    <a:latin typeface="Cambria Math" panose="02040503050406030204" pitchFamily="18" charset="0"/>
                                  </a:rPr>
                                  <m:t>𝑖</m:t>
                                </m:r>
                              </m:sub>
                            </m:sSub>
                            <m:r>
                              <a:rPr lang="en-US" sz="1750" i="1">
                                <a:latin typeface="Cambria Math" panose="02040503050406030204" pitchFamily="18" charset="0"/>
                              </a:rPr>
                              <m:t>=</m:t>
                            </m:r>
                            <m:r>
                              <a:rPr lang="en-US" sz="1750" i="1">
                                <a:latin typeface="Cambria Math" panose="02040503050406030204" pitchFamily="18" charset="0"/>
                              </a:rPr>
                              <m:t>𝑇</m:t>
                            </m:r>
                            <m:r>
                              <m:rPr>
                                <m:sty m:val="p"/>
                              </m:rPr>
                              <a:rPr lang="en-US" sz="1750">
                                <a:latin typeface="Cambria Math" panose="02040503050406030204" pitchFamily="18" charset="0"/>
                              </a:rPr>
                              <m:t>EncoderAttention</m:t>
                            </m:r>
                            <m:r>
                              <a:rPr lang="en-US" sz="1750">
                                <a:latin typeface="Cambria Math" panose="02040503050406030204" pitchFamily="18" charset="0"/>
                              </a:rPr>
                              <m:t>(</m:t>
                            </m:r>
                            <m:r>
                              <a:rPr lang="en-US" sz="1750" b="1" i="1">
                                <a:latin typeface="Cambria Math" panose="02040503050406030204" pitchFamily="18" charset="0"/>
                              </a:rPr>
                              <m:t>𝑿</m:t>
                            </m:r>
                            <m:r>
                              <a:rPr lang="en-US" sz="1750">
                                <a:latin typeface="Cambria Math" panose="02040503050406030204" pitchFamily="18" charset="0"/>
                              </a:rPr>
                              <m:t>)</m:t>
                            </m:r>
                            <m:sSubSup>
                              <m:sSubSupPr>
                                <m:ctrlPr>
                                  <a:rPr lang="en-US" sz="1750" i="1">
                                    <a:latin typeface="Cambria Math" panose="02040503050406030204" pitchFamily="18" charset="0"/>
                                  </a:rPr>
                                </m:ctrlPr>
                              </m:sSubSupPr>
                              <m:e>
                                <m:r>
                                  <a:rPr lang="en-US" sz="1750" i="1">
                                    <a:latin typeface="Cambria Math" panose="02040503050406030204" pitchFamily="18" charset="0"/>
                                  </a:rPr>
                                  <m:t>𝑈</m:t>
                                </m:r>
                              </m:e>
                              <m:sub>
                                <m:r>
                                  <a:rPr lang="en-US" sz="1750" i="1">
                                    <a:latin typeface="Cambria Math" panose="02040503050406030204" pitchFamily="18" charset="0"/>
                                  </a:rPr>
                                  <m:t>𝑖</m:t>
                                </m:r>
                              </m:sub>
                              <m:sup>
                                <m:r>
                                  <a:rPr lang="en-US" sz="1750" i="1">
                                    <a:latin typeface="Cambria Math" panose="02040503050406030204" pitchFamily="18" charset="0"/>
                                  </a:rPr>
                                  <m:t>𝐾</m:t>
                                </m:r>
                              </m:sup>
                            </m:sSubSup>
                          </m:e>
                        </m:mr>
                        <m:mr>
                          <m:e>
                            <m:sSub>
                              <m:sSubPr>
                                <m:ctrlPr>
                                  <a:rPr lang="en-US" sz="1750" i="1">
                                    <a:latin typeface="Cambria Math" panose="02040503050406030204" pitchFamily="18" charset="0"/>
                                  </a:rPr>
                                </m:ctrlPr>
                              </m:sSubPr>
                              <m:e>
                                <m:r>
                                  <a:rPr lang="en-US" sz="1750" i="1">
                                    <a:latin typeface="Cambria Math" panose="02040503050406030204" pitchFamily="18" charset="0"/>
                                  </a:rPr>
                                  <m:t>𝑉</m:t>
                                </m:r>
                              </m:e>
                              <m:sub>
                                <m:r>
                                  <a:rPr lang="en-US" sz="1750" i="1">
                                    <a:latin typeface="Cambria Math" panose="02040503050406030204" pitchFamily="18" charset="0"/>
                                  </a:rPr>
                                  <m:t>𝑖</m:t>
                                </m:r>
                              </m:sub>
                            </m:sSub>
                            <m:r>
                              <a:rPr lang="en-US" sz="1750" i="1">
                                <a:latin typeface="Cambria Math" panose="02040503050406030204" pitchFamily="18" charset="0"/>
                              </a:rPr>
                              <m:t>=</m:t>
                            </m:r>
                            <m:r>
                              <m:rPr>
                                <m:sty m:val="p"/>
                              </m:rPr>
                              <a:rPr lang="en-US" sz="1750">
                                <a:latin typeface="Cambria Math" panose="02040503050406030204" pitchFamily="18" charset="0"/>
                              </a:rPr>
                              <m:t>MaskedMultiheadAttention</m:t>
                            </m:r>
                            <m:d>
                              <m:dPr>
                                <m:ctrlPr>
                                  <a:rPr lang="en-US" sz="1750" i="1">
                                    <a:latin typeface="Cambria Math" panose="02040503050406030204" pitchFamily="18" charset="0"/>
                                  </a:rPr>
                                </m:ctrlPr>
                              </m:dPr>
                              <m:e>
                                <m:r>
                                  <a:rPr lang="en-US" sz="1750" b="1" i="1">
                                    <a:latin typeface="Cambria Math" panose="02040503050406030204" pitchFamily="18" charset="0"/>
                                  </a:rPr>
                                  <m:t>𝒀</m:t>
                                </m:r>
                              </m:e>
                            </m:d>
                            <m:sSup>
                              <m:sSupPr>
                                <m:ctrlPr>
                                  <a:rPr lang="en-US" sz="1750" i="1">
                                    <a:latin typeface="Cambria Math" panose="02040503050406030204" pitchFamily="18" charset="0"/>
                                  </a:rPr>
                                </m:ctrlPr>
                              </m:sSupPr>
                              <m:e>
                                <m:r>
                                  <a:rPr lang="en-US" sz="1750" i="1">
                                    <a:latin typeface="Cambria Math" panose="02040503050406030204" pitchFamily="18" charset="0"/>
                                  </a:rPr>
                                  <m:t>𝑈</m:t>
                                </m:r>
                              </m:e>
                              <m:sup>
                                <m:r>
                                  <a:rPr lang="en-US" sz="1750" i="1">
                                    <a:latin typeface="Cambria Math" panose="02040503050406030204" pitchFamily="18" charset="0"/>
                                  </a:rPr>
                                  <m:t>𝑉</m:t>
                                </m:r>
                              </m:sup>
                            </m:sSup>
                          </m:e>
                        </m:mr>
                      </m:m>
                    </m:oMath>
                  </m:oMathPara>
                </a14:m>
                <a:endParaRPr lang="en-US" sz="1750" dirty="0"/>
              </a:p>
              <a:p>
                <a:pPr marL="0" indent="0">
                  <a:buNone/>
                </a:pPr>
                <a:r>
                  <a:rPr lang="en-US" sz="1750" dirty="0"/>
                  <a:t>Of course, </a:t>
                </a:r>
                <a:r>
                  <a:rPr lang="en-US" sz="1750" i="1" dirty="0" err="1"/>
                  <a:t>U</a:t>
                </a:r>
                <a:r>
                  <a:rPr lang="en-US" sz="1750" i="1" baseline="-25000" dirty="0" err="1"/>
                  <a:t>i</a:t>
                </a:r>
                <a:r>
                  <a:rPr lang="en-US" sz="1750" i="1" baseline="30000" dirty="0" err="1"/>
                  <a:t>Q</a:t>
                </a:r>
                <a:r>
                  <a:rPr lang="en-US" sz="1750" dirty="0"/>
                  <a:t>, </a:t>
                </a:r>
                <a:r>
                  <a:rPr lang="en-US" sz="1750" i="1" dirty="0" err="1"/>
                  <a:t>U</a:t>
                </a:r>
                <a:r>
                  <a:rPr lang="en-US" sz="1750" i="1" baseline="-25000" dirty="0" err="1"/>
                  <a:t>i</a:t>
                </a:r>
                <a:r>
                  <a:rPr lang="en-US" sz="1750" i="1" baseline="30000" dirty="0" err="1"/>
                  <a:t>K</a:t>
                </a:r>
                <a:r>
                  <a:rPr lang="en-US" sz="1750" dirty="0"/>
                  <a:t>, and </a:t>
                </a:r>
                <a:r>
                  <a:rPr lang="en-US" sz="1750" i="1" dirty="0" err="1"/>
                  <a:t>U</a:t>
                </a:r>
                <a:r>
                  <a:rPr lang="en-US" sz="1750" i="1" baseline="-25000" dirty="0" err="1"/>
                  <a:t>i</a:t>
                </a:r>
                <a:r>
                  <a:rPr lang="en-US" sz="1750" i="1" baseline="30000" dirty="0" err="1"/>
                  <a:t>V</a:t>
                </a:r>
                <a:r>
                  <a:rPr lang="en-US" sz="1750" dirty="0"/>
                  <a:t> are query weight matrix, key weight matrix, and value weight matrix of the </a:t>
                </a:r>
                <a:r>
                  <a:rPr lang="en-US" sz="1750" i="1" dirty="0" err="1"/>
                  <a:t>i</a:t>
                </a:r>
                <a:r>
                  <a:rPr lang="en-US" sz="1750" baseline="30000" dirty="0" err="1"/>
                  <a:t>th</a:t>
                </a:r>
                <a:r>
                  <a:rPr lang="en-US" sz="1750" dirty="0"/>
                  <a:t> head, respectively whereas </a:t>
                </a:r>
                <a:r>
                  <a:rPr lang="en-US" sz="1750" i="1" dirty="0"/>
                  <a:t>U</a:t>
                </a:r>
                <a:r>
                  <a:rPr lang="en-US" sz="1750" i="1" baseline="30000" dirty="0"/>
                  <a:t>O</a:t>
                </a:r>
                <a:r>
                  <a:rPr lang="en-US" sz="1750" dirty="0"/>
                  <a:t> is entire weight matrix and </a:t>
                </a:r>
                <a:r>
                  <a:rPr lang="en-US" sz="1750" i="1" dirty="0"/>
                  <a:t>T</a:t>
                </a:r>
                <a:r>
                  <a:rPr lang="en-US" sz="1750" dirty="0"/>
                  <a:t> is transformation matrix. Because encoder attention </a:t>
                </a:r>
                <a:r>
                  <a:rPr lang="en-US" sz="1750" dirty="0" err="1"/>
                  <a:t>EncoderAttention</a:t>
                </a:r>
                <a:r>
                  <a:rPr lang="en-US" sz="1750" dirty="0"/>
                  <a:t>(</a:t>
                </a:r>
                <a:r>
                  <a:rPr lang="en-US" sz="1750" b="1" i="1" dirty="0"/>
                  <a:t>X</a:t>
                </a:r>
                <a:r>
                  <a:rPr lang="en-US" sz="1750" dirty="0"/>
                  <a:t>) is </a:t>
                </a:r>
                <a:r>
                  <a:rPr lang="en-US" sz="1750" i="1" dirty="0"/>
                  <a:t>m</a:t>
                </a:r>
                <a:r>
                  <a:rPr lang="en-US" sz="1750" dirty="0"/>
                  <a:t> x </a:t>
                </a:r>
                <a:r>
                  <a:rPr lang="en-US" sz="1750" i="1" dirty="0" err="1"/>
                  <a:t>d</a:t>
                </a:r>
                <a:r>
                  <a:rPr lang="en-US" sz="1750" i="1" baseline="-25000" dirty="0" err="1"/>
                  <a:t>m</a:t>
                </a:r>
                <a:r>
                  <a:rPr lang="en-US" sz="1750" dirty="0"/>
                  <a:t> matrix, dimension of transformation matrix </a:t>
                </a:r>
                <a:r>
                  <a:rPr lang="en-US" sz="1750" i="1" dirty="0"/>
                  <a:t>T</a:t>
                </a:r>
                <a:r>
                  <a:rPr lang="en-US" sz="1750" dirty="0"/>
                  <a:t> is </a:t>
                </a:r>
                <a:r>
                  <a:rPr lang="en-US" sz="1750" i="1" dirty="0"/>
                  <a:t>n</a:t>
                </a:r>
                <a:r>
                  <a:rPr lang="en-US" sz="1750" dirty="0"/>
                  <a:t> x </a:t>
                </a:r>
                <a:r>
                  <a:rPr lang="en-US" sz="1750" i="1" dirty="0"/>
                  <a:t>m</a:t>
                </a:r>
                <a:r>
                  <a:rPr lang="en-US" sz="1750" dirty="0"/>
                  <a:t>. If </a:t>
                </a:r>
                <a:r>
                  <a:rPr lang="en-US" sz="1750" i="1" dirty="0"/>
                  <a:t>n</a:t>
                </a:r>
                <a:r>
                  <a:rPr lang="en-US" sz="1750" dirty="0"/>
                  <a:t> = </a:t>
                </a:r>
                <a:r>
                  <a:rPr lang="en-US" sz="1750" i="1" dirty="0"/>
                  <a:t>m</a:t>
                </a:r>
                <a:r>
                  <a:rPr lang="en-US" sz="1750" dirty="0"/>
                  <a:t>, matrix </a:t>
                </a:r>
                <a:r>
                  <a:rPr lang="en-US" sz="1750" i="1" dirty="0"/>
                  <a:t>T</a:t>
                </a:r>
                <a:r>
                  <a:rPr lang="en-US" sz="1750" dirty="0"/>
                  <a:t> will be removed. In practice, it is necessary to set </a:t>
                </a:r>
                <a:r>
                  <a:rPr lang="en-US" sz="1750" i="1" dirty="0"/>
                  <a:t>n</a:t>
                </a:r>
                <a:r>
                  <a:rPr lang="en-US" sz="1750" dirty="0"/>
                  <a:t> = </a:t>
                </a:r>
                <a:r>
                  <a:rPr lang="en-US" sz="1750" i="1" dirty="0"/>
                  <a:t>m</a:t>
                </a:r>
                <a:r>
                  <a:rPr lang="en-US" sz="1750" dirty="0"/>
                  <a:t>. Dimensions of </a:t>
                </a:r>
                <a:r>
                  <a:rPr lang="en-US" sz="1750" i="1" dirty="0" err="1"/>
                  <a:t>U</a:t>
                </a:r>
                <a:r>
                  <a:rPr lang="en-US" sz="1750" i="1" baseline="-25000" dirty="0" err="1"/>
                  <a:t>i</a:t>
                </a:r>
                <a:r>
                  <a:rPr lang="en-US" sz="1750" i="1" baseline="30000" dirty="0" err="1"/>
                  <a:t>Q</a:t>
                </a:r>
                <a:r>
                  <a:rPr lang="en-US" sz="1750" dirty="0"/>
                  <a:t>, </a:t>
                </a:r>
                <a:r>
                  <a:rPr lang="en-US" sz="1750" i="1" dirty="0" err="1"/>
                  <a:t>U</a:t>
                </a:r>
                <a:r>
                  <a:rPr lang="en-US" sz="1750" i="1" baseline="-25000" dirty="0" err="1"/>
                  <a:t>i</a:t>
                </a:r>
                <a:r>
                  <a:rPr lang="en-US" sz="1750" i="1" baseline="30000" dirty="0" err="1"/>
                  <a:t>K</a:t>
                </a:r>
                <a:r>
                  <a:rPr lang="en-US" sz="1750" dirty="0"/>
                  <a:t>, </a:t>
                </a:r>
                <a:r>
                  <a:rPr lang="en-US" sz="1750" i="1" dirty="0" err="1"/>
                  <a:t>U</a:t>
                </a:r>
                <a:r>
                  <a:rPr lang="en-US" sz="1750" i="1" baseline="-25000" dirty="0" err="1"/>
                  <a:t>i</a:t>
                </a:r>
                <a:r>
                  <a:rPr lang="en-US" sz="1750" i="1" baseline="30000" dirty="0" err="1"/>
                  <a:t>V</a:t>
                </a:r>
                <a:r>
                  <a:rPr lang="en-US" sz="1750" dirty="0"/>
                  <a:t>, and </a:t>
                </a:r>
                <a:r>
                  <a:rPr lang="en-US" sz="1750" i="1" dirty="0"/>
                  <a:t>U</a:t>
                </a:r>
                <a:r>
                  <a:rPr lang="en-US" sz="1750" i="1" baseline="30000" dirty="0"/>
                  <a:t>O</a:t>
                </a:r>
                <a:r>
                  <a:rPr lang="en-US" sz="1750" dirty="0"/>
                  <a:t> are </a:t>
                </a:r>
                <a:r>
                  <a:rPr lang="en-US" sz="1750" i="1" dirty="0" err="1"/>
                  <a:t>d</a:t>
                </a:r>
                <a:r>
                  <a:rPr lang="en-US" sz="1750" i="1" baseline="-25000" dirty="0" err="1"/>
                  <a:t>m</a:t>
                </a:r>
                <a:r>
                  <a:rPr lang="en-US" sz="1750" dirty="0"/>
                  <a:t> x </a:t>
                </a:r>
                <a:r>
                  <a:rPr lang="en-US" sz="1750" i="1" dirty="0" err="1"/>
                  <a:t>d</a:t>
                </a:r>
                <a:r>
                  <a:rPr lang="en-US" sz="1750" i="1" baseline="-25000" dirty="0" err="1"/>
                  <a:t>k</a:t>
                </a:r>
                <a:r>
                  <a:rPr lang="en-US" sz="1750" dirty="0"/>
                  <a:t>, </a:t>
                </a:r>
                <a:r>
                  <a:rPr lang="en-US" sz="1750" i="1" dirty="0" err="1"/>
                  <a:t>d</a:t>
                </a:r>
                <a:r>
                  <a:rPr lang="en-US" sz="1750" i="1" baseline="-25000" dirty="0" err="1"/>
                  <a:t>m</a:t>
                </a:r>
                <a:r>
                  <a:rPr lang="en-US" sz="1750" dirty="0"/>
                  <a:t> x </a:t>
                </a:r>
                <a:r>
                  <a:rPr lang="en-US" sz="1750" i="1" dirty="0" err="1"/>
                  <a:t>d</a:t>
                </a:r>
                <a:r>
                  <a:rPr lang="en-US" sz="1750" i="1" baseline="-25000" dirty="0" err="1"/>
                  <a:t>k</a:t>
                </a:r>
                <a:r>
                  <a:rPr lang="en-US" sz="1750" dirty="0"/>
                  <a:t>, </a:t>
                </a:r>
                <a:r>
                  <a:rPr lang="en-US" sz="1750" i="1" dirty="0" err="1"/>
                  <a:t>d</a:t>
                </a:r>
                <a:r>
                  <a:rPr lang="en-US" sz="1750" i="1" baseline="-25000" dirty="0" err="1"/>
                  <a:t>m</a:t>
                </a:r>
                <a:r>
                  <a:rPr lang="en-US" sz="1750" dirty="0"/>
                  <a:t> x </a:t>
                </a:r>
                <a:r>
                  <a:rPr lang="en-US" sz="1750" i="1" dirty="0"/>
                  <a:t>d</a:t>
                </a:r>
                <a:r>
                  <a:rPr lang="en-US" sz="1750" i="1" baseline="-25000" dirty="0"/>
                  <a:t>v</a:t>
                </a:r>
                <a:r>
                  <a:rPr lang="en-US" sz="1750" dirty="0"/>
                  <a:t>, and </a:t>
                </a:r>
                <a:r>
                  <a:rPr lang="en-US" sz="1750" i="1" dirty="0" err="1"/>
                  <a:t>hd</a:t>
                </a:r>
                <a:r>
                  <a:rPr lang="en-US" sz="1750" i="1" baseline="-25000" dirty="0" err="1"/>
                  <a:t>v</a:t>
                </a:r>
                <a:r>
                  <a:rPr lang="en-US" sz="1750" dirty="0"/>
                  <a:t> x </a:t>
                </a:r>
                <a:r>
                  <a:rPr lang="en-US" sz="1750" i="1" dirty="0" err="1"/>
                  <a:t>d</a:t>
                </a:r>
                <a:r>
                  <a:rPr lang="en-US" sz="1750" i="1" baseline="-25000" dirty="0" err="1"/>
                  <a:t>m</a:t>
                </a:r>
                <a:r>
                  <a:rPr lang="en-US" sz="1750" dirty="0"/>
                  <a:t> so that dimension of multi-head attention </a:t>
                </a:r>
                <a:r>
                  <a:rPr lang="en-US" sz="1750" dirty="0" err="1"/>
                  <a:t>MultiheadAttention</a:t>
                </a:r>
                <a:r>
                  <a:rPr lang="en-US" sz="1750" dirty="0"/>
                  <a:t>(</a:t>
                </a:r>
                <a:r>
                  <a:rPr lang="en-US" sz="1750" b="1" i="1" dirty="0"/>
                  <a:t>X</a:t>
                </a:r>
                <a:r>
                  <a:rPr lang="en-US" sz="1750" dirty="0"/>
                  <a:t>, </a:t>
                </a:r>
                <a:r>
                  <a:rPr lang="en-US" sz="1750" b="1" i="1" dirty="0"/>
                  <a:t>Y</a:t>
                </a:r>
                <a:r>
                  <a:rPr lang="en-US" sz="1750" dirty="0"/>
                  <a:t>) is </a:t>
                </a:r>
                <a:r>
                  <a:rPr lang="en-US" sz="1750" i="1" dirty="0"/>
                  <a:t>n</a:t>
                </a:r>
                <a:r>
                  <a:rPr lang="en-US" sz="1750" dirty="0"/>
                  <a:t> x </a:t>
                </a:r>
                <a:r>
                  <a:rPr lang="en-US" sz="1750" i="1" dirty="0"/>
                  <a:t>d</a:t>
                </a:r>
                <a:r>
                  <a:rPr lang="en-US" sz="1750" i="1" baseline="-25000" dirty="0"/>
                  <a:t>m</a:t>
                </a:r>
                <a:r>
                  <a:rPr lang="en-US" sz="1750"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1280" y="914399"/>
                <a:ext cx="6801240" cy="5176066"/>
              </a:xfrm>
              <a:blipFill>
                <a:blip r:embed="rId2"/>
                <a:stretch>
                  <a:fillRect l="-627" t="-353" r="-627" b="-4711"/>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44</a:t>
            </a:fld>
            <a:endParaRPr lang="en-US"/>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82520" y="117986"/>
            <a:ext cx="5229956" cy="5644350"/>
          </a:xfrm>
          <a:prstGeom prst="rect">
            <a:avLst/>
          </a:prstGeom>
        </p:spPr>
      </p:pic>
      <p:sp>
        <p:nvSpPr>
          <p:cNvPr id="8" name="Rectangle 7"/>
          <p:cNvSpPr/>
          <p:nvPr/>
        </p:nvSpPr>
        <p:spPr>
          <a:xfrm>
            <a:off x="6205987" y="5987018"/>
            <a:ext cx="5906489" cy="369332"/>
          </a:xfrm>
          <a:prstGeom prst="rect">
            <a:avLst/>
          </a:prstGeom>
        </p:spPr>
        <p:txBody>
          <a:bodyPr wrap="none">
            <a:spAutoFit/>
          </a:bodyPr>
          <a:lstStyle/>
          <a:p>
            <a:r>
              <a:rPr lang="en-US" b="1" dirty="0">
                <a:latin typeface="Times New Roman" panose="02020603050405020304" pitchFamily="18" charset="0"/>
                <a:ea typeface="DengXian"/>
              </a:rPr>
              <a:t>Figure 3.3.</a:t>
            </a:r>
            <a:r>
              <a:rPr lang="en-US" dirty="0">
                <a:latin typeface="Times New Roman" panose="02020603050405020304" pitchFamily="18" charset="0"/>
                <a:ea typeface="DengXian"/>
              </a:rPr>
              <a:t> Decoder attention Attention(</a:t>
            </a:r>
            <a:r>
              <a:rPr lang="en-US" b="1" i="1" dirty="0">
                <a:latin typeface="Times New Roman" panose="02020603050405020304" pitchFamily="18" charset="0"/>
                <a:ea typeface="DengXian"/>
              </a:rPr>
              <a:t>X</a:t>
            </a:r>
            <a:r>
              <a:rPr lang="en-US" dirty="0">
                <a:latin typeface="Times New Roman" panose="02020603050405020304" pitchFamily="18" charset="0"/>
                <a:ea typeface="DengXian"/>
              </a:rPr>
              <a:t>, </a:t>
            </a:r>
            <a:r>
              <a:rPr lang="en-US" b="1" i="1" dirty="0">
                <a:latin typeface="Times New Roman" panose="02020603050405020304" pitchFamily="18" charset="0"/>
                <a:ea typeface="DengXian"/>
              </a:rPr>
              <a:t>Y</a:t>
            </a:r>
            <a:r>
              <a:rPr lang="en-US" dirty="0">
                <a:latin typeface="Times New Roman" panose="02020603050405020304" pitchFamily="18" charset="0"/>
                <a:ea typeface="DengXian"/>
              </a:rPr>
              <a:t>) in general view</a:t>
            </a:r>
            <a:endParaRPr lang="en-US" dirty="0"/>
          </a:p>
        </p:txBody>
      </p:sp>
    </p:spTree>
    <p:extLst>
      <p:ext uri="{BB962C8B-B14F-4D97-AF65-F5344CB8AC3E}">
        <p14:creationId xmlns:p14="http://schemas.microsoft.com/office/powerpoint/2010/main" val="240558913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Transformer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1440" y="914399"/>
                <a:ext cx="11988800" cy="5176066"/>
              </a:xfrm>
            </p:spPr>
            <p:txBody>
              <a:bodyPr>
                <a:normAutofit/>
              </a:bodyPr>
              <a:lstStyle/>
              <a:p>
                <a:pPr marL="0" indent="0">
                  <a:buNone/>
                </a:pPr>
                <a:r>
                  <a:rPr lang="en-US" sz="2400" dirty="0"/>
                  <a:t>Residual mechanism and layer normalization are applied into decoder multi-head attention too:</a:t>
                </a:r>
              </a:p>
              <a:p>
                <a:pPr marL="0" indent="0">
                  <a:buNone/>
                </a:pPr>
                <a14:m>
                  <m:oMathPara xmlns:m="http://schemas.openxmlformats.org/officeDocument/2006/math">
                    <m:oMathParaPr>
                      <m:jc m:val="centerGroup"/>
                    </m:oMathParaPr>
                    <m:oMath xmlns:m="http://schemas.openxmlformats.org/officeDocument/2006/math">
                      <m:r>
                        <m:rPr>
                          <m:sty m:val="p"/>
                        </m:rPr>
                        <a:rPr lang="en-US" sz="2400">
                          <a:latin typeface="Cambria Math" panose="02040503050406030204" pitchFamily="18" charset="0"/>
                        </a:rPr>
                        <m:t>MultiheadAttention</m:t>
                      </m:r>
                      <m:d>
                        <m:dPr>
                          <m:ctrlPr>
                            <a:rPr lang="en-US" sz="2400" i="1">
                              <a:latin typeface="Cambria Math" panose="02040503050406030204" pitchFamily="18" charset="0"/>
                            </a:rPr>
                          </m:ctrlPr>
                        </m:dPr>
                        <m:e>
                          <m:r>
                            <a:rPr lang="en-US" sz="2400" b="1" i="1">
                              <a:latin typeface="Cambria Math" panose="02040503050406030204" pitchFamily="18" charset="0"/>
                            </a:rPr>
                            <m:t>𝑿</m:t>
                          </m:r>
                          <m:r>
                            <a:rPr lang="en-US" sz="2400" i="1">
                              <a:latin typeface="Cambria Math" panose="02040503050406030204" pitchFamily="18" charset="0"/>
                            </a:rPr>
                            <m:t>,</m:t>
                          </m:r>
                          <m:r>
                            <a:rPr lang="en-US" sz="2400" b="1" i="1">
                              <a:latin typeface="Cambria Math" panose="02040503050406030204" pitchFamily="18" charset="0"/>
                            </a:rPr>
                            <m:t>𝒀</m:t>
                          </m:r>
                        </m:e>
                      </m:d>
                      <m:r>
                        <a:rPr lang="en-US" sz="2400" i="1">
                          <a:latin typeface="Cambria Math" panose="02040503050406030204" pitchFamily="18" charset="0"/>
                        </a:rPr>
                        <m:t>=</m:t>
                      </m:r>
                      <m:r>
                        <m:rPr>
                          <m:sty m:val="p"/>
                        </m:rPr>
                        <a:rPr lang="en-US" sz="2400">
                          <a:latin typeface="Cambria Math" panose="02040503050406030204" pitchFamily="18" charset="0"/>
                        </a:rPr>
                        <m:t>LayerNorm</m:t>
                      </m:r>
                      <m:d>
                        <m:dPr>
                          <m:ctrlPr>
                            <a:rPr lang="en-US" sz="2400" i="1">
                              <a:latin typeface="Cambria Math" panose="02040503050406030204" pitchFamily="18" charset="0"/>
                            </a:rPr>
                          </m:ctrlPr>
                        </m:dPr>
                        <m:e>
                          <m:r>
                            <m:rPr>
                              <m:sty m:val="p"/>
                            </m:rPr>
                            <a:rPr lang="en-US" sz="2400">
                              <a:latin typeface="Cambria Math" panose="02040503050406030204" pitchFamily="18" charset="0"/>
                            </a:rPr>
                            <m:t>MaskedMultiheadAttention</m:t>
                          </m:r>
                          <m:d>
                            <m:dPr>
                              <m:ctrlPr>
                                <a:rPr lang="en-US" sz="2400" i="1">
                                  <a:latin typeface="Cambria Math" panose="02040503050406030204" pitchFamily="18" charset="0"/>
                                </a:rPr>
                              </m:ctrlPr>
                            </m:dPr>
                            <m:e>
                              <m:r>
                                <a:rPr lang="en-US" sz="2400" b="1" i="1">
                                  <a:latin typeface="Cambria Math" panose="02040503050406030204" pitchFamily="18" charset="0"/>
                                </a:rPr>
                                <m:t>𝒀</m:t>
                              </m:r>
                            </m:e>
                          </m:d>
                          <m:r>
                            <a:rPr lang="en-US" sz="2400">
                              <a:latin typeface="Cambria Math" panose="02040503050406030204" pitchFamily="18" charset="0"/>
                            </a:rPr>
                            <m:t>+</m:t>
                          </m:r>
                          <m:r>
                            <m:rPr>
                              <m:sty m:val="p"/>
                            </m:rPr>
                            <a:rPr lang="en-US" sz="2400">
                              <a:latin typeface="Cambria Math" panose="02040503050406030204" pitchFamily="18" charset="0"/>
                            </a:rPr>
                            <m:t>MultiheadAttention</m:t>
                          </m:r>
                          <m:d>
                            <m:dPr>
                              <m:ctrlPr>
                                <a:rPr lang="en-US" sz="2400" i="1">
                                  <a:latin typeface="Cambria Math" panose="02040503050406030204" pitchFamily="18" charset="0"/>
                                </a:rPr>
                              </m:ctrlPr>
                            </m:dPr>
                            <m:e>
                              <m:r>
                                <a:rPr lang="en-US" sz="2400" b="1" i="1">
                                  <a:latin typeface="Cambria Math" panose="02040503050406030204" pitchFamily="18" charset="0"/>
                                </a:rPr>
                                <m:t>𝑿</m:t>
                              </m:r>
                              <m:r>
                                <a:rPr lang="en-US" sz="2400" i="1">
                                  <a:latin typeface="Cambria Math" panose="02040503050406030204" pitchFamily="18" charset="0"/>
                                </a:rPr>
                                <m:t>,</m:t>
                              </m:r>
                              <m:r>
                                <a:rPr lang="en-US" sz="2400" b="1" i="1">
                                  <a:latin typeface="Cambria Math" panose="02040503050406030204" pitchFamily="18" charset="0"/>
                                </a:rPr>
                                <m:t>𝒀</m:t>
                              </m:r>
                            </m:e>
                          </m:d>
                        </m:e>
                      </m:d>
                    </m:oMath>
                  </m:oMathPara>
                </a14:m>
                <a:endParaRPr lang="en-US" sz="2400" dirty="0"/>
              </a:p>
              <a:p>
                <a:pPr marL="0" indent="0">
                  <a:buNone/>
                </a:pPr>
                <a:r>
                  <a:rPr lang="en-US" sz="2400" dirty="0"/>
                  <a:t>Let </a:t>
                </a:r>
                <a:r>
                  <a:rPr lang="en-US" sz="2400" b="1" i="1" dirty="0"/>
                  <a:t>Z</a:t>
                </a:r>
                <a:r>
                  <a:rPr lang="en-US" sz="2400" dirty="0"/>
                  <a:t> be output of decoder which is decoder attention too, we obtain:</a:t>
                </a:r>
              </a:p>
              <a:p>
                <a:pPr marL="0" indent="0">
                  <a:buNone/>
                </a:pPr>
                <a14:m>
                  <m:oMathPara xmlns:m="http://schemas.openxmlformats.org/officeDocument/2006/math">
                    <m:oMathParaPr>
                      <m:jc m:val="centerGroup"/>
                    </m:oMathParaPr>
                    <m:oMath xmlns:m="http://schemas.openxmlformats.org/officeDocument/2006/math">
                      <m:r>
                        <a:rPr lang="en-US" sz="2400" b="1" i="1">
                          <a:latin typeface="Cambria Math" panose="02040503050406030204" pitchFamily="18" charset="0"/>
                        </a:rPr>
                        <m:t>𝒁</m:t>
                      </m:r>
                      <m:r>
                        <a:rPr lang="en-US" sz="2400" i="1">
                          <a:latin typeface="Cambria Math" panose="02040503050406030204" pitchFamily="18" charset="0"/>
                        </a:rPr>
                        <m:t>=</m:t>
                      </m:r>
                      <m:r>
                        <m:rPr>
                          <m:sty m:val="p"/>
                        </m:rPr>
                        <a:rPr lang="en-US" sz="2400">
                          <a:latin typeface="Cambria Math" panose="02040503050406030204" pitchFamily="18" charset="0"/>
                        </a:rPr>
                        <m:t>DecoderAttention</m:t>
                      </m:r>
                      <m:d>
                        <m:dPr>
                          <m:ctrlPr>
                            <a:rPr lang="en-US" sz="2400" i="1">
                              <a:latin typeface="Cambria Math" panose="02040503050406030204" pitchFamily="18" charset="0"/>
                            </a:rPr>
                          </m:ctrlPr>
                        </m:dPr>
                        <m:e>
                          <m:r>
                            <a:rPr lang="en-US" sz="2400" b="1" i="1">
                              <a:latin typeface="Cambria Math" panose="02040503050406030204" pitchFamily="18" charset="0"/>
                            </a:rPr>
                            <m:t>𝑿</m:t>
                          </m:r>
                          <m:r>
                            <a:rPr lang="en-US" sz="2400" i="1">
                              <a:latin typeface="Cambria Math" panose="02040503050406030204" pitchFamily="18" charset="0"/>
                            </a:rPr>
                            <m:t>,</m:t>
                          </m:r>
                          <m:r>
                            <a:rPr lang="en-US" sz="2400" b="1" i="1">
                              <a:latin typeface="Cambria Math" panose="02040503050406030204" pitchFamily="18" charset="0"/>
                            </a:rPr>
                            <m:t>𝒀</m:t>
                          </m:r>
                        </m:e>
                      </m:d>
                      <m:r>
                        <a:rPr lang="en-US" sz="2400" i="1">
                          <a:latin typeface="Cambria Math" panose="02040503050406030204" pitchFamily="18" charset="0"/>
                        </a:rPr>
                        <m:t>=</m:t>
                      </m:r>
                      <m:r>
                        <m:rPr>
                          <m:sty m:val="p"/>
                        </m:rPr>
                        <a:rPr lang="en-US" sz="2400">
                          <a:latin typeface="Cambria Math" panose="02040503050406030204" pitchFamily="18" charset="0"/>
                        </a:rPr>
                        <m:t>LayerNorm</m:t>
                      </m:r>
                      <m:d>
                        <m:dPr>
                          <m:ctrlPr>
                            <a:rPr lang="en-US" sz="2400" i="1">
                              <a:latin typeface="Cambria Math" panose="02040503050406030204" pitchFamily="18" charset="0"/>
                            </a:rPr>
                          </m:ctrlPr>
                        </m:dPr>
                        <m:e>
                          <m:r>
                            <m:rPr>
                              <m:sty m:val="p"/>
                            </m:rPr>
                            <a:rPr lang="en-US" sz="2400">
                              <a:latin typeface="Cambria Math" panose="02040503050406030204" pitchFamily="18" charset="0"/>
                            </a:rPr>
                            <m:t>MultiheadAttention</m:t>
                          </m:r>
                          <m:d>
                            <m:dPr>
                              <m:ctrlPr>
                                <a:rPr lang="en-US" sz="2400" i="1">
                                  <a:latin typeface="Cambria Math" panose="02040503050406030204" pitchFamily="18" charset="0"/>
                                </a:rPr>
                              </m:ctrlPr>
                            </m:dPr>
                            <m:e>
                              <m:r>
                                <a:rPr lang="en-US" sz="2400" b="1" i="1">
                                  <a:latin typeface="Cambria Math" panose="02040503050406030204" pitchFamily="18" charset="0"/>
                                </a:rPr>
                                <m:t>𝑿</m:t>
                              </m:r>
                              <m:r>
                                <a:rPr lang="en-US" sz="2400" i="1">
                                  <a:latin typeface="Cambria Math" panose="02040503050406030204" pitchFamily="18" charset="0"/>
                                </a:rPr>
                                <m:t>,</m:t>
                              </m:r>
                              <m:r>
                                <a:rPr lang="en-US" sz="2400" b="1" i="1">
                                  <a:latin typeface="Cambria Math" panose="02040503050406030204" pitchFamily="18" charset="0"/>
                                </a:rPr>
                                <m:t>𝒀</m:t>
                              </m:r>
                            </m:e>
                          </m:d>
                          <m:r>
                            <a:rPr lang="en-US" sz="2400">
                              <a:latin typeface="Cambria Math" panose="02040503050406030204" pitchFamily="18" charset="0"/>
                            </a:rPr>
                            <m:t>+</m:t>
                          </m:r>
                          <m:r>
                            <m:rPr>
                              <m:sty m:val="p"/>
                            </m:rPr>
                            <a:rPr lang="en-US" sz="2400">
                              <a:latin typeface="Cambria Math" panose="02040503050406030204" pitchFamily="18" charset="0"/>
                            </a:rPr>
                            <m:t>FFN</m:t>
                          </m:r>
                          <m:d>
                            <m:dPr>
                              <m:ctrlPr>
                                <a:rPr lang="en-US" sz="2400" i="1">
                                  <a:latin typeface="Cambria Math" panose="02040503050406030204" pitchFamily="18" charset="0"/>
                                </a:rPr>
                              </m:ctrlPr>
                            </m:dPr>
                            <m:e>
                              <m:r>
                                <m:rPr>
                                  <m:sty m:val="p"/>
                                </m:rPr>
                                <a:rPr lang="en-US" sz="2400">
                                  <a:latin typeface="Cambria Math" panose="02040503050406030204" pitchFamily="18" charset="0"/>
                                </a:rPr>
                                <m:t>MultiheadAttention</m:t>
                              </m:r>
                              <m:d>
                                <m:dPr>
                                  <m:ctrlPr>
                                    <a:rPr lang="en-US" sz="2400" i="1">
                                      <a:latin typeface="Cambria Math" panose="02040503050406030204" pitchFamily="18" charset="0"/>
                                    </a:rPr>
                                  </m:ctrlPr>
                                </m:dPr>
                                <m:e>
                                  <m:r>
                                    <a:rPr lang="en-US" sz="2400" b="1" i="1">
                                      <a:latin typeface="Cambria Math" panose="02040503050406030204" pitchFamily="18" charset="0"/>
                                    </a:rPr>
                                    <m:t>𝑿</m:t>
                                  </m:r>
                                  <m:r>
                                    <a:rPr lang="en-US" sz="2400" i="1">
                                      <a:latin typeface="Cambria Math" panose="02040503050406030204" pitchFamily="18" charset="0"/>
                                    </a:rPr>
                                    <m:t>,</m:t>
                                  </m:r>
                                  <m:r>
                                    <a:rPr lang="en-US" sz="2400" b="1" i="1">
                                      <a:latin typeface="Cambria Math" panose="02040503050406030204" pitchFamily="18" charset="0"/>
                                    </a:rPr>
                                    <m:t>𝒀</m:t>
                                  </m:r>
                                </m:e>
                              </m:d>
                            </m:e>
                          </m:d>
                        </m:e>
                      </m:d>
                    </m:oMath>
                  </m:oMathPara>
                </a14:m>
                <a:endParaRPr lang="en-US" sz="2400" dirty="0"/>
              </a:p>
              <a:p>
                <a:pPr marL="0" indent="0">
                  <a:buNone/>
                </a:pPr>
                <a:r>
                  <a:rPr lang="en-US" sz="2400" dirty="0"/>
                  <a:t>Where FFN denotes feedforward network or feedforward sublayer. If there is a stack of </a:t>
                </a:r>
                <a:r>
                  <a:rPr lang="en-US" sz="2400" i="1" dirty="0"/>
                  <a:t>N</a:t>
                </a:r>
                <a:r>
                  <a:rPr lang="en-US" sz="2400" dirty="0"/>
                  <a:t> decoders, the process above is repeated </a:t>
                </a:r>
                <a:r>
                  <a:rPr lang="en-US" sz="2400" i="1" dirty="0"/>
                  <a:t>N</a:t>
                </a:r>
                <a:r>
                  <a:rPr lang="en-US" sz="2400" dirty="0"/>
                  <a:t> times. In literature (</a:t>
                </a:r>
                <a:r>
                  <a:rPr lang="en-US" sz="2400" dirty="0" err="1"/>
                  <a:t>Vaswani</a:t>
                </a:r>
                <a:r>
                  <a:rPr lang="en-US" sz="2400" dirty="0"/>
                  <a:t>, et al., 2017), </a:t>
                </a:r>
                <a:r>
                  <a:rPr lang="en-US" sz="2400" i="1" dirty="0"/>
                  <a:t>N</a:t>
                </a:r>
                <a:r>
                  <a:rPr lang="en-US" sz="2400" dirty="0"/>
                  <a:t> is set to be 6. Without loss of generality, we can consider </a:t>
                </a:r>
                <a:r>
                  <a:rPr lang="en-US" sz="2400" i="1" dirty="0"/>
                  <a:t>N</a:t>
                </a:r>
                <a:r>
                  <a:rPr lang="en-US" sz="2400" dirty="0"/>
                  <a:t> = 1 as simplest case for easy explanations. Note, dimension of </a:t>
                </a:r>
                <a:r>
                  <a:rPr lang="en-US" sz="2400" b="1" i="1" dirty="0"/>
                  <a:t>Z</a:t>
                </a:r>
                <a:r>
                  <a:rPr lang="en-US" sz="2400" dirty="0"/>
                  <a:t> is </a:t>
                </a:r>
                <a:r>
                  <a:rPr lang="en-US" sz="2400" i="1" dirty="0"/>
                  <a:t>n</a:t>
                </a:r>
                <a:r>
                  <a:rPr lang="en-US" sz="2400" dirty="0"/>
                  <a:t> x </a:t>
                </a:r>
                <a:r>
                  <a:rPr lang="en-US" sz="2400" i="1" dirty="0"/>
                  <a:t>d</a:t>
                </a:r>
                <a:r>
                  <a:rPr lang="en-US" sz="2400" i="1" baseline="-25000" dirty="0"/>
                  <a:t>m</a:t>
                </a:r>
                <a:r>
                  <a:rPr lang="en-US" sz="2400" dirty="0"/>
                  <a:t>. Model dimension </a:t>
                </a:r>
                <a:r>
                  <a:rPr lang="en-US" sz="2400" i="1" dirty="0" err="1"/>
                  <a:t>d</a:t>
                </a:r>
                <a:r>
                  <a:rPr lang="en-US" sz="2400" i="1" baseline="-25000" dirty="0" err="1"/>
                  <a:t>m</a:t>
                </a:r>
                <a:r>
                  <a:rPr lang="en-US" sz="2400" dirty="0"/>
                  <a:t> is often set to be 512 in NLP.</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1440" y="914399"/>
                <a:ext cx="11988800" cy="5176066"/>
              </a:xfrm>
              <a:blipFill>
                <a:blip r:embed="rId2"/>
                <a:stretch>
                  <a:fillRect l="-763" t="-942" r="-712"/>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45</a:t>
            </a:fld>
            <a:endParaRPr lang="en-US"/>
          </a:p>
        </p:txBody>
      </p:sp>
    </p:spTree>
    <p:extLst>
      <p:ext uri="{BB962C8B-B14F-4D97-AF65-F5344CB8AC3E}">
        <p14:creationId xmlns:p14="http://schemas.microsoft.com/office/powerpoint/2010/main" val="298537045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Transformer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1120" y="914399"/>
                <a:ext cx="12039600" cy="5176066"/>
              </a:xfrm>
            </p:spPr>
            <p:txBody>
              <a:bodyPr>
                <a:noAutofit/>
              </a:bodyPr>
              <a:lstStyle/>
              <a:p>
                <a:pPr marL="0" indent="0">
                  <a:buNone/>
                </a:pPr>
                <a:r>
                  <a:rPr lang="en-US" sz="1800" dirty="0"/>
                  <a:t>In context of statistical translation machine (STM), it is necessary to calculate probabilities of words (tokens) in vocabulary Ω. Because these probabilities are calculated based on soft-max function, it is first to map decoder output matrix </a:t>
                </a:r>
                <a:r>
                  <a:rPr lang="en-US" sz="1800" b="1" i="1" dirty="0"/>
                  <a:t>Z</a:t>
                </a:r>
                <a:r>
                  <a:rPr lang="en-US" sz="1800" dirty="0"/>
                  <a:t> into weight vector </a:t>
                </a:r>
                <a:r>
                  <a:rPr lang="en-US" sz="1800" b="1" i="1" dirty="0"/>
                  <a:t>w</a:t>
                </a:r>
                <a:r>
                  <a:rPr lang="en-US" sz="1800" dirty="0"/>
                  <a:t> = (</a:t>
                </a:r>
                <a:r>
                  <a:rPr lang="en-US" sz="1800" i="1" dirty="0"/>
                  <a:t>w</a:t>
                </a:r>
                <a:r>
                  <a:rPr lang="en-US" sz="1800" baseline="-25000" dirty="0"/>
                  <a:t>1</a:t>
                </a:r>
                <a:r>
                  <a:rPr lang="en-US" sz="1800" dirty="0"/>
                  <a:t>, </a:t>
                </a:r>
                <a:r>
                  <a:rPr lang="en-US" sz="1800" i="1" dirty="0"/>
                  <a:t>w</a:t>
                </a:r>
                <a:r>
                  <a:rPr lang="en-US" sz="1800" baseline="-25000" dirty="0"/>
                  <a:t>2</a:t>
                </a:r>
                <a:r>
                  <a:rPr lang="en-US" sz="1800" dirty="0"/>
                  <a:t>,…, </a:t>
                </a:r>
                <a:r>
                  <a:rPr lang="en-US" sz="1800" i="1" dirty="0" err="1"/>
                  <a:t>w</a:t>
                </a:r>
                <a:r>
                  <a:rPr lang="en-US" sz="1800" baseline="-25000" dirty="0" err="1"/>
                  <a:t>|Ω</a:t>
                </a:r>
                <a:r>
                  <a:rPr lang="en-US" sz="1800" baseline="-25000" dirty="0"/>
                  <a:t> |</a:t>
                </a:r>
                <a:r>
                  <a:rPr lang="en-US" sz="1800" dirty="0"/>
                  <a:t>)</a:t>
                </a:r>
                <a:r>
                  <a:rPr lang="en-US" sz="1800" i="1" baseline="30000" dirty="0"/>
                  <a:t>T</a:t>
                </a:r>
                <a:r>
                  <a:rPr lang="en-US" sz="1800" dirty="0"/>
                  <a:t> where every element </a:t>
                </a:r>
                <a:r>
                  <a:rPr lang="en-US" sz="1800" i="1" dirty="0" err="1"/>
                  <a:t>w</a:t>
                </a:r>
                <a:r>
                  <a:rPr lang="en-US" sz="1800" i="1" baseline="-25000" dirty="0" err="1"/>
                  <a:t>i</a:t>
                </a:r>
                <a:r>
                  <a:rPr lang="en-US" sz="1800" dirty="0"/>
                  <a:t> of vector </a:t>
                </a:r>
                <a:r>
                  <a:rPr lang="en-US" sz="1800" b="1" i="1" dirty="0"/>
                  <a:t>w</a:t>
                </a:r>
                <a:r>
                  <a:rPr lang="en-US" sz="1800" dirty="0"/>
                  <a:t> is weight of the </a:t>
                </a:r>
                <a:r>
                  <a:rPr lang="en-US" sz="1800" i="1" dirty="0" err="1"/>
                  <a:t>i</a:t>
                </a:r>
                <a:r>
                  <a:rPr lang="en-US" sz="1800" baseline="30000" dirty="0" err="1"/>
                  <a:t>th</a:t>
                </a:r>
                <a:r>
                  <a:rPr lang="en-US" sz="1800" dirty="0"/>
                  <a:t> word in vocabulary Ω. The mapping is implemented by a feedforward network (FNN) called linear component in literature (</a:t>
                </a:r>
                <a:r>
                  <a:rPr lang="en-US" sz="1800" dirty="0" err="1"/>
                  <a:t>Vaswani</a:t>
                </a:r>
                <a:r>
                  <a:rPr lang="en-US" sz="1800" dirty="0"/>
                  <a:t>, et al., 2017, p. 3). In other words, input of linear component is sequence matrix </a:t>
                </a:r>
                <a:r>
                  <a:rPr lang="en-US" sz="1800" b="1" i="1" dirty="0"/>
                  <a:t>Z</a:t>
                </a:r>
                <a:r>
                  <a:rPr lang="en-US" sz="1800" dirty="0"/>
                  <a:t> whereas its output is weight vector </a:t>
                </a:r>
                <a:r>
                  <a:rPr lang="en-US" sz="1800" b="1" i="1" dirty="0"/>
                  <a:t>w</a:t>
                </a:r>
                <a:r>
                  <a:rPr lang="en-US" sz="1800" dirty="0"/>
                  <a:t> (</a:t>
                </a:r>
                <a:r>
                  <a:rPr lang="en-US" sz="1800" dirty="0" err="1"/>
                  <a:t>Alammar</a:t>
                </a:r>
                <a:r>
                  <a:rPr lang="en-US" sz="1800" dirty="0"/>
                  <a:t>, 2018). Please pay attention that the length of </a:t>
                </a:r>
                <a:r>
                  <a:rPr lang="en-US" sz="1800" b="1" i="1" dirty="0"/>
                  <a:t>w</a:t>
                </a:r>
                <a:r>
                  <a:rPr lang="en-US" sz="1800" dirty="0"/>
                  <a:t> is the number of words (tokens) in vocabulary Ω and so, </a:t>
                </a:r>
                <a:r>
                  <a:rPr lang="en-US" sz="1800" b="1" i="1" dirty="0"/>
                  <a:t>w</a:t>
                </a:r>
                <a:r>
                  <a:rPr lang="en-US" sz="1800" dirty="0"/>
                  <a:t> is also called token/word weight vector.</a:t>
                </a:r>
              </a:p>
              <a:p>
                <a:pPr marL="0" indent="0">
                  <a:buNone/>
                </a:pPr>
                <a14:m>
                  <m:oMathPara xmlns:m="http://schemas.openxmlformats.org/officeDocument/2006/math">
                    <m:oMathParaPr>
                      <m:jc m:val="centerGroup"/>
                    </m:oMathParaPr>
                    <m:oMath xmlns:m="http://schemas.openxmlformats.org/officeDocument/2006/math">
                      <m:r>
                        <a:rPr lang="en-US" sz="1800" b="1" i="1">
                          <a:latin typeface="Cambria Math" panose="02040503050406030204" pitchFamily="18" charset="0"/>
                        </a:rPr>
                        <m:t>𝒘</m:t>
                      </m:r>
                      <m:r>
                        <a:rPr lang="en-US" sz="1800" i="1">
                          <a:latin typeface="Cambria Math" panose="02040503050406030204" pitchFamily="18" charset="0"/>
                        </a:rPr>
                        <m:t>=</m:t>
                      </m:r>
                      <m:sSup>
                        <m:sSupPr>
                          <m:ctrlPr>
                            <a:rPr lang="en-US" sz="1800" i="1">
                              <a:latin typeface="Cambria Math" panose="02040503050406030204" pitchFamily="18" charset="0"/>
                            </a:rPr>
                          </m:ctrlPr>
                        </m:sSupPr>
                        <m:e>
                          <m:d>
                            <m:dPr>
                              <m:ctrlPr>
                                <a:rPr lang="en-US" sz="1800" i="1">
                                  <a:latin typeface="Cambria Math" panose="02040503050406030204" pitchFamily="18" charset="0"/>
                                </a:rPr>
                              </m:ctrlPr>
                            </m:dPr>
                            <m:e>
                              <m:sSub>
                                <m:sSubPr>
                                  <m:ctrlPr>
                                    <a:rPr lang="en-US" sz="1800" i="1">
                                      <a:latin typeface="Cambria Math" panose="02040503050406030204" pitchFamily="18" charset="0"/>
                                    </a:rPr>
                                  </m:ctrlPr>
                                </m:sSubPr>
                                <m:e>
                                  <m:r>
                                    <a:rPr lang="en-US" sz="1800" i="1">
                                      <a:latin typeface="Cambria Math" panose="02040503050406030204" pitchFamily="18" charset="0"/>
                                    </a:rPr>
                                    <m:t>𝑤</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𝑤</m:t>
                                  </m:r>
                                </m:e>
                                <m:sub>
                                  <m:r>
                                    <a:rPr lang="en-US" sz="1800" i="1">
                                      <a:latin typeface="Cambria Math" panose="02040503050406030204" pitchFamily="18" charset="0"/>
                                    </a:rPr>
                                    <m:t>2</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𝑤</m:t>
                                  </m:r>
                                </m:e>
                                <m:sub>
                                  <m:d>
                                    <m:dPr>
                                      <m:begChr m:val="|"/>
                                      <m:endChr m:val="|"/>
                                      <m:ctrlPr>
                                        <a:rPr lang="en-US" sz="1800" i="1">
                                          <a:latin typeface="Cambria Math" panose="02040503050406030204" pitchFamily="18" charset="0"/>
                                        </a:rPr>
                                      </m:ctrlPr>
                                    </m:dPr>
                                    <m:e>
                                      <m:r>
                                        <m:rPr>
                                          <m:sty m:val="p"/>
                                        </m:rPr>
                                        <a:rPr lang="en-US" sz="1800">
                                          <a:latin typeface="Cambria Math" panose="02040503050406030204" pitchFamily="18" charset="0"/>
                                        </a:rPr>
                                        <m:t>Ω</m:t>
                                      </m:r>
                                    </m:e>
                                  </m:d>
                                </m:sub>
                              </m:sSub>
                            </m:e>
                          </m:d>
                        </m:e>
                        <m:sup>
                          <m:r>
                            <a:rPr lang="en-US" sz="1800" i="1">
                              <a:latin typeface="Cambria Math" panose="02040503050406030204" pitchFamily="18" charset="0"/>
                            </a:rPr>
                            <m:t>𝑇</m:t>
                          </m:r>
                        </m:sup>
                      </m:sSup>
                      <m:r>
                        <a:rPr lang="en-US" sz="1800" i="1">
                          <a:latin typeface="Cambria Math" panose="02040503050406030204" pitchFamily="18" charset="0"/>
                        </a:rPr>
                        <m:t>=</m:t>
                      </m:r>
                      <m:r>
                        <m:rPr>
                          <m:sty m:val="p"/>
                        </m:rPr>
                        <a:rPr lang="en-US" sz="1800">
                          <a:latin typeface="Cambria Math" panose="02040503050406030204" pitchFamily="18" charset="0"/>
                        </a:rPr>
                        <m:t>linear</m:t>
                      </m:r>
                      <m:d>
                        <m:dPr>
                          <m:ctrlPr>
                            <a:rPr lang="en-US" sz="1800" i="1">
                              <a:latin typeface="Cambria Math" panose="02040503050406030204" pitchFamily="18" charset="0"/>
                            </a:rPr>
                          </m:ctrlPr>
                        </m:dPr>
                        <m:e>
                          <m:r>
                            <a:rPr lang="en-US" sz="1800" b="1" i="1">
                              <a:latin typeface="Cambria Math" panose="02040503050406030204" pitchFamily="18" charset="0"/>
                            </a:rPr>
                            <m:t>𝒁</m:t>
                          </m:r>
                        </m:e>
                      </m:d>
                      <m:r>
                        <a:rPr lang="en-US" sz="1800" i="1">
                          <a:latin typeface="Cambria Math" panose="02040503050406030204" pitchFamily="18" charset="0"/>
                        </a:rPr>
                        <m:t>=</m:t>
                      </m:r>
                      <m:r>
                        <m:rPr>
                          <m:sty m:val="p"/>
                        </m:rPr>
                        <a:rPr lang="en-US" sz="1800">
                          <a:latin typeface="Cambria Math" panose="02040503050406030204" pitchFamily="18" charset="0"/>
                        </a:rPr>
                        <m:t>FFN</m:t>
                      </m:r>
                      <m:d>
                        <m:dPr>
                          <m:ctrlPr>
                            <a:rPr lang="en-US" sz="1800" i="1">
                              <a:latin typeface="Cambria Math" panose="02040503050406030204" pitchFamily="18" charset="0"/>
                            </a:rPr>
                          </m:ctrlPr>
                        </m:dPr>
                        <m:e>
                          <m:r>
                            <a:rPr lang="en-US" sz="1800" b="1" i="1">
                              <a:latin typeface="Cambria Math" panose="02040503050406030204" pitchFamily="18" charset="0"/>
                            </a:rPr>
                            <m:t>𝒁</m:t>
                          </m:r>
                        </m:e>
                      </m:d>
                    </m:oMath>
                  </m:oMathPara>
                </a14:m>
                <a:endParaRPr lang="en-US" sz="1800" dirty="0"/>
              </a:p>
              <a:p>
                <a:pPr marL="0" indent="0">
                  <a:buNone/>
                </a:pPr>
                <a:r>
                  <a:rPr lang="en-US" sz="1800" dirty="0"/>
                  <a:t>In practice, </a:t>
                </a:r>
                <a:r>
                  <a:rPr lang="en-US" sz="1800" b="1" i="1" dirty="0"/>
                  <a:t>Z</a:t>
                </a:r>
                <a:r>
                  <a:rPr lang="en-US" sz="1800" dirty="0"/>
                  <a:t> is flattened into long vector because </a:t>
                </a:r>
                <a:r>
                  <a:rPr lang="en-US" sz="1800" b="1" i="1" dirty="0"/>
                  <a:t>w</a:t>
                </a:r>
                <a:r>
                  <a:rPr lang="en-US" sz="1800" dirty="0"/>
                  <a:t> is vector too so that FNN can be implemented. After token weight vector </a:t>
                </a:r>
                <a:r>
                  <a:rPr lang="en-US" sz="1800" b="1" i="1" dirty="0"/>
                  <a:t>w</a:t>
                </a:r>
                <a:r>
                  <a:rPr lang="en-US" sz="1800" dirty="0"/>
                  <a:t> is determined, it is easily converted into output probability vector </a:t>
                </a:r>
                <a:r>
                  <a:rPr lang="en-US" sz="1800" b="1" i="1" dirty="0"/>
                  <a:t>p</a:t>
                </a:r>
                <a:r>
                  <a:rPr lang="en-US" sz="1800" dirty="0"/>
                  <a:t> = (</a:t>
                </a:r>
                <a:r>
                  <a:rPr lang="en-US" sz="1800" i="1" dirty="0"/>
                  <a:t>p</a:t>
                </a:r>
                <a:r>
                  <a:rPr lang="en-US" sz="1800" baseline="-25000" dirty="0"/>
                  <a:t>1</a:t>
                </a:r>
                <a:r>
                  <a:rPr lang="en-US" sz="1800" dirty="0"/>
                  <a:t>, </a:t>
                </a:r>
                <a:r>
                  <a:rPr lang="en-US" sz="1800" i="1" dirty="0"/>
                  <a:t>p</a:t>
                </a:r>
                <a:r>
                  <a:rPr lang="en-US" sz="1800" baseline="-25000" dirty="0"/>
                  <a:t>2</a:t>
                </a:r>
                <a:r>
                  <a:rPr lang="en-US" sz="1800" dirty="0"/>
                  <a:t>,…, </a:t>
                </a:r>
                <a:r>
                  <a:rPr lang="en-US" sz="1800" i="1" dirty="0" err="1"/>
                  <a:t>p</a:t>
                </a:r>
                <a:r>
                  <a:rPr lang="en-US" sz="1800" baseline="-25000" dirty="0" err="1"/>
                  <a:t>|Ω</a:t>
                </a:r>
                <a:r>
                  <a:rPr lang="en-US" sz="1800" baseline="-25000" dirty="0"/>
                  <a:t>|</a:t>
                </a:r>
                <a:r>
                  <a:rPr lang="en-US" sz="1800" dirty="0"/>
                  <a:t>)</a:t>
                </a:r>
                <a:r>
                  <a:rPr lang="en-US" sz="1800" i="1" baseline="30000" dirty="0"/>
                  <a:t>T</a:t>
                </a:r>
                <a:r>
                  <a:rPr lang="en-US" sz="1800" dirty="0"/>
                  <a:t> where each element </a:t>
                </a:r>
                <a:r>
                  <a:rPr lang="en-US" sz="1800" i="1" dirty="0"/>
                  <a:t>p</a:t>
                </a:r>
                <a:r>
                  <a:rPr lang="en-US" sz="1800" i="1" baseline="-25000" dirty="0"/>
                  <a:t>i</a:t>
                </a:r>
                <a:r>
                  <a:rPr lang="en-US" sz="1800" dirty="0"/>
                  <a:t> is probability of the </a:t>
                </a:r>
                <a:r>
                  <a:rPr lang="en-US" sz="1800" i="1" dirty="0" err="1"/>
                  <a:t>i</a:t>
                </a:r>
                <a:r>
                  <a:rPr lang="en-US" sz="1800" baseline="30000" dirty="0" err="1"/>
                  <a:t>th</a:t>
                </a:r>
                <a:r>
                  <a:rPr lang="en-US" sz="1800" dirty="0"/>
                  <a:t> word/token in vocabulary when sentence/sequence </a:t>
                </a:r>
                <a:r>
                  <a:rPr lang="en-US" sz="1800" b="1" i="1" dirty="0"/>
                  <a:t>Z</a:t>
                </a:r>
                <a:r>
                  <a:rPr lang="en-US" sz="1800" dirty="0"/>
                  <a:t> is raised (</a:t>
                </a:r>
                <a:r>
                  <a:rPr lang="en-US" sz="1800" dirty="0" err="1"/>
                  <a:t>Alammar</a:t>
                </a:r>
                <a:r>
                  <a:rPr lang="en-US" sz="1800" dirty="0"/>
                  <a:t>, 2018). If the </a:t>
                </a:r>
                <a:r>
                  <a:rPr lang="en-US" sz="1800" i="1" dirty="0" err="1"/>
                  <a:t>t</a:t>
                </a:r>
                <a:r>
                  <a:rPr lang="en-US" sz="1800" baseline="30000" dirty="0" err="1"/>
                  <a:t>th</a:t>
                </a:r>
                <a:r>
                  <a:rPr lang="en-US" sz="1800" dirty="0"/>
                  <a:t> word is issued, its probability </a:t>
                </a:r>
                <a:r>
                  <a:rPr lang="en-US" sz="1800" i="1" dirty="0" err="1"/>
                  <a:t>p</a:t>
                </a:r>
                <a:r>
                  <a:rPr lang="en-US" sz="1800" i="1" baseline="-25000" dirty="0" err="1"/>
                  <a:t>t</a:t>
                </a:r>
                <a:r>
                  <a:rPr lang="en-US" sz="1800" dirty="0"/>
                  <a:t> is 1 and other probabilities are 0.</a:t>
                </a:r>
              </a:p>
              <a:p>
                <a:pPr marL="0" indent="0">
                  <a:buNone/>
                </a:pPr>
                <a14:m>
                  <m:oMathPara xmlns:m="http://schemas.openxmlformats.org/officeDocument/2006/math">
                    <m:oMathParaPr>
                      <m:jc m:val="centerGroup"/>
                    </m:oMathParaPr>
                    <m:oMath xmlns:m="http://schemas.openxmlformats.org/officeDocument/2006/math">
                      <m:m>
                        <m:mPr>
                          <m:mcs>
                            <m:mc>
                              <m:mcPr>
                                <m:count m:val="1"/>
                                <m:mcJc m:val="center"/>
                              </m:mcPr>
                            </m:mc>
                          </m:mcs>
                          <m:ctrlPr>
                            <a:rPr lang="en-US" sz="1800" b="1" i="1">
                              <a:latin typeface="Cambria Math" panose="02040503050406030204" pitchFamily="18" charset="0"/>
                            </a:rPr>
                          </m:ctrlPr>
                        </m:mPr>
                        <m:mr>
                          <m:e>
                            <m:r>
                              <a:rPr lang="en-US" sz="1800" b="1" i="1">
                                <a:latin typeface="Cambria Math" panose="02040503050406030204" pitchFamily="18" charset="0"/>
                              </a:rPr>
                              <m:t>𝒑</m:t>
                            </m:r>
                            <m:r>
                              <a:rPr lang="en-US" sz="1800" i="1">
                                <a:latin typeface="Cambria Math" panose="02040503050406030204" pitchFamily="18" charset="0"/>
                              </a:rPr>
                              <m:t>=</m:t>
                            </m:r>
                            <m:r>
                              <m:rPr>
                                <m:sty m:val="p"/>
                              </m:rPr>
                              <a:rPr lang="en-US" sz="1800">
                                <a:latin typeface="Cambria Math" panose="02040503050406030204" pitchFamily="18" charset="0"/>
                              </a:rPr>
                              <m:t>softmax</m:t>
                            </m:r>
                            <m:d>
                              <m:dPr>
                                <m:ctrlPr>
                                  <a:rPr lang="en-US" sz="1800" i="1">
                                    <a:latin typeface="Cambria Math" panose="02040503050406030204" pitchFamily="18" charset="0"/>
                                  </a:rPr>
                                </m:ctrlPr>
                              </m:dPr>
                              <m:e>
                                <m:r>
                                  <a:rPr lang="en-US" sz="1800" b="1" i="1">
                                    <a:latin typeface="Cambria Math" panose="02040503050406030204" pitchFamily="18" charset="0"/>
                                  </a:rPr>
                                  <m:t>𝒘</m:t>
                                </m:r>
                              </m:e>
                            </m:d>
                            <m:r>
                              <a:rPr lang="en-US" sz="1800" i="1">
                                <a:latin typeface="Cambria Math" panose="02040503050406030204" pitchFamily="18" charset="0"/>
                              </a:rPr>
                              <m:t>=</m:t>
                            </m:r>
                            <m:sSup>
                              <m:sSupPr>
                                <m:ctrlPr>
                                  <a:rPr lang="en-US" sz="1800" i="1">
                                    <a:latin typeface="Cambria Math" panose="02040503050406030204" pitchFamily="18" charset="0"/>
                                  </a:rPr>
                                </m:ctrlPr>
                              </m:sSupPr>
                              <m:e>
                                <m:d>
                                  <m:dPr>
                                    <m:ctrlPr>
                                      <a:rPr lang="en-US" sz="1800" i="1">
                                        <a:latin typeface="Cambria Math" panose="02040503050406030204" pitchFamily="18" charset="0"/>
                                      </a:rPr>
                                    </m:ctrlPr>
                                  </m:dPr>
                                  <m:e>
                                    <m:sSub>
                                      <m:sSubPr>
                                        <m:ctrlPr>
                                          <a:rPr lang="en-US" sz="1800" i="1">
                                            <a:latin typeface="Cambria Math" panose="02040503050406030204" pitchFamily="18" charset="0"/>
                                          </a:rPr>
                                        </m:ctrlPr>
                                      </m:sSubPr>
                                      <m:e>
                                        <m:r>
                                          <a:rPr lang="en-US" sz="1800" i="1">
                                            <a:latin typeface="Cambria Math" panose="02040503050406030204" pitchFamily="18" charset="0"/>
                                          </a:rPr>
                                          <m:t>𝑝</m:t>
                                        </m:r>
                                      </m:e>
                                      <m:sub>
                                        <m:r>
                                          <a:rPr lang="en-US" sz="1800" i="1">
                                            <a:latin typeface="Cambria Math" panose="02040503050406030204" pitchFamily="18" charset="0"/>
                                          </a:rPr>
                                          <m:t>1</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𝑝</m:t>
                                        </m:r>
                                      </m:e>
                                      <m:sub>
                                        <m:r>
                                          <a:rPr lang="en-US" sz="1800" i="1">
                                            <a:latin typeface="Cambria Math" panose="02040503050406030204" pitchFamily="18" charset="0"/>
                                          </a:rPr>
                                          <m:t>2</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𝑝</m:t>
                                        </m:r>
                                      </m:e>
                                      <m:sub>
                                        <m:d>
                                          <m:dPr>
                                            <m:begChr m:val="|"/>
                                            <m:endChr m:val="|"/>
                                            <m:ctrlPr>
                                              <a:rPr lang="en-US" sz="1800" i="1">
                                                <a:latin typeface="Cambria Math" panose="02040503050406030204" pitchFamily="18" charset="0"/>
                                              </a:rPr>
                                            </m:ctrlPr>
                                          </m:dPr>
                                          <m:e>
                                            <m:r>
                                              <m:rPr>
                                                <m:sty m:val="p"/>
                                              </m:rPr>
                                              <a:rPr lang="en-US" sz="1800">
                                                <a:latin typeface="Cambria Math" panose="02040503050406030204" pitchFamily="18" charset="0"/>
                                              </a:rPr>
                                              <m:t>Ω</m:t>
                                            </m:r>
                                          </m:e>
                                        </m:d>
                                      </m:sub>
                                    </m:sSub>
                                  </m:e>
                                </m:d>
                              </m:e>
                              <m:sup>
                                <m:r>
                                  <a:rPr lang="en-US" sz="1800" i="1">
                                    <a:latin typeface="Cambria Math" panose="02040503050406030204" pitchFamily="18" charset="0"/>
                                  </a:rPr>
                                  <m:t>𝑇</m:t>
                                </m:r>
                              </m:sup>
                            </m:sSup>
                          </m:e>
                        </m:mr>
                        <m:mr>
                          <m:e>
                            <m:sSub>
                              <m:sSubPr>
                                <m:ctrlPr>
                                  <a:rPr lang="en-US" sz="1800" i="1">
                                    <a:latin typeface="Cambria Math" panose="02040503050406030204" pitchFamily="18" charset="0"/>
                                  </a:rPr>
                                </m:ctrlPr>
                              </m:sSubPr>
                              <m:e>
                                <m:r>
                                  <a:rPr lang="en-US" sz="1800" i="1">
                                    <a:latin typeface="Cambria Math" panose="02040503050406030204" pitchFamily="18" charset="0"/>
                                  </a:rPr>
                                  <m:t>𝑝</m:t>
                                </m:r>
                              </m:e>
                              <m:sub>
                                <m:r>
                                  <a:rPr lang="en-US" sz="1800" i="1">
                                    <a:latin typeface="Cambria Math" panose="02040503050406030204" pitchFamily="18" charset="0"/>
                                  </a:rPr>
                                  <m:t>𝑖</m:t>
                                </m:r>
                              </m:sub>
                            </m:sSub>
                            <m:r>
                              <a:rPr lang="en-US" sz="1800" i="1">
                                <a:latin typeface="Cambria Math" panose="02040503050406030204" pitchFamily="18" charset="0"/>
                              </a:rPr>
                              <m:t>=</m:t>
                            </m:r>
                            <m:f>
                              <m:fPr>
                                <m:ctrlPr>
                                  <a:rPr lang="en-US" sz="1800" i="1">
                                    <a:latin typeface="Cambria Math" panose="02040503050406030204" pitchFamily="18" charset="0"/>
                                  </a:rPr>
                                </m:ctrlPr>
                              </m:fPr>
                              <m:num>
                                <m:r>
                                  <m:rPr>
                                    <m:sty m:val="p"/>
                                  </m:rPr>
                                  <a:rPr lang="en-US" sz="1800">
                                    <a:latin typeface="Cambria Math" panose="02040503050406030204" pitchFamily="18" charset="0"/>
                                  </a:rPr>
                                  <m:t>exp</m:t>
                                </m:r>
                                <m:d>
                                  <m:dPr>
                                    <m:ctrlPr>
                                      <a:rPr lang="en-US" sz="1800" i="1">
                                        <a:latin typeface="Cambria Math" panose="02040503050406030204" pitchFamily="18" charset="0"/>
                                      </a:rPr>
                                    </m:ctrlPr>
                                  </m:dPr>
                                  <m:e>
                                    <m:sSub>
                                      <m:sSubPr>
                                        <m:ctrlPr>
                                          <a:rPr lang="en-US" sz="1800" i="1">
                                            <a:latin typeface="Cambria Math" panose="02040503050406030204" pitchFamily="18" charset="0"/>
                                          </a:rPr>
                                        </m:ctrlPr>
                                      </m:sSubPr>
                                      <m:e>
                                        <m:r>
                                          <a:rPr lang="en-US" sz="1800" i="1">
                                            <a:latin typeface="Cambria Math" panose="02040503050406030204" pitchFamily="18" charset="0"/>
                                          </a:rPr>
                                          <m:t>𝑤</m:t>
                                        </m:r>
                                      </m:e>
                                      <m:sub>
                                        <m:r>
                                          <a:rPr lang="en-US" sz="1800" i="1">
                                            <a:latin typeface="Cambria Math" panose="02040503050406030204" pitchFamily="18" charset="0"/>
                                          </a:rPr>
                                          <m:t>𝑖</m:t>
                                        </m:r>
                                      </m:sub>
                                    </m:sSub>
                                  </m:e>
                                </m:d>
                              </m:num>
                              <m:den>
                                <m:nary>
                                  <m:naryPr>
                                    <m:chr m:val="∑"/>
                                    <m:limLoc m:val="undOvr"/>
                                    <m:ctrlPr>
                                      <a:rPr lang="en-US" sz="1800" i="1">
                                        <a:latin typeface="Cambria Math" panose="02040503050406030204" pitchFamily="18" charset="0"/>
                                      </a:rPr>
                                    </m:ctrlPr>
                                  </m:naryPr>
                                  <m:sub>
                                    <m:r>
                                      <a:rPr lang="en-US" sz="1800" i="1">
                                        <a:latin typeface="Cambria Math" panose="02040503050406030204" pitchFamily="18" charset="0"/>
                                      </a:rPr>
                                      <m:t>𝑙</m:t>
                                    </m:r>
                                    <m:r>
                                      <a:rPr lang="en-US" sz="1800" i="1">
                                        <a:latin typeface="Cambria Math" panose="02040503050406030204" pitchFamily="18" charset="0"/>
                                      </a:rPr>
                                      <m:t>=1</m:t>
                                    </m:r>
                                  </m:sub>
                                  <m:sup>
                                    <m:d>
                                      <m:dPr>
                                        <m:begChr m:val="|"/>
                                        <m:endChr m:val="|"/>
                                        <m:ctrlPr>
                                          <a:rPr lang="en-US" sz="1800" i="1">
                                            <a:latin typeface="Cambria Math" panose="02040503050406030204" pitchFamily="18" charset="0"/>
                                          </a:rPr>
                                        </m:ctrlPr>
                                      </m:dPr>
                                      <m:e>
                                        <m:r>
                                          <m:rPr>
                                            <m:sty m:val="p"/>
                                          </m:rPr>
                                          <a:rPr lang="en-US" sz="1800">
                                            <a:latin typeface="Cambria Math" panose="02040503050406030204" pitchFamily="18" charset="0"/>
                                          </a:rPr>
                                          <m:t>Ω</m:t>
                                        </m:r>
                                      </m:e>
                                    </m:d>
                                  </m:sup>
                                  <m:e>
                                    <m:r>
                                      <m:rPr>
                                        <m:sty m:val="p"/>
                                      </m:rPr>
                                      <a:rPr lang="en-US" sz="1800">
                                        <a:latin typeface="Cambria Math" panose="02040503050406030204" pitchFamily="18" charset="0"/>
                                      </a:rPr>
                                      <m:t>exp</m:t>
                                    </m:r>
                                    <m:d>
                                      <m:dPr>
                                        <m:ctrlPr>
                                          <a:rPr lang="en-US" sz="1800" i="1">
                                            <a:latin typeface="Cambria Math" panose="02040503050406030204" pitchFamily="18" charset="0"/>
                                          </a:rPr>
                                        </m:ctrlPr>
                                      </m:dPr>
                                      <m:e>
                                        <m:sSub>
                                          <m:sSubPr>
                                            <m:ctrlPr>
                                              <a:rPr lang="en-US" sz="1800" i="1">
                                                <a:latin typeface="Cambria Math" panose="02040503050406030204" pitchFamily="18" charset="0"/>
                                              </a:rPr>
                                            </m:ctrlPr>
                                          </m:sSubPr>
                                          <m:e>
                                            <m:r>
                                              <a:rPr lang="en-US" sz="1800" i="1">
                                                <a:latin typeface="Cambria Math" panose="02040503050406030204" pitchFamily="18" charset="0"/>
                                              </a:rPr>
                                              <m:t>𝑤</m:t>
                                            </m:r>
                                          </m:e>
                                          <m:sub>
                                            <m:r>
                                              <a:rPr lang="en-US" sz="1800" i="1">
                                                <a:latin typeface="Cambria Math" panose="02040503050406030204" pitchFamily="18" charset="0"/>
                                              </a:rPr>
                                              <m:t>𝑙</m:t>
                                            </m:r>
                                          </m:sub>
                                        </m:sSub>
                                      </m:e>
                                    </m:d>
                                  </m:e>
                                </m:nary>
                              </m:den>
                            </m:f>
                          </m:e>
                        </m:mr>
                      </m:m>
                    </m:oMath>
                  </m:oMathPara>
                </a14:m>
                <a:endParaRPr lang="en-US" sz="1800" dirty="0" smtClean="0"/>
              </a:p>
              <a:p>
                <a:pPr marL="0" indent="0">
                  <a:buNone/>
                </a:pPr>
                <a:r>
                  <a:rPr lang="en-US" sz="1800" dirty="0"/>
                  <a:t>Consequently, the next token which is predicted in STM for example is the one whose probability is highest, which means that the largest element in </a:t>
                </a:r>
                <a:r>
                  <a:rPr lang="en-US" sz="1800" b="1" i="1" dirty="0"/>
                  <a:t>p</a:t>
                </a:r>
                <a:r>
                  <a:rPr lang="en-US" sz="1800" dirty="0"/>
                  <a:t> need to be found for STM translation after linear component </a:t>
                </a:r>
                <a:r>
                  <a:rPr lang="en-US" sz="1800" b="1" i="1" dirty="0"/>
                  <a:t>w</a:t>
                </a:r>
                <a:r>
                  <a:rPr lang="en-US" sz="1800" dirty="0"/>
                  <a:t> and output probability </a:t>
                </a:r>
                <a:r>
                  <a:rPr lang="en-US" sz="1800" b="1" i="1" dirty="0"/>
                  <a:t>p</a:t>
                </a:r>
                <a:r>
                  <a:rPr lang="en-US" sz="1800" dirty="0"/>
                  <a:t> are evaluated given </a:t>
                </a:r>
                <a:r>
                  <a:rPr lang="en-US" sz="1800" b="1" i="1" dirty="0"/>
                  <a:t>Z</a:t>
                </a:r>
                <a:r>
                  <a:rPr lang="en-US" sz="1800" dirty="0"/>
                  <a:t> which in turn determined based on source sequence </a:t>
                </a:r>
                <a:r>
                  <a:rPr lang="en-US" sz="1800" b="1" i="1" dirty="0"/>
                  <a:t>X</a:t>
                </a:r>
                <a:r>
                  <a:rPr lang="en-US" sz="1800" dirty="0"/>
                  <a:t> and target sequence </a:t>
                </a:r>
                <a:r>
                  <a:rPr lang="en-US" sz="1800" b="1" i="1" dirty="0"/>
                  <a:t>Y</a:t>
                </a:r>
                <a:r>
                  <a:rPr lang="en-US" sz="1800" dirty="0"/>
                  <a:t> via mechanism encoder/decoder and attention.</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1120" y="914399"/>
                <a:ext cx="12039600" cy="5176066"/>
              </a:xfrm>
              <a:blipFill>
                <a:blip r:embed="rId2"/>
                <a:stretch>
                  <a:fillRect l="-456" t="-589" r="-405" b="-5889"/>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46</a:t>
            </a:fld>
            <a:endParaRPr lang="en-US"/>
          </a:p>
        </p:txBody>
      </p:sp>
    </p:spTree>
    <p:extLst>
      <p:ext uri="{BB962C8B-B14F-4D97-AF65-F5344CB8AC3E}">
        <p14:creationId xmlns:p14="http://schemas.microsoft.com/office/powerpoint/2010/main" val="241410859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Transformer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1440" y="914399"/>
                <a:ext cx="12019280" cy="5176066"/>
              </a:xfrm>
            </p:spPr>
            <p:txBody>
              <a:bodyPr>
                <a:noAutofit/>
              </a:bodyPr>
              <a:lstStyle/>
              <a:p>
                <a:pPr marL="0" indent="0">
                  <a:buNone/>
                </a:pPr>
                <a:r>
                  <a:rPr lang="en-US" sz="2000" dirty="0"/>
                  <a:t>It is not difficult to learn linear component FFN(</a:t>
                </a:r>
                <a:r>
                  <a:rPr lang="en-US" sz="2000" b="1" i="1" dirty="0"/>
                  <a:t>Z</a:t>
                </a:r>
                <a:r>
                  <a:rPr lang="en-US" sz="2000" dirty="0"/>
                  <a:t>) by backpropagation algorithm associated stochastic gradient descent (SGD) method. Concretely, the following cross-entropy </a:t>
                </a:r>
                <a:r>
                  <a:rPr lang="en-US" sz="2000" i="1" dirty="0"/>
                  <a:t>L</a:t>
                </a:r>
                <a:r>
                  <a:rPr lang="en-US" sz="2000" dirty="0"/>
                  <a:t>(</a:t>
                </a:r>
                <a:r>
                  <a:rPr lang="en-US" sz="2000" b="1" i="1" dirty="0"/>
                  <a:t>p</a:t>
                </a:r>
                <a:r>
                  <a:rPr lang="en-US" sz="2000" dirty="0"/>
                  <a:t> | Θ) is minimized so as to train FFN(</a:t>
                </a:r>
                <a:r>
                  <a:rPr lang="en-US" sz="2000" b="1" i="1" dirty="0"/>
                  <a:t>Z</a:t>
                </a:r>
                <a:r>
                  <a:rPr lang="en-US" sz="2000" dirty="0"/>
                  <a:t>).</a:t>
                </a:r>
              </a:p>
              <a:p>
                <a:pPr marL="0" indent="0">
                  <a:buNone/>
                </a:pPr>
                <a14:m>
                  <m:oMathPara xmlns:m="http://schemas.openxmlformats.org/officeDocument/2006/math">
                    <m:oMathParaPr>
                      <m:jc m:val="centerGroup"/>
                    </m:oMathParaPr>
                    <m:oMath xmlns:m="http://schemas.openxmlformats.org/officeDocument/2006/math">
                      <m:r>
                        <a:rPr lang="en-US" sz="2000" i="1">
                          <a:latin typeface="Cambria Math" panose="02040503050406030204" pitchFamily="18" charset="0"/>
                        </a:rPr>
                        <m:t>𝐿</m:t>
                      </m:r>
                      <m:d>
                        <m:dPr>
                          <m:ctrlPr>
                            <a:rPr lang="en-US" sz="2000" i="1">
                              <a:latin typeface="Cambria Math" panose="02040503050406030204" pitchFamily="18" charset="0"/>
                            </a:rPr>
                          </m:ctrlPr>
                        </m:dPr>
                        <m:e>
                          <m:r>
                            <a:rPr lang="en-US" sz="2000" b="1" i="1">
                              <a:latin typeface="Cambria Math" panose="02040503050406030204" pitchFamily="18" charset="0"/>
                            </a:rPr>
                            <m:t>𝒑</m:t>
                          </m:r>
                        </m:e>
                        <m:e>
                          <m:r>
                            <m:rPr>
                              <m:sty m:val="p"/>
                            </m:rPr>
                            <a:rPr lang="en-US" sz="2000">
                              <a:latin typeface="Cambria Math" panose="02040503050406030204" pitchFamily="18" charset="0"/>
                            </a:rPr>
                            <m:t>Θ</m:t>
                          </m:r>
                        </m:e>
                      </m:d>
                      <m:r>
                        <a:rPr lang="en-US" sz="2000" i="1">
                          <a:latin typeface="Cambria Math" panose="02040503050406030204" pitchFamily="18" charset="0"/>
                        </a:rPr>
                        <m:t>=−</m:t>
                      </m:r>
                      <m:nary>
                        <m:naryPr>
                          <m:chr m:val="∑"/>
                          <m:limLoc m:val="undOvr"/>
                          <m:ctrlPr>
                            <a:rPr lang="en-US" sz="2000" i="1">
                              <a:latin typeface="Cambria Math" panose="02040503050406030204" pitchFamily="18" charset="0"/>
                            </a:rPr>
                          </m:ctrlPr>
                        </m:naryPr>
                        <m:sub>
                          <m:r>
                            <a:rPr lang="en-US" sz="2000" i="1">
                              <a:latin typeface="Cambria Math" panose="02040503050406030204" pitchFamily="18" charset="0"/>
                            </a:rPr>
                            <m:t>𝑖</m:t>
                          </m:r>
                          <m:r>
                            <a:rPr lang="en-US" sz="2000" i="1">
                              <a:latin typeface="Cambria Math" panose="02040503050406030204" pitchFamily="18" charset="0"/>
                            </a:rPr>
                            <m:t>=1</m:t>
                          </m:r>
                        </m:sub>
                        <m:sup>
                          <m:d>
                            <m:dPr>
                              <m:begChr m:val="|"/>
                              <m:endChr m:val="|"/>
                              <m:ctrlPr>
                                <a:rPr lang="en-US" sz="2000" i="1">
                                  <a:latin typeface="Cambria Math" panose="02040503050406030204" pitchFamily="18" charset="0"/>
                                </a:rPr>
                              </m:ctrlPr>
                            </m:dPr>
                            <m:e>
                              <m:r>
                                <m:rPr>
                                  <m:sty m:val="p"/>
                                </m:rPr>
                                <a:rPr lang="en-US" sz="2000">
                                  <a:latin typeface="Cambria Math" panose="02040503050406030204" pitchFamily="18" charset="0"/>
                                </a:rPr>
                                <m:t>Ω</m:t>
                              </m:r>
                            </m:e>
                          </m:d>
                        </m:sup>
                        <m:e>
                          <m:sSub>
                            <m:sSubPr>
                              <m:ctrlPr>
                                <a:rPr lang="en-US" sz="2000" i="1">
                                  <a:latin typeface="Cambria Math" panose="02040503050406030204" pitchFamily="18" charset="0"/>
                                </a:rPr>
                              </m:ctrlPr>
                            </m:sSubPr>
                            <m:e>
                              <m:r>
                                <a:rPr lang="en-US" sz="2000" i="1">
                                  <a:latin typeface="Cambria Math" panose="02040503050406030204" pitchFamily="18" charset="0"/>
                                </a:rPr>
                                <m:t>𝑞</m:t>
                              </m:r>
                            </m:e>
                            <m:sub>
                              <m:r>
                                <a:rPr lang="en-US" sz="2000" i="1">
                                  <a:latin typeface="Cambria Math" panose="02040503050406030204" pitchFamily="18" charset="0"/>
                                </a:rPr>
                                <m:t>𝑖</m:t>
                              </m:r>
                            </m:sub>
                          </m:sSub>
                          <m:r>
                            <m:rPr>
                              <m:sty m:val="p"/>
                            </m:rPr>
                            <a:rPr lang="en-US" sz="2000">
                              <a:latin typeface="Cambria Math" panose="02040503050406030204" pitchFamily="18" charset="0"/>
                            </a:rPr>
                            <m:t>log</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𝑝</m:t>
                                  </m:r>
                                </m:e>
                                <m:sub>
                                  <m:r>
                                    <a:rPr lang="en-US" sz="2000" i="1">
                                      <a:latin typeface="Cambria Math" panose="02040503050406030204" pitchFamily="18" charset="0"/>
                                    </a:rPr>
                                    <m:t>𝑖</m:t>
                                  </m:r>
                                </m:sub>
                              </m:sSub>
                            </m:e>
                          </m:d>
                        </m:e>
                      </m:nary>
                    </m:oMath>
                  </m:oMathPara>
                </a14:m>
                <a:endParaRPr lang="en-US" sz="2000" dirty="0"/>
              </a:p>
              <a:p>
                <a:pPr marL="0" indent="0">
                  <a:buNone/>
                </a:pPr>
                <a:r>
                  <a:rPr lang="en-US" sz="2000" dirty="0"/>
                  <a:t>Where Θ is parameter of FFN(</a:t>
                </a:r>
                <a:r>
                  <a:rPr lang="en-US" sz="2000" b="1" i="1" dirty="0"/>
                  <a:t>Z</a:t>
                </a:r>
                <a:r>
                  <a:rPr lang="en-US" sz="2000" dirty="0"/>
                  <a:t>) and the vector </a:t>
                </a:r>
                <a:r>
                  <a:rPr lang="en-US" sz="2000" b="1" i="1" dirty="0"/>
                  <a:t>q</a:t>
                </a:r>
                <a:r>
                  <a:rPr lang="en-US" sz="2000" dirty="0"/>
                  <a:t> = (</a:t>
                </a:r>
                <a:r>
                  <a:rPr lang="en-US" sz="2000" i="1" dirty="0"/>
                  <a:t>q</a:t>
                </a:r>
                <a:r>
                  <a:rPr lang="en-US" sz="2000" baseline="-25000" dirty="0"/>
                  <a:t>1</a:t>
                </a:r>
                <a:r>
                  <a:rPr lang="en-US" sz="2000" dirty="0"/>
                  <a:t>, </a:t>
                </a:r>
                <a:r>
                  <a:rPr lang="en-US" sz="2000" i="1" dirty="0"/>
                  <a:t>q</a:t>
                </a:r>
                <a:r>
                  <a:rPr lang="en-US" sz="2000" baseline="-25000" dirty="0"/>
                  <a:t>2</a:t>
                </a:r>
                <a:r>
                  <a:rPr lang="en-US" sz="2000" dirty="0"/>
                  <a:t>,…, </a:t>
                </a:r>
                <a:r>
                  <a:rPr lang="en-US" sz="2000" i="1" dirty="0" err="1"/>
                  <a:t>q</a:t>
                </a:r>
                <a:r>
                  <a:rPr lang="en-US" sz="2000" baseline="-25000" dirty="0" err="1"/>
                  <a:t>|Ω</a:t>
                </a:r>
                <a:r>
                  <a:rPr lang="en-US" sz="2000" baseline="-25000" dirty="0"/>
                  <a:t>|</a:t>
                </a:r>
                <a:r>
                  <a:rPr lang="en-US" sz="2000" dirty="0"/>
                  <a:t>)</a:t>
                </a:r>
                <a:r>
                  <a:rPr lang="en-US" sz="2000" i="1" baseline="30000" dirty="0"/>
                  <a:t>T</a:t>
                </a:r>
                <a:r>
                  <a:rPr lang="en-US" sz="2000" dirty="0"/>
                  <a:t> is binary vector from sample whose each element </a:t>
                </a:r>
                <a:r>
                  <a:rPr lang="en-US" sz="2000" i="1" dirty="0"/>
                  <a:t>q</a:t>
                </a:r>
                <a:r>
                  <a:rPr lang="en-US" sz="2000" i="1" baseline="-25000" dirty="0"/>
                  <a:t>i</a:t>
                </a:r>
                <a:r>
                  <a:rPr lang="en-US" sz="2000" dirty="0"/>
                  <a:t> has binary values {0, 1} indicating whether the </a:t>
                </a:r>
                <a:r>
                  <a:rPr lang="en-US" sz="2000" i="1" dirty="0" err="1"/>
                  <a:t>i</a:t>
                </a:r>
                <a:r>
                  <a:rPr lang="en-US" sz="2000" baseline="30000" dirty="0" err="1"/>
                  <a:t>th</a:t>
                </a:r>
                <a:r>
                  <a:rPr lang="en-US" sz="2000" dirty="0"/>
                  <a:t> token/word exists. For example, give sequence/sentence (“I”, “am”, “a”, “student”)</a:t>
                </a:r>
                <a:r>
                  <a:rPr lang="en-US" sz="2000" i="1" baseline="30000" dirty="0"/>
                  <a:t>T</a:t>
                </a:r>
                <a:r>
                  <a:rPr lang="en-US" sz="2000" dirty="0"/>
                  <a:t>, if there is only one token/word “I” in sample sentence, the binary vector will be </a:t>
                </a:r>
                <a:r>
                  <a:rPr lang="en-US" sz="2000" b="1" i="1" dirty="0"/>
                  <a:t>q</a:t>
                </a:r>
                <a:r>
                  <a:rPr lang="en-US" sz="2000" dirty="0"/>
                  <a:t> = (1, 0, 0, 0)</a:t>
                </a:r>
                <a:r>
                  <a:rPr lang="en-US" sz="2000" i="1" baseline="30000" dirty="0"/>
                  <a:t>T</a:t>
                </a:r>
                <a:r>
                  <a:rPr lang="en-US" sz="2000" dirty="0"/>
                  <a:t>. If three words “I”, “am”, and “student” are mutually existent, the binary vector will be </a:t>
                </a:r>
                <a:r>
                  <a:rPr lang="en-US" sz="2000" b="1" i="1" dirty="0"/>
                  <a:t>q</a:t>
                </a:r>
                <a:r>
                  <a:rPr lang="en-US" sz="2000" dirty="0"/>
                  <a:t> = (1, 1, 0, 1)</a:t>
                </a:r>
                <a:r>
                  <a:rPr lang="en-US" sz="2000" i="1" baseline="30000" dirty="0"/>
                  <a:t>T</a:t>
                </a:r>
                <a:r>
                  <a:rPr lang="en-US" sz="2000" dirty="0"/>
                  <a:t>. When SGD is applied into minimizing the cross-entropy, partial gradient of </a:t>
                </a:r>
                <a:r>
                  <a:rPr lang="en-US" sz="2000" i="1" dirty="0"/>
                  <a:t>L</a:t>
                </a:r>
                <a:r>
                  <a:rPr lang="en-US" sz="2000" dirty="0"/>
                  <a:t>(</a:t>
                </a:r>
                <a:r>
                  <a:rPr lang="en-US" sz="2000" b="1" i="1" dirty="0"/>
                  <a:t>p</a:t>
                </a:r>
                <a:r>
                  <a:rPr lang="en-US" sz="2000" dirty="0"/>
                  <a:t> | Θ) with regard to </a:t>
                </a:r>
                <a:r>
                  <a:rPr lang="en-US" sz="2000" i="1" dirty="0" err="1"/>
                  <a:t>w</a:t>
                </a:r>
                <a:r>
                  <a:rPr lang="en-US" sz="2000" i="1" baseline="-25000" dirty="0" err="1"/>
                  <a:t>j</a:t>
                </a:r>
                <a:r>
                  <a:rPr lang="en-US" sz="2000" dirty="0"/>
                  <a:t> is:</a:t>
                </a:r>
              </a:p>
              <a:p>
                <a:pPr marL="0" indent="0">
                  <a:buNone/>
                </a:pPr>
                <a14:m>
                  <m:oMathPara xmlns:m="http://schemas.openxmlformats.org/officeDocument/2006/math">
                    <m:oMathParaPr>
                      <m:jc m:val="centerGroup"/>
                    </m:oMathParaPr>
                    <m:oMath xmlns:m="http://schemas.openxmlformats.org/officeDocument/2006/math">
                      <m:f>
                        <m:fPr>
                          <m:ctrlPr>
                            <a:rPr lang="en-US" sz="2000" i="1">
                              <a:latin typeface="Cambria Math" panose="02040503050406030204" pitchFamily="18" charset="0"/>
                            </a:rPr>
                          </m:ctrlPr>
                        </m:fPr>
                        <m:num>
                          <m:r>
                            <a:rPr lang="en-US" sz="2000" i="1">
                              <a:latin typeface="Cambria Math" panose="02040503050406030204" pitchFamily="18" charset="0"/>
                            </a:rPr>
                            <m:t>𝜕</m:t>
                          </m:r>
                          <m:r>
                            <a:rPr lang="en-US" sz="2000" i="1">
                              <a:latin typeface="Cambria Math" panose="02040503050406030204" pitchFamily="18" charset="0"/>
                            </a:rPr>
                            <m:t>𝐿</m:t>
                          </m:r>
                          <m:d>
                            <m:dPr>
                              <m:ctrlPr>
                                <a:rPr lang="en-US" sz="2000" i="1">
                                  <a:latin typeface="Cambria Math" panose="02040503050406030204" pitchFamily="18" charset="0"/>
                                </a:rPr>
                              </m:ctrlPr>
                            </m:dPr>
                            <m:e>
                              <m:r>
                                <a:rPr lang="en-US" sz="2000" b="1" i="1">
                                  <a:latin typeface="Cambria Math" panose="02040503050406030204" pitchFamily="18" charset="0"/>
                                </a:rPr>
                                <m:t>𝒑</m:t>
                              </m:r>
                            </m:e>
                            <m:e>
                              <m:r>
                                <m:rPr>
                                  <m:sty m:val="p"/>
                                </m:rPr>
                                <a:rPr lang="en-US" sz="2000">
                                  <a:latin typeface="Cambria Math" panose="02040503050406030204" pitchFamily="18" charset="0"/>
                                </a:rPr>
                                <m:t>Θ</m:t>
                              </m:r>
                            </m:e>
                          </m:d>
                        </m:num>
                        <m:den>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𝑤</m:t>
                              </m:r>
                            </m:e>
                            <m:sub>
                              <m:r>
                                <a:rPr lang="en-US" sz="2000" i="1">
                                  <a:latin typeface="Cambria Math" panose="02040503050406030204" pitchFamily="18" charset="0"/>
                                </a:rPr>
                                <m:t>𝑗</m:t>
                              </m:r>
                            </m:sub>
                          </m:sSub>
                        </m:den>
                      </m:f>
                      <m:r>
                        <a:rPr lang="en-US" sz="2000" i="1">
                          <a:latin typeface="Cambria Math" panose="02040503050406030204" pitchFamily="18" charset="0"/>
                        </a:rPr>
                        <m:t>=−</m:t>
                      </m:r>
                      <m:nary>
                        <m:naryPr>
                          <m:chr m:val="∑"/>
                          <m:limLoc m:val="undOvr"/>
                          <m:ctrlPr>
                            <a:rPr lang="en-US" sz="2000" i="1">
                              <a:latin typeface="Cambria Math" panose="02040503050406030204" pitchFamily="18" charset="0"/>
                            </a:rPr>
                          </m:ctrlPr>
                        </m:naryPr>
                        <m:sub>
                          <m:r>
                            <a:rPr lang="en-US" sz="2000" i="1">
                              <a:latin typeface="Cambria Math" panose="02040503050406030204" pitchFamily="18" charset="0"/>
                            </a:rPr>
                            <m:t>𝑖</m:t>
                          </m:r>
                          <m:r>
                            <a:rPr lang="en-US" sz="2000" i="1">
                              <a:latin typeface="Cambria Math" panose="02040503050406030204" pitchFamily="18" charset="0"/>
                            </a:rPr>
                            <m:t>=1</m:t>
                          </m:r>
                        </m:sub>
                        <m:sup>
                          <m:d>
                            <m:dPr>
                              <m:begChr m:val="|"/>
                              <m:endChr m:val="|"/>
                              <m:ctrlPr>
                                <a:rPr lang="en-US" sz="2000" i="1">
                                  <a:latin typeface="Cambria Math" panose="02040503050406030204" pitchFamily="18" charset="0"/>
                                </a:rPr>
                              </m:ctrlPr>
                            </m:dPr>
                            <m:e>
                              <m:r>
                                <m:rPr>
                                  <m:sty m:val="p"/>
                                </m:rPr>
                                <a:rPr lang="en-US" sz="2000">
                                  <a:latin typeface="Cambria Math" panose="02040503050406030204" pitchFamily="18" charset="0"/>
                                </a:rPr>
                                <m:t>Ω</m:t>
                              </m:r>
                            </m:e>
                          </m:d>
                        </m:sup>
                        <m:e>
                          <m:sSub>
                            <m:sSubPr>
                              <m:ctrlPr>
                                <a:rPr lang="en-US" sz="2000" i="1">
                                  <a:latin typeface="Cambria Math" panose="02040503050406030204" pitchFamily="18" charset="0"/>
                                </a:rPr>
                              </m:ctrlPr>
                            </m:sSubPr>
                            <m:e>
                              <m:r>
                                <a:rPr lang="en-US" sz="2000" i="1">
                                  <a:latin typeface="Cambria Math" panose="02040503050406030204" pitchFamily="18" charset="0"/>
                                </a:rPr>
                                <m:t>𝑞</m:t>
                              </m:r>
                            </m:e>
                            <m:sub>
                              <m:r>
                                <a:rPr lang="en-US" sz="2000" i="1">
                                  <a:latin typeface="Cambria Math" panose="02040503050406030204" pitchFamily="18" charset="0"/>
                                </a:rPr>
                                <m:t>𝑖</m:t>
                              </m:r>
                            </m:sub>
                          </m:sSub>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𝛿</m:t>
                                  </m:r>
                                </m:e>
                                <m:sub>
                                  <m:r>
                                    <a:rPr lang="en-US" sz="2000" i="1">
                                      <a:latin typeface="Cambria Math" panose="02040503050406030204" pitchFamily="18" charset="0"/>
                                    </a:rPr>
                                    <m:t>𝑖𝑗</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𝑝</m:t>
                                  </m:r>
                                </m:e>
                                <m:sub>
                                  <m:r>
                                    <a:rPr lang="en-US" sz="2000" i="1">
                                      <a:latin typeface="Cambria Math" panose="02040503050406030204" pitchFamily="18" charset="0"/>
                                    </a:rPr>
                                    <m:t>𝑗</m:t>
                                  </m:r>
                                </m:sub>
                              </m:sSub>
                            </m:e>
                          </m:d>
                        </m:e>
                      </m:nary>
                    </m:oMath>
                  </m:oMathPara>
                </a14:m>
                <a:endParaRPr lang="en-US" sz="2000" dirty="0"/>
              </a:p>
              <a:p>
                <a:pPr marL="0" indent="0">
                  <a:buNone/>
                </a:pPr>
                <a:r>
                  <a:rPr lang="en-US" sz="2000" dirty="0"/>
                  <a:t>Where,</a:t>
                </a:r>
              </a:p>
              <a:p>
                <a:pPr marL="0" indent="0">
                  <a:buNone/>
                </a:pP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𝛿</m:t>
                          </m:r>
                        </m:e>
                        <m:sub>
                          <m:r>
                            <a:rPr lang="en-US" sz="2000" i="1">
                              <a:latin typeface="Cambria Math" panose="02040503050406030204" pitchFamily="18" charset="0"/>
                            </a:rPr>
                            <m:t>𝑖𝑗</m:t>
                          </m:r>
                        </m:sub>
                      </m:sSub>
                      <m:r>
                        <a:rPr lang="en-US" sz="2000" i="1">
                          <a:latin typeface="Cambria Math" panose="02040503050406030204" pitchFamily="18" charset="0"/>
                        </a:rPr>
                        <m:t>=</m:t>
                      </m:r>
                      <m:d>
                        <m:dPr>
                          <m:begChr m:val="{"/>
                          <m:endChr m:val=""/>
                          <m:ctrlPr>
                            <a:rPr lang="en-US" sz="2000" i="1">
                              <a:latin typeface="Cambria Math" panose="02040503050406030204" pitchFamily="18" charset="0"/>
                            </a:rPr>
                          </m:ctrlPr>
                        </m:dPr>
                        <m:e>
                          <m:m>
                            <m:mPr>
                              <m:mcs>
                                <m:mc>
                                  <m:mcPr>
                                    <m:count m:val="1"/>
                                    <m:mcJc m:val="center"/>
                                  </m:mcPr>
                                </m:mc>
                              </m:mcs>
                              <m:ctrlPr>
                                <a:rPr lang="en-US" sz="2000" i="1">
                                  <a:latin typeface="Cambria Math" panose="02040503050406030204" pitchFamily="18" charset="0"/>
                                </a:rPr>
                              </m:ctrlPr>
                            </m:mPr>
                            <m:mr>
                              <m:e>
                                <m:r>
                                  <a:rPr lang="en-US" sz="2000" i="1">
                                    <a:latin typeface="Cambria Math" panose="02040503050406030204" pitchFamily="18" charset="0"/>
                                  </a:rPr>
                                  <m:t>1 </m:t>
                                </m:r>
                                <m:r>
                                  <m:rPr>
                                    <m:sty m:val="p"/>
                                  </m:rPr>
                                  <a:rPr lang="en-US" sz="2000">
                                    <a:latin typeface="Cambria Math" panose="02040503050406030204" pitchFamily="18" charset="0"/>
                                  </a:rPr>
                                  <m:t>if</m:t>
                                </m:r>
                                <m:r>
                                  <a:rPr lang="en-US" sz="2000" i="1">
                                    <a:latin typeface="Cambria Math" panose="02040503050406030204" pitchFamily="18" charset="0"/>
                                  </a:rPr>
                                  <m:t> </m:t>
                                </m:r>
                                <m:r>
                                  <a:rPr lang="en-US" sz="2000" i="1">
                                    <a:latin typeface="Cambria Math" panose="02040503050406030204" pitchFamily="18" charset="0"/>
                                  </a:rPr>
                                  <m:t>𝑖</m:t>
                                </m:r>
                                <m:r>
                                  <a:rPr lang="en-US" sz="2000" i="1">
                                    <a:latin typeface="Cambria Math" panose="02040503050406030204" pitchFamily="18" charset="0"/>
                                  </a:rPr>
                                  <m:t>=</m:t>
                                </m:r>
                                <m:r>
                                  <a:rPr lang="en-US" sz="2000" i="1">
                                    <a:latin typeface="Cambria Math" panose="02040503050406030204" pitchFamily="18" charset="0"/>
                                  </a:rPr>
                                  <m:t>𝑗</m:t>
                                </m:r>
                              </m:e>
                            </m:mr>
                            <m:mr>
                              <m:e>
                                <m:r>
                                  <a:rPr lang="en-US" sz="2000" i="1">
                                    <a:latin typeface="Cambria Math" panose="02040503050406030204" pitchFamily="18" charset="0"/>
                                  </a:rPr>
                                  <m:t>0 </m:t>
                                </m:r>
                                <m:r>
                                  <m:rPr>
                                    <m:sty m:val="p"/>
                                  </m:rPr>
                                  <a:rPr lang="en-US" sz="2000">
                                    <a:latin typeface="Cambria Math" panose="02040503050406030204" pitchFamily="18" charset="0"/>
                                  </a:rPr>
                                  <m:t>if</m:t>
                                </m:r>
                                <m:r>
                                  <a:rPr lang="en-US" sz="2000" i="1">
                                    <a:latin typeface="Cambria Math" panose="02040503050406030204" pitchFamily="18" charset="0"/>
                                  </a:rPr>
                                  <m:t> </m:t>
                                </m:r>
                                <m:r>
                                  <a:rPr lang="en-US" sz="2000" i="1">
                                    <a:latin typeface="Cambria Math" panose="02040503050406030204" pitchFamily="18" charset="0"/>
                                  </a:rPr>
                                  <m:t>𝑖</m:t>
                                </m:r>
                                <m:r>
                                  <a:rPr lang="en-US" sz="2000" i="1">
                                    <a:latin typeface="Cambria Math" panose="02040503050406030204" pitchFamily="18" charset="0"/>
                                  </a:rPr>
                                  <m:t>≠</m:t>
                                </m:r>
                                <m:r>
                                  <a:rPr lang="en-US" sz="2000" i="1">
                                    <a:latin typeface="Cambria Math" panose="02040503050406030204" pitchFamily="18" charset="0"/>
                                  </a:rPr>
                                  <m:t>𝑗</m:t>
                                </m:r>
                              </m:e>
                            </m:mr>
                          </m:m>
                        </m:e>
                      </m:d>
                    </m:oMath>
                  </m:oMathPara>
                </a14:m>
                <a:endParaRPr lang="en-US" sz="2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1440" y="914399"/>
                <a:ext cx="12019280" cy="5176066"/>
              </a:xfrm>
              <a:blipFill>
                <a:blip r:embed="rId2"/>
                <a:stretch>
                  <a:fillRect l="-507" t="-589" r="-507" b="-824"/>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47</a:t>
            </a:fld>
            <a:endParaRPr lang="en-US"/>
          </a:p>
        </p:txBody>
      </p:sp>
    </p:spTree>
    <p:extLst>
      <p:ext uri="{BB962C8B-B14F-4D97-AF65-F5344CB8AC3E}">
        <p14:creationId xmlns:p14="http://schemas.microsoft.com/office/powerpoint/2010/main" val="124143517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Transformer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1120" y="914399"/>
                <a:ext cx="12049760" cy="5176066"/>
              </a:xfrm>
            </p:spPr>
            <p:txBody>
              <a:bodyPr>
                <a:noAutofit/>
              </a:bodyPr>
              <a:lstStyle/>
              <a:p>
                <a:pPr marL="0" indent="0">
                  <a:buNone/>
                </a:pPr>
                <a:r>
                  <a:rPr lang="en-US" sz="1850" dirty="0"/>
                  <a:t>Proof,</a:t>
                </a:r>
              </a:p>
              <a:p>
                <a:pPr marL="0" indent="0">
                  <a:buNone/>
                </a:pPr>
                <a14:m>
                  <m:oMathPara xmlns:m="http://schemas.openxmlformats.org/officeDocument/2006/math">
                    <m:oMathParaPr>
                      <m:jc m:val="centerGroup"/>
                    </m:oMathParaPr>
                    <m:oMath xmlns:m="http://schemas.openxmlformats.org/officeDocument/2006/math">
                      <m:f>
                        <m:fPr>
                          <m:ctrlPr>
                            <a:rPr lang="en-US" sz="1850" i="1">
                              <a:latin typeface="Cambria Math" panose="02040503050406030204" pitchFamily="18" charset="0"/>
                            </a:rPr>
                          </m:ctrlPr>
                        </m:fPr>
                        <m:num>
                          <m:r>
                            <a:rPr lang="en-US" sz="1850" i="1">
                              <a:latin typeface="Cambria Math" panose="02040503050406030204" pitchFamily="18" charset="0"/>
                            </a:rPr>
                            <m:t>𝜕</m:t>
                          </m:r>
                          <m:r>
                            <a:rPr lang="en-US" sz="1850" i="1">
                              <a:latin typeface="Cambria Math" panose="02040503050406030204" pitchFamily="18" charset="0"/>
                            </a:rPr>
                            <m:t>𝐿</m:t>
                          </m:r>
                          <m:d>
                            <m:dPr>
                              <m:ctrlPr>
                                <a:rPr lang="en-US" sz="1850" i="1">
                                  <a:latin typeface="Cambria Math" panose="02040503050406030204" pitchFamily="18" charset="0"/>
                                </a:rPr>
                              </m:ctrlPr>
                            </m:dPr>
                            <m:e>
                              <m:r>
                                <a:rPr lang="en-US" sz="1850" b="1" i="1">
                                  <a:latin typeface="Cambria Math" panose="02040503050406030204" pitchFamily="18" charset="0"/>
                                </a:rPr>
                                <m:t>𝒑</m:t>
                              </m:r>
                            </m:e>
                            <m:e>
                              <m:r>
                                <m:rPr>
                                  <m:sty m:val="p"/>
                                </m:rPr>
                                <a:rPr lang="en-US" sz="1850">
                                  <a:latin typeface="Cambria Math" panose="02040503050406030204" pitchFamily="18" charset="0"/>
                                </a:rPr>
                                <m:t>Θ</m:t>
                              </m:r>
                            </m:e>
                          </m:d>
                        </m:num>
                        <m:den>
                          <m:r>
                            <a:rPr lang="en-US" sz="1850" i="1">
                              <a:latin typeface="Cambria Math" panose="02040503050406030204" pitchFamily="18" charset="0"/>
                            </a:rPr>
                            <m:t>𝜕</m:t>
                          </m:r>
                          <m:sSub>
                            <m:sSubPr>
                              <m:ctrlPr>
                                <a:rPr lang="en-US" sz="1850" i="1">
                                  <a:latin typeface="Cambria Math" panose="02040503050406030204" pitchFamily="18" charset="0"/>
                                </a:rPr>
                              </m:ctrlPr>
                            </m:sSubPr>
                            <m:e>
                              <m:r>
                                <a:rPr lang="en-US" sz="1850" i="1">
                                  <a:latin typeface="Cambria Math" panose="02040503050406030204" pitchFamily="18" charset="0"/>
                                </a:rPr>
                                <m:t>𝑤</m:t>
                              </m:r>
                            </m:e>
                            <m:sub>
                              <m:r>
                                <a:rPr lang="en-US" sz="1850" i="1">
                                  <a:latin typeface="Cambria Math" panose="02040503050406030204" pitchFamily="18" charset="0"/>
                                </a:rPr>
                                <m:t>𝑗</m:t>
                              </m:r>
                            </m:sub>
                          </m:sSub>
                        </m:den>
                      </m:f>
                      <m:r>
                        <a:rPr lang="en-US" sz="1850" i="1">
                          <a:latin typeface="Cambria Math" panose="02040503050406030204" pitchFamily="18" charset="0"/>
                        </a:rPr>
                        <m:t>=−</m:t>
                      </m:r>
                      <m:nary>
                        <m:naryPr>
                          <m:chr m:val="∑"/>
                          <m:limLoc m:val="undOvr"/>
                          <m:ctrlPr>
                            <a:rPr lang="en-US" sz="1850" i="1">
                              <a:latin typeface="Cambria Math" panose="02040503050406030204" pitchFamily="18" charset="0"/>
                            </a:rPr>
                          </m:ctrlPr>
                        </m:naryPr>
                        <m:sub>
                          <m:r>
                            <a:rPr lang="en-US" sz="1850" i="1">
                              <a:latin typeface="Cambria Math" panose="02040503050406030204" pitchFamily="18" charset="0"/>
                            </a:rPr>
                            <m:t>𝑖</m:t>
                          </m:r>
                          <m:r>
                            <a:rPr lang="en-US" sz="1850" i="1">
                              <a:latin typeface="Cambria Math" panose="02040503050406030204" pitchFamily="18" charset="0"/>
                            </a:rPr>
                            <m:t>=1</m:t>
                          </m:r>
                        </m:sub>
                        <m:sup>
                          <m:d>
                            <m:dPr>
                              <m:begChr m:val="|"/>
                              <m:endChr m:val="|"/>
                              <m:ctrlPr>
                                <a:rPr lang="en-US" sz="1850" i="1">
                                  <a:latin typeface="Cambria Math" panose="02040503050406030204" pitchFamily="18" charset="0"/>
                                </a:rPr>
                              </m:ctrlPr>
                            </m:dPr>
                            <m:e>
                              <m:r>
                                <m:rPr>
                                  <m:sty m:val="p"/>
                                </m:rPr>
                                <a:rPr lang="en-US" sz="1850">
                                  <a:latin typeface="Cambria Math" panose="02040503050406030204" pitchFamily="18" charset="0"/>
                                </a:rPr>
                                <m:t>Ω</m:t>
                              </m:r>
                            </m:e>
                          </m:d>
                        </m:sup>
                        <m:e>
                          <m:sSub>
                            <m:sSubPr>
                              <m:ctrlPr>
                                <a:rPr lang="en-US" sz="1850" i="1">
                                  <a:latin typeface="Cambria Math" panose="02040503050406030204" pitchFamily="18" charset="0"/>
                                </a:rPr>
                              </m:ctrlPr>
                            </m:sSubPr>
                            <m:e>
                              <m:r>
                                <a:rPr lang="en-US" sz="1850" i="1">
                                  <a:latin typeface="Cambria Math" panose="02040503050406030204" pitchFamily="18" charset="0"/>
                                </a:rPr>
                                <m:t>𝑞</m:t>
                              </m:r>
                            </m:e>
                            <m:sub>
                              <m:r>
                                <a:rPr lang="en-US" sz="1850" i="1">
                                  <a:latin typeface="Cambria Math" panose="02040503050406030204" pitchFamily="18" charset="0"/>
                                </a:rPr>
                                <m:t>𝑖</m:t>
                              </m:r>
                            </m:sub>
                          </m:sSub>
                          <m:f>
                            <m:fPr>
                              <m:ctrlPr>
                                <a:rPr lang="en-US" sz="1850" i="1">
                                  <a:latin typeface="Cambria Math" panose="02040503050406030204" pitchFamily="18" charset="0"/>
                                </a:rPr>
                              </m:ctrlPr>
                            </m:fPr>
                            <m:num>
                              <m:r>
                                <a:rPr lang="en-US" sz="1850" i="1">
                                  <a:latin typeface="Cambria Math" panose="02040503050406030204" pitchFamily="18" charset="0"/>
                                </a:rPr>
                                <m:t>𝜕</m:t>
                              </m:r>
                              <m:r>
                                <m:rPr>
                                  <m:sty m:val="p"/>
                                </m:rPr>
                                <a:rPr lang="en-US" sz="1850">
                                  <a:latin typeface="Cambria Math" panose="02040503050406030204" pitchFamily="18" charset="0"/>
                                </a:rPr>
                                <m:t>log</m:t>
                              </m:r>
                              <m:d>
                                <m:dPr>
                                  <m:ctrlPr>
                                    <a:rPr lang="en-US" sz="1850" i="1">
                                      <a:latin typeface="Cambria Math" panose="02040503050406030204" pitchFamily="18" charset="0"/>
                                    </a:rPr>
                                  </m:ctrlPr>
                                </m:dPr>
                                <m:e>
                                  <m:sSub>
                                    <m:sSubPr>
                                      <m:ctrlPr>
                                        <a:rPr lang="en-US" sz="1850" i="1">
                                          <a:latin typeface="Cambria Math" panose="02040503050406030204" pitchFamily="18" charset="0"/>
                                        </a:rPr>
                                      </m:ctrlPr>
                                    </m:sSubPr>
                                    <m:e>
                                      <m:r>
                                        <a:rPr lang="en-US" sz="1850" i="1">
                                          <a:latin typeface="Cambria Math" panose="02040503050406030204" pitchFamily="18" charset="0"/>
                                        </a:rPr>
                                        <m:t>𝑝</m:t>
                                      </m:r>
                                    </m:e>
                                    <m:sub>
                                      <m:r>
                                        <a:rPr lang="en-US" sz="1850" i="1">
                                          <a:latin typeface="Cambria Math" panose="02040503050406030204" pitchFamily="18" charset="0"/>
                                        </a:rPr>
                                        <m:t>𝑖</m:t>
                                      </m:r>
                                    </m:sub>
                                  </m:sSub>
                                </m:e>
                              </m:d>
                            </m:num>
                            <m:den>
                              <m:r>
                                <a:rPr lang="en-US" sz="1850" i="1">
                                  <a:latin typeface="Cambria Math" panose="02040503050406030204" pitchFamily="18" charset="0"/>
                                </a:rPr>
                                <m:t>𝜕</m:t>
                              </m:r>
                              <m:sSub>
                                <m:sSubPr>
                                  <m:ctrlPr>
                                    <a:rPr lang="en-US" sz="1850" i="1">
                                      <a:latin typeface="Cambria Math" panose="02040503050406030204" pitchFamily="18" charset="0"/>
                                    </a:rPr>
                                  </m:ctrlPr>
                                </m:sSubPr>
                                <m:e>
                                  <m:r>
                                    <a:rPr lang="en-US" sz="1850" i="1">
                                      <a:latin typeface="Cambria Math" panose="02040503050406030204" pitchFamily="18" charset="0"/>
                                    </a:rPr>
                                    <m:t>𝑤</m:t>
                                  </m:r>
                                </m:e>
                                <m:sub>
                                  <m:r>
                                    <a:rPr lang="en-US" sz="1850" i="1">
                                      <a:latin typeface="Cambria Math" panose="02040503050406030204" pitchFamily="18" charset="0"/>
                                    </a:rPr>
                                    <m:t>𝑗</m:t>
                                  </m:r>
                                </m:sub>
                              </m:sSub>
                            </m:den>
                          </m:f>
                        </m:e>
                      </m:nary>
                      <m:r>
                        <a:rPr lang="en-US" sz="1850" i="1">
                          <a:latin typeface="Cambria Math" panose="02040503050406030204" pitchFamily="18" charset="0"/>
                        </a:rPr>
                        <m:t>=−</m:t>
                      </m:r>
                      <m:nary>
                        <m:naryPr>
                          <m:chr m:val="∑"/>
                          <m:limLoc m:val="undOvr"/>
                          <m:ctrlPr>
                            <a:rPr lang="en-US" sz="1850" i="1">
                              <a:latin typeface="Cambria Math" panose="02040503050406030204" pitchFamily="18" charset="0"/>
                            </a:rPr>
                          </m:ctrlPr>
                        </m:naryPr>
                        <m:sub>
                          <m:r>
                            <a:rPr lang="en-US" sz="1850" i="1">
                              <a:latin typeface="Cambria Math" panose="02040503050406030204" pitchFamily="18" charset="0"/>
                            </a:rPr>
                            <m:t>𝑖</m:t>
                          </m:r>
                          <m:r>
                            <a:rPr lang="en-US" sz="1850" i="1">
                              <a:latin typeface="Cambria Math" panose="02040503050406030204" pitchFamily="18" charset="0"/>
                            </a:rPr>
                            <m:t>=1</m:t>
                          </m:r>
                        </m:sub>
                        <m:sup>
                          <m:d>
                            <m:dPr>
                              <m:begChr m:val="|"/>
                              <m:endChr m:val="|"/>
                              <m:ctrlPr>
                                <a:rPr lang="en-US" sz="1850" i="1">
                                  <a:latin typeface="Cambria Math" panose="02040503050406030204" pitchFamily="18" charset="0"/>
                                </a:rPr>
                              </m:ctrlPr>
                            </m:dPr>
                            <m:e>
                              <m:r>
                                <m:rPr>
                                  <m:sty m:val="p"/>
                                </m:rPr>
                                <a:rPr lang="en-US" sz="1850">
                                  <a:latin typeface="Cambria Math" panose="02040503050406030204" pitchFamily="18" charset="0"/>
                                </a:rPr>
                                <m:t>Ω</m:t>
                              </m:r>
                            </m:e>
                          </m:d>
                        </m:sup>
                        <m:e>
                          <m:sSub>
                            <m:sSubPr>
                              <m:ctrlPr>
                                <a:rPr lang="en-US" sz="1850" i="1">
                                  <a:latin typeface="Cambria Math" panose="02040503050406030204" pitchFamily="18" charset="0"/>
                                </a:rPr>
                              </m:ctrlPr>
                            </m:sSubPr>
                            <m:e>
                              <m:r>
                                <a:rPr lang="en-US" sz="1850" i="1">
                                  <a:latin typeface="Cambria Math" panose="02040503050406030204" pitchFamily="18" charset="0"/>
                                </a:rPr>
                                <m:t>𝑞</m:t>
                              </m:r>
                            </m:e>
                            <m:sub>
                              <m:r>
                                <a:rPr lang="en-US" sz="1850" i="1">
                                  <a:latin typeface="Cambria Math" panose="02040503050406030204" pitchFamily="18" charset="0"/>
                                </a:rPr>
                                <m:t>𝑖</m:t>
                              </m:r>
                            </m:sub>
                          </m:sSub>
                          <m:f>
                            <m:fPr>
                              <m:ctrlPr>
                                <a:rPr lang="en-US" sz="1850" i="1">
                                  <a:latin typeface="Cambria Math" panose="02040503050406030204" pitchFamily="18" charset="0"/>
                                </a:rPr>
                              </m:ctrlPr>
                            </m:fPr>
                            <m:num>
                              <m:r>
                                <a:rPr lang="en-US" sz="1850" i="1">
                                  <a:latin typeface="Cambria Math" panose="02040503050406030204" pitchFamily="18" charset="0"/>
                                </a:rPr>
                                <m:t>𝑑</m:t>
                              </m:r>
                              <m:r>
                                <m:rPr>
                                  <m:sty m:val="p"/>
                                </m:rPr>
                                <a:rPr lang="en-US" sz="1850">
                                  <a:latin typeface="Cambria Math" panose="02040503050406030204" pitchFamily="18" charset="0"/>
                                </a:rPr>
                                <m:t>log</m:t>
                              </m:r>
                              <m:d>
                                <m:dPr>
                                  <m:ctrlPr>
                                    <a:rPr lang="en-US" sz="1850" i="1">
                                      <a:latin typeface="Cambria Math" panose="02040503050406030204" pitchFamily="18" charset="0"/>
                                    </a:rPr>
                                  </m:ctrlPr>
                                </m:dPr>
                                <m:e>
                                  <m:sSub>
                                    <m:sSubPr>
                                      <m:ctrlPr>
                                        <a:rPr lang="en-US" sz="1850" i="1">
                                          <a:latin typeface="Cambria Math" panose="02040503050406030204" pitchFamily="18" charset="0"/>
                                        </a:rPr>
                                      </m:ctrlPr>
                                    </m:sSubPr>
                                    <m:e>
                                      <m:r>
                                        <a:rPr lang="en-US" sz="1850" i="1">
                                          <a:latin typeface="Cambria Math" panose="02040503050406030204" pitchFamily="18" charset="0"/>
                                        </a:rPr>
                                        <m:t>𝑝</m:t>
                                      </m:r>
                                    </m:e>
                                    <m:sub>
                                      <m:r>
                                        <a:rPr lang="en-US" sz="1850" i="1">
                                          <a:latin typeface="Cambria Math" panose="02040503050406030204" pitchFamily="18" charset="0"/>
                                        </a:rPr>
                                        <m:t>𝑖</m:t>
                                      </m:r>
                                    </m:sub>
                                  </m:sSub>
                                </m:e>
                              </m:d>
                            </m:num>
                            <m:den>
                              <m:r>
                                <a:rPr lang="en-US" sz="1850" i="1">
                                  <a:latin typeface="Cambria Math" panose="02040503050406030204" pitchFamily="18" charset="0"/>
                                </a:rPr>
                                <m:t>𝑑</m:t>
                              </m:r>
                              <m:sSub>
                                <m:sSubPr>
                                  <m:ctrlPr>
                                    <a:rPr lang="en-US" sz="1850" i="1">
                                      <a:latin typeface="Cambria Math" panose="02040503050406030204" pitchFamily="18" charset="0"/>
                                    </a:rPr>
                                  </m:ctrlPr>
                                </m:sSubPr>
                                <m:e>
                                  <m:r>
                                    <a:rPr lang="en-US" sz="1850" i="1">
                                      <a:latin typeface="Cambria Math" panose="02040503050406030204" pitchFamily="18" charset="0"/>
                                    </a:rPr>
                                    <m:t>𝑝</m:t>
                                  </m:r>
                                </m:e>
                                <m:sub>
                                  <m:r>
                                    <a:rPr lang="en-US" sz="1850" i="1">
                                      <a:latin typeface="Cambria Math" panose="02040503050406030204" pitchFamily="18" charset="0"/>
                                    </a:rPr>
                                    <m:t>𝑖</m:t>
                                  </m:r>
                                </m:sub>
                              </m:sSub>
                            </m:den>
                          </m:f>
                          <m:f>
                            <m:fPr>
                              <m:ctrlPr>
                                <a:rPr lang="en-US" sz="1850" i="1">
                                  <a:latin typeface="Cambria Math" panose="02040503050406030204" pitchFamily="18" charset="0"/>
                                </a:rPr>
                              </m:ctrlPr>
                            </m:fPr>
                            <m:num>
                              <m:r>
                                <a:rPr lang="en-US" sz="1850" i="1">
                                  <a:latin typeface="Cambria Math" panose="02040503050406030204" pitchFamily="18" charset="0"/>
                                </a:rPr>
                                <m:t>𝜕</m:t>
                              </m:r>
                              <m:sSub>
                                <m:sSubPr>
                                  <m:ctrlPr>
                                    <a:rPr lang="en-US" sz="1850" i="1">
                                      <a:latin typeface="Cambria Math" panose="02040503050406030204" pitchFamily="18" charset="0"/>
                                    </a:rPr>
                                  </m:ctrlPr>
                                </m:sSubPr>
                                <m:e>
                                  <m:r>
                                    <a:rPr lang="en-US" sz="1850" i="1">
                                      <a:latin typeface="Cambria Math" panose="02040503050406030204" pitchFamily="18" charset="0"/>
                                    </a:rPr>
                                    <m:t>𝑝</m:t>
                                  </m:r>
                                </m:e>
                                <m:sub>
                                  <m:r>
                                    <a:rPr lang="en-US" sz="1850" i="1">
                                      <a:latin typeface="Cambria Math" panose="02040503050406030204" pitchFamily="18" charset="0"/>
                                    </a:rPr>
                                    <m:t>𝑖</m:t>
                                  </m:r>
                                </m:sub>
                              </m:sSub>
                            </m:num>
                            <m:den>
                              <m:r>
                                <a:rPr lang="en-US" sz="1850" i="1">
                                  <a:latin typeface="Cambria Math" panose="02040503050406030204" pitchFamily="18" charset="0"/>
                                </a:rPr>
                                <m:t>𝜕</m:t>
                              </m:r>
                              <m:sSub>
                                <m:sSubPr>
                                  <m:ctrlPr>
                                    <a:rPr lang="en-US" sz="1850" i="1">
                                      <a:latin typeface="Cambria Math" panose="02040503050406030204" pitchFamily="18" charset="0"/>
                                    </a:rPr>
                                  </m:ctrlPr>
                                </m:sSubPr>
                                <m:e>
                                  <m:r>
                                    <a:rPr lang="en-US" sz="1850" i="1">
                                      <a:latin typeface="Cambria Math" panose="02040503050406030204" pitchFamily="18" charset="0"/>
                                    </a:rPr>
                                    <m:t>𝑤</m:t>
                                  </m:r>
                                </m:e>
                                <m:sub>
                                  <m:r>
                                    <a:rPr lang="en-US" sz="1850" i="1">
                                      <a:latin typeface="Cambria Math" panose="02040503050406030204" pitchFamily="18" charset="0"/>
                                    </a:rPr>
                                    <m:t>𝑗</m:t>
                                  </m:r>
                                </m:sub>
                              </m:sSub>
                            </m:den>
                          </m:f>
                        </m:e>
                      </m:nary>
                      <m:r>
                        <a:rPr lang="en-US" sz="1850" i="1">
                          <a:latin typeface="Cambria Math" panose="02040503050406030204" pitchFamily="18" charset="0"/>
                        </a:rPr>
                        <m:t>=−</m:t>
                      </m:r>
                      <m:nary>
                        <m:naryPr>
                          <m:chr m:val="∑"/>
                          <m:limLoc m:val="undOvr"/>
                          <m:ctrlPr>
                            <a:rPr lang="en-US" sz="1850" i="1">
                              <a:latin typeface="Cambria Math" panose="02040503050406030204" pitchFamily="18" charset="0"/>
                            </a:rPr>
                          </m:ctrlPr>
                        </m:naryPr>
                        <m:sub>
                          <m:r>
                            <a:rPr lang="en-US" sz="1850" i="1">
                              <a:latin typeface="Cambria Math" panose="02040503050406030204" pitchFamily="18" charset="0"/>
                            </a:rPr>
                            <m:t>𝑖</m:t>
                          </m:r>
                          <m:r>
                            <a:rPr lang="en-US" sz="1850" i="1">
                              <a:latin typeface="Cambria Math" panose="02040503050406030204" pitchFamily="18" charset="0"/>
                            </a:rPr>
                            <m:t>=1</m:t>
                          </m:r>
                        </m:sub>
                        <m:sup>
                          <m:d>
                            <m:dPr>
                              <m:begChr m:val="|"/>
                              <m:endChr m:val="|"/>
                              <m:ctrlPr>
                                <a:rPr lang="en-US" sz="1850" i="1">
                                  <a:latin typeface="Cambria Math" panose="02040503050406030204" pitchFamily="18" charset="0"/>
                                </a:rPr>
                              </m:ctrlPr>
                            </m:dPr>
                            <m:e>
                              <m:r>
                                <m:rPr>
                                  <m:sty m:val="p"/>
                                </m:rPr>
                                <a:rPr lang="en-US" sz="1850">
                                  <a:latin typeface="Cambria Math" panose="02040503050406030204" pitchFamily="18" charset="0"/>
                                </a:rPr>
                                <m:t>Ω</m:t>
                              </m:r>
                            </m:e>
                          </m:d>
                        </m:sup>
                        <m:e>
                          <m:sSub>
                            <m:sSubPr>
                              <m:ctrlPr>
                                <a:rPr lang="en-US" sz="1850" i="1">
                                  <a:latin typeface="Cambria Math" panose="02040503050406030204" pitchFamily="18" charset="0"/>
                                </a:rPr>
                              </m:ctrlPr>
                            </m:sSubPr>
                            <m:e>
                              <m:r>
                                <a:rPr lang="en-US" sz="1850" i="1">
                                  <a:latin typeface="Cambria Math" panose="02040503050406030204" pitchFamily="18" charset="0"/>
                                </a:rPr>
                                <m:t>𝑞</m:t>
                              </m:r>
                            </m:e>
                            <m:sub>
                              <m:r>
                                <a:rPr lang="en-US" sz="1850" i="1">
                                  <a:latin typeface="Cambria Math" panose="02040503050406030204" pitchFamily="18" charset="0"/>
                                </a:rPr>
                                <m:t>𝑖</m:t>
                              </m:r>
                            </m:sub>
                          </m:sSub>
                          <m:f>
                            <m:fPr>
                              <m:ctrlPr>
                                <a:rPr lang="en-US" sz="1850" i="1">
                                  <a:latin typeface="Cambria Math" panose="02040503050406030204" pitchFamily="18" charset="0"/>
                                </a:rPr>
                              </m:ctrlPr>
                            </m:fPr>
                            <m:num>
                              <m:r>
                                <a:rPr lang="en-US" sz="1850" i="1">
                                  <a:latin typeface="Cambria Math" panose="02040503050406030204" pitchFamily="18" charset="0"/>
                                </a:rPr>
                                <m:t>1</m:t>
                              </m:r>
                            </m:num>
                            <m:den>
                              <m:sSub>
                                <m:sSubPr>
                                  <m:ctrlPr>
                                    <a:rPr lang="en-US" sz="1850" i="1">
                                      <a:latin typeface="Cambria Math" panose="02040503050406030204" pitchFamily="18" charset="0"/>
                                    </a:rPr>
                                  </m:ctrlPr>
                                </m:sSubPr>
                                <m:e>
                                  <m:r>
                                    <a:rPr lang="en-US" sz="1850" i="1">
                                      <a:latin typeface="Cambria Math" panose="02040503050406030204" pitchFamily="18" charset="0"/>
                                    </a:rPr>
                                    <m:t>𝑝</m:t>
                                  </m:r>
                                </m:e>
                                <m:sub>
                                  <m:r>
                                    <a:rPr lang="en-US" sz="1850" i="1">
                                      <a:latin typeface="Cambria Math" panose="02040503050406030204" pitchFamily="18" charset="0"/>
                                    </a:rPr>
                                    <m:t>𝑖</m:t>
                                  </m:r>
                                </m:sub>
                              </m:sSub>
                            </m:den>
                          </m:f>
                          <m:f>
                            <m:fPr>
                              <m:ctrlPr>
                                <a:rPr lang="en-US" sz="1850" i="1">
                                  <a:latin typeface="Cambria Math" panose="02040503050406030204" pitchFamily="18" charset="0"/>
                                </a:rPr>
                              </m:ctrlPr>
                            </m:fPr>
                            <m:num>
                              <m:r>
                                <a:rPr lang="en-US" sz="1850" i="1">
                                  <a:latin typeface="Cambria Math" panose="02040503050406030204" pitchFamily="18" charset="0"/>
                                </a:rPr>
                                <m:t>𝜕</m:t>
                              </m:r>
                              <m:sSub>
                                <m:sSubPr>
                                  <m:ctrlPr>
                                    <a:rPr lang="en-US" sz="1850" i="1">
                                      <a:latin typeface="Cambria Math" panose="02040503050406030204" pitchFamily="18" charset="0"/>
                                    </a:rPr>
                                  </m:ctrlPr>
                                </m:sSubPr>
                                <m:e>
                                  <m:r>
                                    <a:rPr lang="en-US" sz="1850" i="1">
                                      <a:latin typeface="Cambria Math" panose="02040503050406030204" pitchFamily="18" charset="0"/>
                                    </a:rPr>
                                    <m:t>𝑝</m:t>
                                  </m:r>
                                </m:e>
                                <m:sub>
                                  <m:r>
                                    <a:rPr lang="en-US" sz="1850" i="1">
                                      <a:latin typeface="Cambria Math" panose="02040503050406030204" pitchFamily="18" charset="0"/>
                                    </a:rPr>
                                    <m:t>𝑖</m:t>
                                  </m:r>
                                </m:sub>
                              </m:sSub>
                            </m:num>
                            <m:den>
                              <m:r>
                                <a:rPr lang="en-US" sz="1850" i="1">
                                  <a:latin typeface="Cambria Math" panose="02040503050406030204" pitchFamily="18" charset="0"/>
                                </a:rPr>
                                <m:t>𝜕</m:t>
                              </m:r>
                              <m:sSub>
                                <m:sSubPr>
                                  <m:ctrlPr>
                                    <a:rPr lang="en-US" sz="1850" i="1">
                                      <a:latin typeface="Cambria Math" panose="02040503050406030204" pitchFamily="18" charset="0"/>
                                    </a:rPr>
                                  </m:ctrlPr>
                                </m:sSubPr>
                                <m:e>
                                  <m:r>
                                    <a:rPr lang="en-US" sz="1850" i="1">
                                      <a:latin typeface="Cambria Math" panose="02040503050406030204" pitchFamily="18" charset="0"/>
                                    </a:rPr>
                                    <m:t>𝑤</m:t>
                                  </m:r>
                                </m:e>
                                <m:sub>
                                  <m:r>
                                    <a:rPr lang="en-US" sz="1850" i="1">
                                      <a:latin typeface="Cambria Math" panose="02040503050406030204" pitchFamily="18" charset="0"/>
                                    </a:rPr>
                                    <m:t>𝑗</m:t>
                                  </m:r>
                                </m:sub>
                              </m:sSub>
                            </m:den>
                          </m:f>
                        </m:e>
                      </m:nary>
                    </m:oMath>
                  </m:oMathPara>
                </a14:m>
                <a:endParaRPr lang="en-US" sz="1850" dirty="0"/>
              </a:p>
              <a:p>
                <a:pPr marL="0" indent="0">
                  <a:buNone/>
                </a:pPr>
                <a:r>
                  <a:rPr lang="en-US" sz="1850" dirty="0"/>
                  <a:t>Due to:</a:t>
                </a:r>
              </a:p>
              <a:p>
                <a:pPr marL="0" indent="0">
                  <a:buNone/>
                </a:pPr>
                <a14:m>
                  <m:oMathPara xmlns:m="http://schemas.openxmlformats.org/officeDocument/2006/math">
                    <m:oMathParaPr>
                      <m:jc m:val="centerGroup"/>
                    </m:oMathParaPr>
                    <m:oMath xmlns:m="http://schemas.openxmlformats.org/officeDocument/2006/math">
                      <m:f>
                        <m:fPr>
                          <m:ctrlPr>
                            <a:rPr lang="en-US" sz="1850" i="1">
                              <a:latin typeface="Cambria Math" panose="02040503050406030204" pitchFamily="18" charset="0"/>
                            </a:rPr>
                          </m:ctrlPr>
                        </m:fPr>
                        <m:num>
                          <m:r>
                            <a:rPr lang="en-US" sz="1850" i="1">
                              <a:latin typeface="Cambria Math" panose="02040503050406030204" pitchFamily="18" charset="0"/>
                            </a:rPr>
                            <m:t>𝜕</m:t>
                          </m:r>
                          <m:sSub>
                            <m:sSubPr>
                              <m:ctrlPr>
                                <a:rPr lang="en-US" sz="1850" i="1">
                                  <a:latin typeface="Cambria Math" panose="02040503050406030204" pitchFamily="18" charset="0"/>
                                </a:rPr>
                              </m:ctrlPr>
                            </m:sSubPr>
                            <m:e>
                              <m:r>
                                <a:rPr lang="en-US" sz="1850" i="1">
                                  <a:latin typeface="Cambria Math" panose="02040503050406030204" pitchFamily="18" charset="0"/>
                                </a:rPr>
                                <m:t>𝑝</m:t>
                              </m:r>
                            </m:e>
                            <m:sub>
                              <m:r>
                                <a:rPr lang="en-US" sz="1850" i="1">
                                  <a:latin typeface="Cambria Math" panose="02040503050406030204" pitchFamily="18" charset="0"/>
                                </a:rPr>
                                <m:t>𝑖</m:t>
                              </m:r>
                            </m:sub>
                          </m:sSub>
                        </m:num>
                        <m:den>
                          <m:r>
                            <a:rPr lang="en-US" sz="1850" i="1">
                              <a:latin typeface="Cambria Math" panose="02040503050406030204" pitchFamily="18" charset="0"/>
                            </a:rPr>
                            <m:t>𝜕</m:t>
                          </m:r>
                          <m:sSub>
                            <m:sSubPr>
                              <m:ctrlPr>
                                <a:rPr lang="en-US" sz="1850" i="1">
                                  <a:latin typeface="Cambria Math" panose="02040503050406030204" pitchFamily="18" charset="0"/>
                                </a:rPr>
                              </m:ctrlPr>
                            </m:sSubPr>
                            <m:e>
                              <m:r>
                                <a:rPr lang="en-US" sz="1850" i="1">
                                  <a:latin typeface="Cambria Math" panose="02040503050406030204" pitchFamily="18" charset="0"/>
                                </a:rPr>
                                <m:t>𝑤</m:t>
                              </m:r>
                            </m:e>
                            <m:sub>
                              <m:r>
                                <a:rPr lang="en-US" sz="1850" i="1">
                                  <a:latin typeface="Cambria Math" panose="02040503050406030204" pitchFamily="18" charset="0"/>
                                </a:rPr>
                                <m:t>𝑗</m:t>
                              </m:r>
                            </m:sub>
                          </m:sSub>
                        </m:den>
                      </m:f>
                      <m:r>
                        <a:rPr lang="en-US" sz="1850" i="1">
                          <a:latin typeface="Cambria Math" panose="02040503050406030204" pitchFamily="18" charset="0"/>
                        </a:rPr>
                        <m:t>=</m:t>
                      </m:r>
                      <m:f>
                        <m:fPr>
                          <m:ctrlPr>
                            <a:rPr lang="en-US" sz="1850" i="1">
                              <a:latin typeface="Cambria Math" panose="02040503050406030204" pitchFamily="18" charset="0"/>
                            </a:rPr>
                          </m:ctrlPr>
                        </m:fPr>
                        <m:num>
                          <m:r>
                            <a:rPr lang="en-US" sz="1850" i="1">
                              <a:latin typeface="Cambria Math" panose="02040503050406030204" pitchFamily="18" charset="0"/>
                            </a:rPr>
                            <m:t>𝜕</m:t>
                          </m:r>
                        </m:num>
                        <m:den>
                          <m:r>
                            <a:rPr lang="en-US" sz="1850" i="1">
                              <a:latin typeface="Cambria Math" panose="02040503050406030204" pitchFamily="18" charset="0"/>
                            </a:rPr>
                            <m:t>𝜕</m:t>
                          </m:r>
                          <m:sSub>
                            <m:sSubPr>
                              <m:ctrlPr>
                                <a:rPr lang="en-US" sz="1850" i="1">
                                  <a:latin typeface="Cambria Math" panose="02040503050406030204" pitchFamily="18" charset="0"/>
                                </a:rPr>
                              </m:ctrlPr>
                            </m:sSubPr>
                            <m:e>
                              <m:r>
                                <a:rPr lang="en-US" sz="1850" i="1">
                                  <a:latin typeface="Cambria Math" panose="02040503050406030204" pitchFamily="18" charset="0"/>
                                </a:rPr>
                                <m:t>𝑤</m:t>
                              </m:r>
                            </m:e>
                            <m:sub>
                              <m:r>
                                <a:rPr lang="en-US" sz="1850" i="1">
                                  <a:latin typeface="Cambria Math" panose="02040503050406030204" pitchFamily="18" charset="0"/>
                                </a:rPr>
                                <m:t>𝑗</m:t>
                              </m:r>
                            </m:sub>
                          </m:sSub>
                        </m:den>
                      </m:f>
                      <m:d>
                        <m:dPr>
                          <m:ctrlPr>
                            <a:rPr lang="en-US" sz="1850" i="1">
                              <a:latin typeface="Cambria Math" panose="02040503050406030204" pitchFamily="18" charset="0"/>
                            </a:rPr>
                          </m:ctrlPr>
                        </m:dPr>
                        <m:e>
                          <m:f>
                            <m:fPr>
                              <m:ctrlPr>
                                <a:rPr lang="en-US" sz="1850" i="1">
                                  <a:latin typeface="Cambria Math" panose="02040503050406030204" pitchFamily="18" charset="0"/>
                                </a:rPr>
                              </m:ctrlPr>
                            </m:fPr>
                            <m:num>
                              <m:r>
                                <m:rPr>
                                  <m:sty m:val="p"/>
                                </m:rPr>
                                <a:rPr lang="en-US" sz="1850">
                                  <a:latin typeface="Cambria Math" panose="02040503050406030204" pitchFamily="18" charset="0"/>
                                </a:rPr>
                                <m:t>exp</m:t>
                              </m:r>
                              <m:d>
                                <m:dPr>
                                  <m:ctrlPr>
                                    <a:rPr lang="en-US" sz="1850" i="1">
                                      <a:latin typeface="Cambria Math" panose="02040503050406030204" pitchFamily="18" charset="0"/>
                                    </a:rPr>
                                  </m:ctrlPr>
                                </m:dPr>
                                <m:e>
                                  <m:sSub>
                                    <m:sSubPr>
                                      <m:ctrlPr>
                                        <a:rPr lang="en-US" sz="1850" i="1">
                                          <a:latin typeface="Cambria Math" panose="02040503050406030204" pitchFamily="18" charset="0"/>
                                        </a:rPr>
                                      </m:ctrlPr>
                                    </m:sSubPr>
                                    <m:e>
                                      <m:r>
                                        <a:rPr lang="en-US" sz="1850" i="1">
                                          <a:latin typeface="Cambria Math" panose="02040503050406030204" pitchFamily="18" charset="0"/>
                                        </a:rPr>
                                        <m:t>𝑤</m:t>
                                      </m:r>
                                    </m:e>
                                    <m:sub>
                                      <m:r>
                                        <a:rPr lang="en-US" sz="1850" i="1">
                                          <a:latin typeface="Cambria Math" panose="02040503050406030204" pitchFamily="18" charset="0"/>
                                        </a:rPr>
                                        <m:t>𝑖</m:t>
                                      </m:r>
                                    </m:sub>
                                  </m:sSub>
                                </m:e>
                              </m:d>
                            </m:num>
                            <m:den>
                              <m:nary>
                                <m:naryPr>
                                  <m:chr m:val="∑"/>
                                  <m:limLoc m:val="undOvr"/>
                                  <m:ctrlPr>
                                    <a:rPr lang="en-US" sz="1850" i="1">
                                      <a:latin typeface="Cambria Math" panose="02040503050406030204" pitchFamily="18" charset="0"/>
                                    </a:rPr>
                                  </m:ctrlPr>
                                </m:naryPr>
                                <m:sub>
                                  <m:r>
                                    <a:rPr lang="en-US" sz="1850" i="1">
                                      <a:latin typeface="Cambria Math" panose="02040503050406030204" pitchFamily="18" charset="0"/>
                                    </a:rPr>
                                    <m:t>𝑙</m:t>
                                  </m:r>
                                  <m:r>
                                    <a:rPr lang="en-US" sz="1850" i="1">
                                      <a:latin typeface="Cambria Math" panose="02040503050406030204" pitchFamily="18" charset="0"/>
                                    </a:rPr>
                                    <m:t>=1</m:t>
                                  </m:r>
                                </m:sub>
                                <m:sup>
                                  <m:d>
                                    <m:dPr>
                                      <m:begChr m:val="|"/>
                                      <m:endChr m:val="|"/>
                                      <m:ctrlPr>
                                        <a:rPr lang="en-US" sz="1850" i="1">
                                          <a:latin typeface="Cambria Math" panose="02040503050406030204" pitchFamily="18" charset="0"/>
                                        </a:rPr>
                                      </m:ctrlPr>
                                    </m:dPr>
                                    <m:e>
                                      <m:r>
                                        <m:rPr>
                                          <m:sty m:val="p"/>
                                        </m:rPr>
                                        <a:rPr lang="en-US" sz="1850">
                                          <a:latin typeface="Cambria Math" panose="02040503050406030204" pitchFamily="18" charset="0"/>
                                        </a:rPr>
                                        <m:t>Ω</m:t>
                                      </m:r>
                                    </m:e>
                                  </m:d>
                                </m:sup>
                                <m:e>
                                  <m:r>
                                    <m:rPr>
                                      <m:sty m:val="p"/>
                                    </m:rPr>
                                    <a:rPr lang="en-US" sz="1850">
                                      <a:latin typeface="Cambria Math" panose="02040503050406030204" pitchFamily="18" charset="0"/>
                                    </a:rPr>
                                    <m:t>exp</m:t>
                                  </m:r>
                                  <m:d>
                                    <m:dPr>
                                      <m:ctrlPr>
                                        <a:rPr lang="en-US" sz="1850" i="1">
                                          <a:latin typeface="Cambria Math" panose="02040503050406030204" pitchFamily="18" charset="0"/>
                                        </a:rPr>
                                      </m:ctrlPr>
                                    </m:dPr>
                                    <m:e>
                                      <m:sSub>
                                        <m:sSubPr>
                                          <m:ctrlPr>
                                            <a:rPr lang="en-US" sz="1850" i="1">
                                              <a:latin typeface="Cambria Math" panose="02040503050406030204" pitchFamily="18" charset="0"/>
                                            </a:rPr>
                                          </m:ctrlPr>
                                        </m:sSubPr>
                                        <m:e>
                                          <m:r>
                                            <a:rPr lang="en-US" sz="1850" i="1">
                                              <a:latin typeface="Cambria Math" panose="02040503050406030204" pitchFamily="18" charset="0"/>
                                            </a:rPr>
                                            <m:t>𝑤</m:t>
                                          </m:r>
                                        </m:e>
                                        <m:sub>
                                          <m:r>
                                            <a:rPr lang="en-US" sz="1850" i="1">
                                              <a:latin typeface="Cambria Math" panose="02040503050406030204" pitchFamily="18" charset="0"/>
                                            </a:rPr>
                                            <m:t>𝑙</m:t>
                                          </m:r>
                                        </m:sub>
                                      </m:sSub>
                                    </m:e>
                                  </m:d>
                                </m:e>
                              </m:nary>
                            </m:den>
                          </m:f>
                        </m:e>
                      </m:d>
                      <m:r>
                        <a:rPr lang="en-US" sz="1850" i="1">
                          <a:latin typeface="Cambria Math" panose="02040503050406030204" pitchFamily="18" charset="0"/>
                        </a:rPr>
                        <m:t>=</m:t>
                      </m:r>
                      <m:sSub>
                        <m:sSubPr>
                          <m:ctrlPr>
                            <a:rPr lang="en-US" sz="1850" i="1">
                              <a:latin typeface="Cambria Math" panose="02040503050406030204" pitchFamily="18" charset="0"/>
                            </a:rPr>
                          </m:ctrlPr>
                        </m:sSubPr>
                        <m:e>
                          <m:r>
                            <a:rPr lang="en-US" sz="1850" i="1">
                              <a:latin typeface="Cambria Math" panose="02040503050406030204" pitchFamily="18" charset="0"/>
                            </a:rPr>
                            <m:t>𝑝</m:t>
                          </m:r>
                        </m:e>
                        <m:sub>
                          <m:r>
                            <a:rPr lang="en-US" sz="1850" i="1">
                              <a:latin typeface="Cambria Math" panose="02040503050406030204" pitchFamily="18" charset="0"/>
                            </a:rPr>
                            <m:t>𝑖</m:t>
                          </m:r>
                        </m:sub>
                      </m:sSub>
                      <m:d>
                        <m:dPr>
                          <m:ctrlPr>
                            <a:rPr lang="en-US" sz="1850" i="1">
                              <a:latin typeface="Cambria Math" panose="02040503050406030204" pitchFamily="18" charset="0"/>
                            </a:rPr>
                          </m:ctrlPr>
                        </m:dPr>
                        <m:e>
                          <m:sSub>
                            <m:sSubPr>
                              <m:ctrlPr>
                                <a:rPr lang="en-US" sz="1850" i="1">
                                  <a:latin typeface="Cambria Math" panose="02040503050406030204" pitchFamily="18" charset="0"/>
                                </a:rPr>
                              </m:ctrlPr>
                            </m:sSubPr>
                            <m:e>
                              <m:r>
                                <a:rPr lang="en-US" sz="1850" i="1">
                                  <a:latin typeface="Cambria Math" panose="02040503050406030204" pitchFamily="18" charset="0"/>
                                </a:rPr>
                                <m:t>𝛿</m:t>
                              </m:r>
                            </m:e>
                            <m:sub>
                              <m:r>
                                <a:rPr lang="en-US" sz="1850" i="1">
                                  <a:latin typeface="Cambria Math" panose="02040503050406030204" pitchFamily="18" charset="0"/>
                                </a:rPr>
                                <m:t>𝑖𝑗</m:t>
                              </m:r>
                            </m:sub>
                          </m:sSub>
                          <m:r>
                            <a:rPr lang="en-US" sz="1850" i="1">
                              <a:latin typeface="Cambria Math" panose="02040503050406030204" pitchFamily="18" charset="0"/>
                            </a:rPr>
                            <m:t>−</m:t>
                          </m:r>
                          <m:sSub>
                            <m:sSubPr>
                              <m:ctrlPr>
                                <a:rPr lang="en-US" sz="1850" i="1">
                                  <a:latin typeface="Cambria Math" panose="02040503050406030204" pitchFamily="18" charset="0"/>
                                </a:rPr>
                              </m:ctrlPr>
                            </m:sSubPr>
                            <m:e>
                              <m:r>
                                <a:rPr lang="en-US" sz="1850" i="1">
                                  <a:latin typeface="Cambria Math" panose="02040503050406030204" pitchFamily="18" charset="0"/>
                                </a:rPr>
                                <m:t>𝑝</m:t>
                              </m:r>
                            </m:e>
                            <m:sub>
                              <m:r>
                                <a:rPr lang="en-US" sz="1850" i="1">
                                  <a:latin typeface="Cambria Math" panose="02040503050406030204" pitchFamily="18" charset="0"/>
                                </a:rPr>
                                <m:t>𝑗</m:t>
                              </m:r>
                            </m:sub>
                          </m:sSub>
                        </m:e>
                      </m:d>
                    </m:oMath>
                  </m:oMathPara>
                </a14:m>
                <a:endParaRPr lang="en-US" sz="1850" dirty="0"/>
              </a:p>
              <a:p>
                <a:pPr marL="0" indent="0">
                  <a:buNone/>
                </a:pPr>
                <a:r>
                  <a:rPr lang="en-US" sz="1850" dirty="0"/>
                  <a:t>We obtain:</a:t>
                </a:r>
              </a:p>
              <a:p>
                <a:pPr marL="0" indent="0">
                  <a:buNone/>
                </a:pPr>
                <a14:m>
                  <m:oMathPara xmlns:m="http://schemas.openxmlformats.org/officeDocument/2006/math">
                    <m:oMathParaPr>
                      <m:jc m:val="centerGroup"/>
                    </m:oMathParaPr>
                    <m:oMath xmlns:m="http://schemas.openxmlformats.org/officeDocument/2006/math">
                      <m:f>
                        <m:fPr>
                          <m:ctrlPr>
                            <a:rPr lang="en-US" sz="1850" i="1">
                              <a:latin typeface="Cambria Math" panose="02040503050406030204" pitchFamily="18" charset="0"/>
                            </a:rPr>
                          </m:ctrlPr>
                        </m:fPr>
                        <m:num>
                          <m:r>
                            <a:rPr lang="en-US" sz="1850" i="1">
                              <a:latin typeface="Cambria Math" panose="02040503050406030204" pitchFamily="18" charset="0"/>
                            </a:rPr>
                            <m:t>𝜕</m:t>
                          </m:r>
                          <m:r>
                            <a:rPr lang="en-US" sz="1850" i="1">
                              <a:latin typeface="Cambria Math" panose="02040503050406030204" pitchFamily="18" charset="0"/>
                            </a:rPr>
                            <m:t>𝐿</m:t>
                          </m:r>
                          <m:d>
                            <m:dPr>
                              <m:ctrlPr>
                                <a:rPr lang="en-US" sz="1850" i="1">
                                  <a:latin typeface="Cambria Math" panose="02040503050406030204" pitchFamily="18" charset="0"/>
                                </a:rPr>
                              </m:ctrlPr>
                            </m:dPr>
                            <m:e>
                              <m:r>
                                <a:rPr lang="en-US" sz="1850" b="1" i="1">
                                  <a:latin typeface="Cambria Math" panose="02040503050406030204" pitchFamily="18" charset="0"/>
                                </a:rPr>
                                <m:t>𝒑</m:t>
                              </m:r>
                            </m:e>
                            <m:e>
                              <m:r>
                                <m:rPr>
                                  <m:sty m:val="p"/>
                                </m:rPr>
                                <a:rPr lang="en-US" sz="1850">
                                  <a:latin typeface="Cambria Math" panose="02040503050406030204" pitchFamily="18" charset="0"/>
                                </a:rPr>
                                <m:t>Θ</m:t>
                              </m:r>
                            </m:e>
                          </m:d>
                        </m:num>
                        <m:den>
                          <m:r>
                            <a:rPr lang="en-US" sz="1850" i="1">
                              <a:latin typeface="Cambria Math" panose="02040503050406030204" pitchFamily="18" charset="0"/>
                            </a:rPr>
                            <m:t>𝜕</m:t>
                          </m:r>
                          <m:sSub>
                            <m:sSubPr>
                              <m:ctrlPr>
                                <a:rPr lang="en-US" sz="1850" i="1">
                                  <a:latin typeface="Cambria Math" panose="02040503050406030204" pitchFamily="18" charset="0"/>
                                </a:rPr>
                              </m:ctrlPr>
                            </m:sSubPr>
                            <m:e>
                              <m:r>
                                <a:rPr lang="en-US" sz="1850" i="1">
                                  <a:latin typeface="Cambria Math" panose="02040503050406030204" pitchFamily="18" charset="0"/>
                                </a:rPr>
                                <m:t>𝑤</m:t>
                              </m:r>
                            </m:e>
                            <m:sub>
                              <m:r>
                                <a:rPr lang="en-US" sz="1850" i="1">
                                  <a:latin typeface="Cambria Math" panose="02040503050406030204" pitchFamily="18" charset="0"/>
                                </a:rPr>
                                <m:t>𝑗</m:t>
                              </m:r>
                            </m:sub>
                          </m:sSub>
                        </m:den>
                      </m:f>
                      <m:r>
                        <a:rPr lang="en-US" sz="1850" i="1">
                          <a:latin typeface="Cambria Math" panose="02040503050406030204" pitchFamily="18" charset="0"/>
                        </a:rPr>
                        <m:t>=−</m:t>
                      </m:r>
                      <m:nary>
                        <m:naryPr>
                          <m:chr m:val="∑"/>
                          <m:limLoc m:val="undOvr"/>
                          <m:ctrlPr>
                            <a:rPr lang="en-US" sz="1850" i="1">
                              <a:latin typeface="Cambria Math" panose="02040503050406030204" pitchFamily="18" charset="0"/>
                            </a:rPr>
                          </m:ctrlPr>
                        </m:naryPr>
                        <m:sub>
                          <m:r>
                            <a:rPr lang="en-US" sz="1850" i="1">
                              <a:latin typeface="Cambria Math" panose="02040503050406030204" pitchFamily="18" charset="0"/>
                            </a:rPr>
                            <m:t>𝑖</m:t>
                          </m:r>
                          <m:r>
                            <a:rPr lang="en-US" sz="1850" i="1">
                              <a:latin typeface="Cambria Math" panose="02040503050406030204" pitchFamily="18" charset="0"/>
                            </a:rPr>
                            <m:t>=1</m:t>
                          </m:r>
                        </m:sub>
                        <m:sup>
                          <m:d>
                            <m:dPr>
                              <m:begChr m:val="|"/>
                              <m:endChr m:val="|"/>
                              <m:ctrlPr>
                                <a:rPr lang="en-US" sz="1850" i="1">
                                  <a:latin typeface="Cambria Math" panose="02040503050406030204" pitchFamily="18" charset="0"/>
                                </a:rPr>
                              </m:ctrlPr>
                            </m:dPr>
                            <m:e>
                              <m:r>
                                <m:rPr>
                                  <m:sty m:val="p"/>
                                </m:rPr>
                                <a:rPr lang="en-US" sz="1850">
                                  <a:latin typeface="Cambria Math" panose="02040503050406030204" pitchFamily="18" charset="0"/>
                                </a:rPr>
                                <m:t>Ω</m:t>
                              </m:r>
                            </m:e>
                          </m:d>
                        </m:sup>
                        <m:e>
                          <m:sSub>
                            <m:sSubPr>
                              <m:ctrlPr>
                                <a:rPr lang="en-US" sz="1850" i="1">
                                  <a:latin typeface="Cambria Math" panose="02040503050406030204" pitchFamily="18" charset="0"/>
                                </a:rPr>
                              </m:ctrlPr>
                            </m:sSubPr>
                            <m:e>
                              <m:r>
                                <a:rPr lang="en-US" sz="1850" i="1">
                                  <a:latin typeface="Cambria Math" panose="02040503050406030204" pitchFamily="18" charset="0"/>
                                </a:rPr>
                                <m:t>𝑞</m:t>
                              </m:r>
                            </m:e>
                            <m:sub>
                              <m:r>
                                <a:rPr lang="en-US" sz="1850" i="1">
                                  <a:latin typeface="Cambria Math" panose="02040503050406030204" pitchFamily="18" charset="0"/>
                                </a:rPr>
                                <m:t>𝑖</m:t>
                              </m:r>
                            </m:sub>
                          </m:sSub>
                          <m:d>
                            <m:dPr>
                              <m:ctrlPr>
                                <a:rPr lang="en-US" sz="1850" i="1">
                                  <a:latin typeface="Cambria Math" panose="02040503050406030204" pitchFamily="18" charset="0"/>
                                </a:rPr>
                              </m:ctrlPr>
                            </m:dPr>
                            <m:e>
                              <m:sSub>
                                <m:sSubPr>
                                  <m:ctrlPr>
                                    <a:rPr lang="en-US" sz="1850" i="1">
                                      <a:latin typeface="Cambria Math" panose="02040503050406030204" pitchFamily="18" charset="0"/>
                                    </a:rPr>
                                  </m:ctrlPr>
                                </m:sSubPr>
                                <m:e>
                                  <m:r>
                                    <a:rPr lang="en-US" sz="1850" i="1">
                                      <a:latin typeface="Cambria Math" panose="02040503050406030204" pitchFamily="18" charset="0"/>
                                    </a:rPr>
                                    <m:t>𝛿</m:t>
                                  </m:r>
                                </m:e>
                                <m:sub>
                                  <m:r>
                                    <a:rPr lang="en-US" sz="1850" i="1">
                                      <a:latin typeface="Cambria Math" panose="02040503050406030204" pitchFamily="18" charset="0"/>
                                    </a:rPr>
                                    <m:t>𝑖𝑗</m:t>
                                  </m:r>
                                </m:sub>
                              </m:sSub>
                              <m:r>
                                <a:rPr lang="en-US" sz="1850" i="1">
                                  <a:latin typeface="Cambria Math" panose="02040503050406030204" pitchFamily="18" charset="0"/>
                                </a:rPr>
                                <m:t>−</m:t>
                              </m:r>
                              <m:sSub>
                                <m:sSubPr>
                                  <m:ctrlPr>
                                    <a:rPr lang="en-US" sz="1850" i="1">
                                      <a:latin typeface="Cambria Math" panose="02040503050406030204" pitchFamily="18" charset="0"/>
                                    </a:rPr>
                                  </m:ctrlPr>
                                </m:sSubPr>
                                <m:e>
                                  <m:r>
                                    <a:rPr lang="en-US" sz="1850" i="1">
                                      <a:latin typeface="Cambria Math" panose="02040503050406030204" pitchFamily="18" charset="0"/>
                                    </a:rPr>
                                    <m:t>𝑝</m:t>
                                  </m:r>
                                </m:e>
                                <m:sub>
                                  <m:r>
                                    <a:rPr lang="en-US" sz="1850" i="1">
                                      <a:latin typeface="Cambria Math" panose="02040503050406030204" pitchFamily="18" charset="0"/>
                                    </a:rPr>
                                    <m:t>𝑗</m:t>
                                  </m:r>
                                </m:sub>
                              </m:sSub>
                            </m:e>
                          </m:d>
                        </m:e>
                      </m:nary>
                      <m:r>
                        <a:rPr lang="en-US" sz="1850" i="1">
                          <a:latin typeface="Cambria Math" panose="02040503050406030204" pitchFamily="18" charset="0"/>
                        </a:rPr>
                        <m:t>∎</m:t>
                      </m:r>
                    </m:oMath>
                  </m:oMathPara>
                </a14:m>
                <a:endParaRPr lang="en-US" sz="1850" dirty="0"/>
              </a:p>
              <a:p>
                <a:pPr marL="0" indent="0">
                  <a:buNone/>
                </a:pPr>
                <a:r>
                  <a:rPr lang="en-US" sz="1850" dirty="0"/>
                  <a:t>So that gradient of </a:t>
                </a:r>
                <a:r>
                  <a:rPr lang="en-US" sz="1850" i="1" dirty="0"/>
                  <a:t>L</a:t>
                </a:r>
                <a:r>
                  <a:rPr lang="en-US" sz="1850" dirty="0"/>
                  <a:t>(</a:t>
                </a:r>
                <a:r>
                  <a:rPr lang="en-US" sz="1850" b="1" i="1" dirty="0"/>
                  <a:t>p</a:t>
                </a:r>
                <a:r>
                  <a:rPr lang="en-US" sz="1850" dirty="0"/>
                  <a:t> | Θ) with regard to </a:t>
                </a:r>
                <a:r>
                  <a:rPr lang="en-US" sz="1850" b="1" i="1" dirty="0"/>
                  <a:t>w</a:t>
                </a:r>
                <a:r>
                  <a:rPr lang="en-US" sz="1850" dirty="0"/>
                  <a:t> is:</a:t>
                </a:r>
              </a:p>
              <a:p>
                <a:pPr marL="0" indent="0">
                  <a:buNone/>
                </a:pPr>
                <a14:m>
                  <m:oMathPara xmlns:m="http://schemas.openxmlformats.org/officeDocument/2006/math">
                    <m:oMathParaPr>
                      <m:jc m:val="centerGroup"/>
                    </m:oMathParaPr>
                    <m:oMath xmlns:m="http://schemas.openxmlformats.org/officeDocument/2006/math">
                      <m:f>
                        <m:fPr>
                          <m:ctrlPr>
                            <a:rPr lang="en-US" sz="1850" i="1">
                              <a:latin typeface="Cambria Math" panose="02040503050406030204" pitchFamily="18" charset="0"/>
                            </a:rPr>
                          </m:ctrlPr>
                        </m:fPr>
                        <m:num>
                          <m:r>
                            <a:rPr lang="en-US" sz="1850" i="1">
                              <a:latin typeface="Cambria Math" panose="02040503050406030204" pitchFamily="18" charset="0"/>
                            </a:rPr>
                            <m:t>𝑑𝐿</m:t>
                          </m:r>
                          <m:d>
                            <m:dPr>
                              <m:ctrlPr>
                                <a:rPr lang="en-US" sz="1850" i="1">
                                  <a:latin typeface="Cambria Math" panose="02040503050406030204" pitchFamily="18" charset="0"/>
                                </a:rPr>
                              </m:ctrlPr>
                            </m:dPr>
                            <m:e>
                              <m:r>
                                <a:rPr lang="en-US" sz="1850" b="1" i="1">
                                  <a:latin typeface="Cambria Math" panose="02040503050406030204" pitchFamily="18" charset="0"/>
                                </a:rPr>
                                <m:t>𝒑</m:t>
                              </m:r>
                            </m:e>
                            <m:e>
                              <m:r>
                                <m:rPr>
                                  <m:sty m:val="p"/>
                                </m:rPr>
                                <a:rPr lang="en-US" sz="1850">
                                  <a:latin typeface="Cambria Math" panose="02040503050406030204" pitchFamily="18" charset="0"/>
                                </a:rPr>
                                <m:t>Θ</m:t>
                              </m:r>
                            </m:e>
                          </m:d>
                        </m:num>
                        <m:den>
                          <m:r>
                            <a:rPr lang="en-US" sz="1850" i="1">
                              <a:latin typeface="Cambria Math" panose="02040503050406030204" pitchFamily="18" charset="0"/>
                            </a:rPr>
                            <m:t>𝑑</m:t>
                          </m:r>
                          <m:r>
                            <a:rPr lang="en-US" sz="1850" b="1" i="1">
                              <a:latin typeface="Cambria Math" panose="02040503050406030204" pitchFamily="18" charset="0"/>
                            </a:rPr>
                            <m:t>𝒘</m:t>
                          </m:r>
                        </m:den>
                      </m:f>
                      <m:r>
                        <a:rPr lang="en-US" sz="1850" i="1">
                          <a:latin typeface="Cambria Math" panose="02040503050406030204" pitchFamily="18" charset="0"/>
                        </a:rPr>
                        <m:t>=</m:t>
                      </m:r>
                      <m:sSup>
                        <m:sSupPr>
                          <m:ctrlPr>
                            <a:rPr lang="en-US" sz="1850" i="1">
                              <a:latin typeface="Cambria Math" panose="02040503050406030204" pitchFamily="18" charset="0"/>
                            </a:rPr>
                          </m:ctrlPr>
                        </m:sSupPr>
                        <m:e>
                          <m:d>
                            <m:dPr>
                              <m:ctrlPr>
                                <a:rPr lang="en-US" sz="1850" i="1">
                                  <a:latin typeface="Cambria Math" panose="02040503050406030204" pitchFamily="18" charset="0"/>
                                </a:rPr>
                              </m:ctrlPr>
                            </m:dPr>
                            <m:e>
                              <m:f>
                                <m:fPr>
                                  <m:ctrlPr>
                                    <a:rPr lang="en-US" sz="1850" i="1">
                                      <a:latin typeface="Cambria Math" panose="02040503050406030204" pitchFamily="18" charset="0"/>
                                    </a:rPr>
                                  </m:ctrlPr>
                                </m:fPr>
                                <m:num>
                                  <m:r>
                                    <a:rPr lang="en-US" sz="1850" i="1">
                                      <a:latin typeface="Cambria Math" panose="02040503050406030204" pitchFamily="18" charset="0"/>
                                    </a:rPr>
                                    <m:t>𝜕</m:t>
                                  </m:r>
                                  <m:r>
                                    <a:rPr lang="en-US" sz="1850" i="1">
                                      <a:latin typeface="Cambria Math" panose="02040503050406030204" pitchFamily="18" charset="0"/>
                                    </a:rPr>
                                    <m:t>𝐿</m:t>
                                  </m:r>
                                  <m:d>
                                    <m:dPr>
                                      <m:ctrlPr>
                                        <a:rPr lang="en-US" sz="1850" i="1">
                                          <a:latin typeface="Cambria Math" panose="02040503050406030204" pitchFamily="18" charset="0"/>
                                        </a:rPr>
                                      </m:ctrlPr>
                                    </m:dPr>
                                    <m:e>
                                      <m:r>
                                        <a:rPr lang="en-US" sz="1850" b="1" i="1">
                                          <a:latin typeface="Cambria Math" panose="02040503050406030204" pitchFamily="18" charset="0"/>
                                        </a:rPr>
                                        <m:t>𝒑</m:t>
                                      </m:r>
                                    </m:e>
                                    <m:e>
                                      <m:r>
                                        <m:rPr>
                                          <m:sty m:val="p"/>
                                        </m:rPr>
                                        <a:rPr lang="en-US" sz="1850">
                                          <a:latin typeface="Cambria Math" panose="02040503050406030204" pitchFamily="18" charset="0"/>
                                        </a:rPr>
                                        <m:t>Θ</m:t>
                                      </m:r>
                                    </m:e>
                                  </m:d>
                                </m:num>
                                <m:den>
                                  <m:r>
                                    <a:rPr lang="en-US" sz="1850" i="1">
                                      <a:latin typeface="Cambria Math" panose="02040503050406030204" pitchFamily="18" charset="0"/>
                                    </a:rPr>
                                    <m:t>𝜕</m:t>
                                  </m:r>
                                  <m:sSub>
                                    <m:sSubPr>
                                      <m:ctrlPr>
                                        <a:rPr lang="en-US" sz="1850" i="1">
                                          <a:latin typeface="Cambria Math" panose="02040503050406030204" pitchFamily="18" charset="0"/>
                                        </a:rPr>
                                      </m:ctrlPr>
                                    </m:sSubPr>
                                    <m:e>
                                      <m:r>
                                        <a:rPr lang="en-US" sz="1850" i="1">
                                          <a:latin typeface="Cambria Math" panose="02040503050406030204" pitchFamily="18" charset="0"/>
                                        </a:rPr>
                                        <m:t>𝑤</m:t>
                                      </m:r>
                                    </m:e>
                                    <m:sub>
                                      <m:r>
                                        <a:rPr lang="en-US" sz="1850" i="1">
                                          <a:latin typeface="Cambria Math" panose="02040503050406030204" pitchFamily="18" charset="0"/>
                                        </a:rPr>
                                        <m:t>1</m:t>
                                      </m:r>
                                    </m:sub>
                                  </m:sSub>
                                </m:den>
                              </m:f>
                              <m:r>
                                <a:rPr lang="en-US" sz="1850" i="1">
                                  <a:latin typeface="Cambria Math" panose="02040503050406030204" pitchFamily="18" charset="0"/>
                                </a:rPr>
                                <m:t>,</m:t>
                              </m:r>
                              <m:f>
                                <m:fPr>
                                  <m:ctrlPr>
                                    <a:rPr lang="en-US" sz="1850" i="1">
                                      <a:latin typeface="Cambria Math" panose="02040503050406030204" pitchFamily="18" charset="0"/>
                                    </a:rPr>
                                  </m:ctrlPr>
                                </m:fPr>
                                <m:num>
                                  <m:r>
                                    <a:rPr lang="en-US" sz="1850" i="1">
                                      <a:latin typeface="Cambria Math" panose="02040503050406030204" pitchFamily="18" charset="0"/>
                                    </a:rPr>
                                    <m:t>𝜕</m:t>
                                  </m:r>
                                  <m:r>
                                    <a:rPr lang="en-US" sz="1850" i="1">
                                      <a:latin typeface="Cambria Math" panose="02040503050406030204" pitchFamily="18" charset="0"/>
                                    </a:rPr>
                                    <m:t>𝐿</m:t>
                                  </m:r>
                                  <m:d>
                                    <m:dPr>
                                      <m:ctrlPr>
                                        <a:rPr lang="en-US" sz="1850" i="1">
                                          <a:latin typeface="Cambria Math" panose="02040503050406030204" pitchFamily="18" charset="0"/>
                                        </a:rPr>
                                      </m:ctrlPr>
                                    </m:dPr>
                                    <m:e>
                                      <m:r>
                                        <a:rPr lang="en-US" sz="1850" b="1" i="1">
                                          <a:latin typeface="Cambria Math" panose="02040503050406030204" pitchFamily="18" charset="0"/>
                                        </a:rPr>
                                        <m:t>𝒑</m:t>
                                      </m:r>
                                    </m:e>
                                    <m:e>
                                      <m:r>
                                        <m:rPr>
                                          <m:sty m:val="p"/>
                                        </m:rPr>
                                        <a:rPr lang="en-US" sz="1850">
                                          <a:latin typeface="Cambria Math" panose="02040503050406030204" pitchFamily="18" charset="0"/>
                                        </a:rPr>
                                        <m:t>Θ</m:t>
                                      </m:r>
                                    </m:e>
                                  </m:d>
                                </m:num>
                                <m:den>
                                  <m:r>
                                    <a:rPr lang="en-US" sz="1850" i="1">
                                      <a:latin typeface="Cambria Math" panose="02040503050406030204" pitchFamily="18" charset="0"/>
                                    </a:rPr>
                                    <m:t>𝜕</m:t>
                                  </m:r>
                                  <m:sSub>
                                    <m:sSubPr>
                                      <m:ctrlPr>
                                        <a:rPr lang="en-US" sz="1850" i="1">
                                          <a:latin typeface="Cambria Math" panose="02040503050406030204" pitchFamily="18" charset="0"/>
                                        </a:rPr>
                                      </m:ctrlPr>
                                    </m:sSubPr>
                                    <m:e>
                                      <m:r>
                                        <a:rPr lang="en-US" sz="1850" i="1">
                                          <a:latin typeface="Cambria Math" panose="02040503050406030204" pitchFamily="18" charset="0"/>
                                        </a:rPr>
                                        <m:t>𝑤</m:t>
                                      </m:r>
                                    </m:e>
                                    <m:sub>
                                      <m:r>
                                        <a:rPr lang="en-US" sz="1850" i="1">
                                          <a:latin typeface="Cambria Math" panose="02040503050406030204" pitchFamily="18" charset="0"/>
                                        </a:rPr>
                                        <m:t>2</m:t>
                                      </m:r>
                                    </m:sub>
                                  </m:sSub>
                                </m:den>
                              </m:f>
                              <m:r>
                                <a:rPr lang="en-US" sz="1850" i="1">
                                  <a:latin typeface="Cambria Math" panose="02040503050406030204" pitchFamily="18" charset="0"/>
                                </a:rPr>
                                <m:t>,…,</m:t>
                              </m:r>
                              <m:f>
                                <m:fPr>
                                  <m:ctrlPr>
                                    <a:rPr lang="en-US" sz="1850" i="1">
                                      <a:latin typeface="Cambria Math" panose="02040503050406030204" pitchFamily="18" charset="0"/>
                                    </a:rPr>
                                  </m:ctrlPr>
                                </m:fPr>
                                <m:num>
                                  <m:r>
                                    <a:rPr lang="en-US" sz="1850" i="1">
                                      <a:latin typeface="Cambria Math" panose="02040503050406030204" pitchFamily="18" charset="0"/>
                                    </a:rPr>
                                    <m:t>𝜕</m:t>
                                  </m:r>
                                  <m:r>
                                    <a:rPr lang="en-US" sz="1850" i="1">
                                      <a:latin typeface="Cambria Math" panose="02040503050406030204" pitchFamily="18" charset="0"/>
                                    </a:rPr>
                                    <m:t>𝐿</m:t>
                                  </m:r>
                                  <m:d>
                                    <m:dPr>
                                      <m:ctrlPr>
                                        <a:rPr lang="en-US" sz="1850" i="1">
                                          <a:latin typeface="Cambria Math" panose="02040503050406030204" pitchFamily="18" charset="0"/>
                                        </a:rPr>
                                      </m:ctrlPr>
                                    </m:dPr>
                                    <m:e>
                                      <m:r>
                                        <a:rPr lang="en-US" sz="1850" b="1" i="1">
                                          <a:latin typeface="Cambria Math" panose="02040503050406030204" pitchFamily="18" charset="0"/>
                                        </a:rPr>
                                        <m:t>𝒑</m:t>
                                      </m:r>
                                    </m:e>
                                    <m:e>
                                      <m:r>
                                        <m:rPr>
                                          <m:sty m:val="p"/>
                                        </m:rPr>
                                        <a:rPr lang="en-US" sz="1850">
                                          <a:latin typeface="Cambria Math" panose="02040503050406030204" pitchFamily="18" charset="0"/>
                                        </a:rPr>
                                        <m:t>Θ</m:t>
                                      </m:r>
                                    </m:e>
                                  </m:d>
                                </m:num>
                                <m:den>
                                  <m:r>
                                    <a:rPr lang="en-US" sz="1850" i="1">
                                      <a:latin typeface="Cambria Math" panose="02040503050406030204" pitchFamily="18" charset="0"/>
                                    </a:rPr>
                                    <m:t>𝜕</m:t>
                                  </m:r>
                                  <m:sSub>
                                    <m:sSubPr>
                                      <m:ctrlPr>
                                        <a:rPr lang="en-US" sz="1850" i="1">
                                          <a:latin typeface="Cambria Math" panose="02040503050406030204" pitchFamily="18" charset="0"/>
                                        </a:rPr>
                                      </m:ctrlPr>
                                    </m:sSubPr>
                                    <m:e>
                                      <m:r>
                                        <a:rPr lang="en-US" sz="1850" i="1">
                                          <a:latin typeface="Cambria Math" panose="02040503050406030204" pitchFamily="18" charset="0"/>
                                        </a:rPr>
                                        <m:t>𝑤</m:t>
                                      </m:r>
                                    </m:e>
                                    <m:sub>
                                      <m:d>
                                        <m:dPr>
                                          <m:begChr m:val="|"/>
                                          <m:endChr m:val="|"/>
                                          <m:ctrlPr>
                                            <a:rPr lang="en-US" sz="1850" i="1">
                                              <a:latin typeface="Cambria Math" panose="02040503050406030204" pitchFamily="18" charset="0"/>
                                            </a:rPr>
                                          </m:ctrlPr>
                                        </m:dPr>
                                        <m:e>
                                          <m:r>
                                            <m:rPr>
                                              <m:sty m:val="p"/>
                                            </m:rPr>
                                            <a:rPr lang="en-US" sz="1850">
                                              <a:latin typeface="Cambria Math" panose="02040503050406030204" pitchFamily="18" charset="0"/>
                                            </a:rPr>
                                            <m:t>Ω</m:t>
                                          </m:r>
                                        </m:e>
                                      </m:d>
                                    </m:sub>
                                  </m:sSub>
                                </m:den>
                              </m:f>
                            </m:e>
                          </m:d>
                        </m:e>
                        <m:sup>
                          <m:r>
                            <a:rPr lang="en-US" sz="1850" i="1">
                              <a:latin typeface="Cambria Math" panose="02040503050406030204" pitchFamily="18" charset="0"/>
                            </a:rPr>
                            <m:t>𝑇</m:t>
                          </m:r>
                        </m:sup>
                      </m:sSup>
                    </m:oMath>
                  </m:oMathPara>
                </a14:m>
                <a:endParaRPr lang="en-US" sz="1850" dirty="0"/>
              </a:p>
              <a:p>
                <a:pPr marL="0" indent="0">
                  <a:buNone/>
                </a:pPr>
                <a:r>
                  <a:rPr lang="en-US" sz="1850" dirty="0"/>
                  <a:t>Therefore, parameter Θ is updated according to SGD associated with backpropagation algorithm:</a:t>
                </a:r>
              </a:p>
              <a:p>
                <a:pPr marL="0" indent="0">
                  <a:buNone/>
                </a:pPr>
                <a14:m>
                  <m:oMathPara xmlns:m="http://schemas.openxmlformats.org/officeDocument/2006/math">
                    <m:oMathParaPr>
                      <m:jc m:val="centerGroup"/>
                    </m:oMathParaPr>
                    <m:oMath xmlns:m="http://schemas.openxmlformats.org/officeDocument/2006/math">
                      <m:r>
                        <m:rPr>
                          <m:sty m:val="p"/>
                        </m:rPr>
                        <a:rPr lang="en-US" sz="1850">
                          <a:latin typeface="Cambria Math" panose="02040503050406030204" pitchFamily="18" charset="0"/>
                        </a:rPr>
                        <m:t>Θ</m:t>
                      </m:r>
                      <m:r>
                        <a:rPr lang="en-US" sz="1850" i="1">
                          <a:latin typeface="Cambria Math" panose="02040503050406030204" pitchFamily="18" charset="0"/>
                        </a:rPr>
                        <m:t>=</m:t>
                      </m:r>
                      <m:r>
                        <m:rPr>
                          <m:sty m:val="p"/>
                        </m:rPr>
                        <a:rPr lang="en-US" sz="1850">
                          <a:latin typeface="Cambria Math" panose="02040503050406030204" pitchFamily="18" charset="0"/>
                        </a:rPr>
                        <m:t>Θ</m:t>
                      </m:r>
                      <m:r>
                        <a:rPr lang="en-US" sz="1850" i="1">
                          <a:latin typeface="Cambria Math" panose="02040503050406030204" pitchFamily="18" charset="0"/>
                        </a:rPr>
                        <m:t>−</m:t>
                      </m:r>
                      <m:r>
                        <a:rPr lang="en-US" sz="1850" i="1">
                          <a:latin typeface="Cambria Math" panose="02040503050406030204" pitchFamily="18" charset="0"/>
                        </a:rPr>
                        <m:t>𝛾</m:t>
                      </m:r>
                      <m:f>
                        <m:fPr>
                          <m:ctrlPr>
                            <a:rPr lang="en-US" sz="1850" i="1">
                              <a:latin typeface="Cambria Math" panose="02040503050406030204" pitchFamily="18" charset="0"/>
                            </a:rPr>
                          </m:ctrlPr>
                        </m:fPr>
                        <m:num>
                          <m:r>
                            <a:rPr lang="en-US" sz="1850" i="1">
                              <a:latin typeface="Cambria Math" panose="02040503050406030204" pitchFamily="18" charset="0"/>
                            </a:rPr>
                            <m:t>𝑑𝐿</m:t>
                          </m:r>
                          <m:d>
                            <m:dPr>
                              <m:ctrlPr>
                                <a:rPr lang="en-US" sz="1850" i="1">
                                  <a:latin typeface="Cambria Math" panose="02040503050406030204" pitchFamily="18" charset="0"/>
                                </a:rPr>
                              </m:ctrlPr>
                            </m:dPr>
                            <m:e>
                              <m:r>
                                <a:rPr lang="en-US" sz="1850" b="1" i="1">
                                  <a:latin typeface="Cambria Math" panose="02040503050406030204" pitchFamily="18" charset="0"/>
                                </a:rPr>
                                <m:t>𝒑</m:t>
                              </m:r>
                            </m:e>
                            <m:e>
                              <m:r>
                                <m:rPr>
                                  <m:sty m:val="p"/>
                                </m:rPr>
                                <a:rPr lang="en-US" sz="1850">
                                  <a:latin typeface="Cambria Math" panose="02040503050406030204" pitchFamily="18" charset="0"/>
                                </a:rPr>
                                <m:t>Θ</m:t>
                              </m:r>
                            </m:e>
                          </m:d>
                        </m:num>
                        <m:den>
                          <m:r>
                            <a:rPr lang="en-US" sz="1850" i="1">
                              <a:latin typeface="Cambria Math" panose="02040503050406030204" pitchFamily="18" charset="0"/>
                            </a:rPr>
                            <m:t>𝑑</m:t>
                          </m:r>
                          <m:r>
                            <a:rPr lang="en-US" sz="1850" b="1" i="1">
                              <a:latin typeface="Cambria Math" panose="02040503050406030204" pitchFamily="18" charset="0"/>
                            </a:rPr>
                            <m:t>𝒘</m:t>
                          </m:r>
                        </m:den>
                      </m:f>
                    </m:oMath>
                  </m:oMathPara>
                </a14:m>
                <a:endParaRPr lang="en-US" sz="1850" dirty="0"/>
              </a:p>
              <a:p>
                <a:pPr marL="0" indent="0">
                  <a:buNone/>
                </a:pPr>
                <a:r>
                  <a:rPr lang="en-US" sz="1850" dirty="0"/>
                  <a:t>Where </a:t>
                </a:r>
                <a:r>
                  <a:rPr lang="en-US" sz="1850" i="1" dirty="0"/>
                  <a:t>γ</a:t>
                </a:r>
                <a:r>
                  <a:rPr lang="en-US" sz="1850" dirty="0"/>
                  <a:t> (0 &lt; </a:t>
                </a:r>
                <a:r>
                  <a:rPr lang="en-US" sz="1850" i="1" dirty="0"/>
                  <a:t>γ</a:t>
                </a:r>
                <a:r>
                  <a:rPr lang="en-US" sz="1850" dirty="0"/>
                  <a:t> ≤ 1) is learning rate.</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1120" y="914399"/>
                <a:ext cx="12049760" cy="5176066"/>
              </a:xfrm>
              <a:blipFill>
                <a:blip r:embed="rId2"/>
                <a:stretch>
                  <a:fillRect l="-455" t="-707" b="-6125"/>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48</a:t>
            </a:fld>
            <a:endParaRPr lang="en-US"/>
          </a:p>
        </p:txBody>
      </p:sp>
    </p:spTree>
    <p:extLst>
      <p:ext uri="{BB962C8B-B14F-4D97-AF65-F5344CB8AC3E}">
        <p14:creationId xmlns:p14="http://schemas.microsoft.com/office/powerpoint/2010/main" val="15836747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Transformer</a:t>
            </a:r>
          </a:p>
        </p:txBody>
      </p:sp>
      <p:sp>
        <p:nvSpPr>
          <p:cNvPr id="3" name="Content Placeholder 2"/>
          <p:cNvSpPr>
            <a:spLocks noGrp="1"/>
          </p:cNvSpPr>
          <p:nvPr>
            <p:ph idx="1"/>
          </p:nvPr>
        </p:nvSpPr>
        <p:spPr>
          <a:xfrm>
            <a:off x="71120" y="914399"/>
            <a:ext cx="12049760" cy="5176066"/>
          </a:xfrm>
        </p:spPr>
        <p:txBody>
          <a:bodyPr>
            <a:noAutofit/>
          </a:bodyPr>
          <a:lstStyle/>
          <a:p>
            <a:pPr marL="0" indent="0">
              <a:buNone/>
            </a:pPr>
            <a:r>
              <a:rPr lang="en-US" sz="1800" dirty="0"/>
              <a:t>For STM example, given French source sentence “Je </a:t>
            </a:r>
            <a:r>
              <a:rPr lang="en-US" sz="1800" dirty="0" err="1"/>
              <a:t>suis</a:t>
            </a:r>
            <a:r>
              <a:rPr lang="en-US" sz="1800" dirty="0"/>
              <a:t> </a:t>
            </a:r>
            <a:r>
              <a:rPr lang="en-US" sz="1800" dirty="0" err="1"/>
              <a:t>étudiant</a:t>
            </a:r>
            <a:r>
              <a:rPr lang="en-US" sz="1800" dirty="0"/>
              <a:t>” (</a:t>
            </a:r>
            <a:r>
              <a:rPr lang="en-US" sz="1800" dirty="0" err="1"/>
              <a:t>Alammar</a:t>
            </a:r>
            <a:r>
              <a:rPr lang="en-US" sz="1800" dirty="0"/>
              <a:t>, 2018) is translated into English target sentence “I am a student” (</a:t>
            </a:r>
            <a:r>
              <a:rPr lang="en-US" sz="1800" dirty="0" err="1"/>
              <a:t>Alammar</a:t>
            </a:r>
            <a:r>
              <a:rPr lang="en-US" sz="1800" dirty="0"/>
              <a:t>, 2018) by transformer which is trained with corpus before (transformer was determined), which goes through following rounds:</a:t>
            </a:r>
          </a:p>
          <a:p>
            <a:pPr marL="0" indent="0">
              <a:buNone/>
            </a:pPr>
            <a:r>
              <a:rPr lang="en-US" sz="1800" u="sng" dirty="0"/>
              <a:t>Round 1</a:t>
            </a:r>
            <a:r>
              <a:rPr lang="en-US" sz="1800" dirty="0"/>
              <a:t>:</a:t>
            </a:r>
          </a:p>
          <a:p>
            <a:pPr marL="457200"/>
            <a:r>
              <a:rPr lang="en-US" sz="1800" dirty="0" smtClean="0"/>
              <a:t>French </a:t>
            </a:r>
            <a:r>
              <a:rPr lang="en-US" sz="1800" dirty="0"/>
              <a:t>source sentence “Je </a:t>
            </a:r>
            <a:r>
              <a:rPr lang="en-US" sz="1800" dirty="0" err="1"/>
              <a:t>suis</a:t>
            </a:r>
            <a:r>
              <a:rPr lang="en-US" sz="1800" dirty="0"/>
              <a:t> </a:t>
            </a:r>
            <a:r>
              <a:rPr lang="en-US" sz="1800" dirty="0" err="1"/>
              <a:t>étudiant</a:t>
            </a:r>
            <a:r>
              <a:rPr lang="en-US" sz="1800" dirty="0"/>
              <a:t>” coded by sentence/sequence matrix </a:t>
            </a:r>
            <a:r>
              <a:rPr lang="en-US" sz="1800" b="1" i="1" dirty="0"/>
              <a:t>X</a:t>
            </a:r>
            <a:r>
              <a:rPr lang="en-US" sz="1800" dirty="0"/>
              <a:t> = (</a:t>
            </a:r>
            <a:r>
              <a:rPr lang="en-US" sz="1800" b="1" i="1" dirty="0"/>
              <a:t>x</a:t>
            </a:r>
            <a:r>
              <a:rPr lang="en-US" sz="1800" baseline="-25000" dirty="0"/>
              <a:t>1</a:t>
            </a:r>
            <a:r>
              <a:rPr lang="en-US" sz="1800" dirty="0"/>
              <a:t> = </a:t>
            </a:r>
            <a:r>
              <a:rPr lang="en-US" sz="1800" i="1" dirty="0"/>
              <a:t>c</a:t>
            </a:r>
            <a:r>
              <a:rPr lang="en-US" sz="1800" dirty="0"/>
              <a:t>(“&lt;</a:t>
            </a:r>
            <a:r>
              <a:rPr lang="en-US" sz="1800" dirty="0" err="1"/>
              <a:t>bos</a:t>
            </a:r>
            <a:r>
              <a:rPr lang="en-US" sz="1800" dirty="0"/>
              <a:t>&gt;”), </a:t>
            </a:r>
            <a:r>
              <a:rPr lang="en-US" sz="1800" b="1" i="1" dirty="0"/>
              <a:t>x</a:t>
            </a:r>
            <a:r>
              <a:rPr lang="en-US" sz="1800" baseline="-25000" dirty="0"/>
              <a:t>2</a:t>
            </a:r>
            <a:r>
              <a:rPr lang="en-US" sz="1800" dirty="0"/>
              <a:t> = </a:t>
            </a:r>
            <a:r>
              <a:rPr lang="en-US" sz="1800" i="1" dirty="0"/>
              <a:t>c</a:t>
            </a:r>
            <a:r>
              <a:rPr lang="en-US" sz="1800" dirty="0"/>
              <a:t>(“je”), </a:t>
            </a:r>
            <a:r>
              <a:rPr lang="en-US" sz="1800" b="1" i="1" dirty="0"/>
              <a:t>x</a:t>
            </a:r>
            <a:r>
              <a:rPr lang="en-US" sz="1800" baseline="-25000" dirty="0"/>
              <a:t>3</a:t>
            </a:r>
            <a:r>
              <a:rPr lang="en-US" sz="1800" dirty="0"/>
              <a:t> = </a:t>
            </a:r>
            <a:r>
              <a:rPr lang="en-US" sz="1800" i="1" dirty="0"/>
              <a:t>c</a:t>
            </a:r>
            <a:r>
              <a:rPr lang="en-US" sz="1800" dirty="0"/>
              <a:t>(“</a:t>
            </a:r>
            <a:r>
              <a:rPr lang="en-US" sz="1800" dirty="0" err="1"/>
              <a:t>suis</a:t>
            </a:r>
            <a:r>
              <a:rPr lang="en-US" sz="1800" dirty="0"/>
              <a:t>”), </a:t>
            </a:r>
            <a:r>
              <a:rPr lang="en-US" sz="1800" b="1" i="1" dirty="0"/>
              <a:t>x</a:t>
            </a:r>
            <a:r>
              <a:rPr lang="en-US" sz="1800" baseline="-25000" dirty="0"/>
              <a:t>4</a:t>
            </a:r>
            <a:r>
              <a:rPr lang="en-US" sz="1800" dirty="0"/>
              <a:t> = </a:t>
            </a:r>
            <a:r>
              <a:rPr lang="en-US" sz="1800" i="1" dirty="0"/>
              <a:t>c</a:t>
            </a:r>
            <a:r>
              <a:rPr lang="en-US" sz="1800" dirty="0"/>
              <a:t>(“</a:t>
            </a:r>
            <a:r>
              <a:rPr lang="en-US" sz="1800" dirty="0" err="1"/>
              <a:t>étudiant</a:t>
            </a:r>
            <a:r>
              <a:rPr lang="en-US" sz="1800" dirty="0"/>
              <a:t>”), </a:t>
            </a:r>
            <a:r>
              <a:rPr lang="en-US" sz="1800" b="1" i="1" dirty="0"/>
              <a:t>x</a:t>
            </a:r>
            <a:r>
              <a:rPr lang="en-US" sz="1800" baseline="-25000" dirty="0"/>
              <a:t>5</a:t>
            </a:r>
            <a:r>
              <a:rPr lang="en-US" sz="1800" dirty="0"/>
              <a:t> = </a:t>
            </a:r>
            <a:r>
              <a:rPr lang="en-US" sz="1800" i="1" dirty="0"/>
              <a:t>c</a:t>
            </a:r>
            <a:r>
              <a:rPr lang="en-US" sz="1800" dirty="0"/>
              <a:t>(“&lt;</a:t>
            </a:r>
            <a:r>
              <a:rPr lang="en-US" sz="1800" dirty="0" err="1"/>
              <a:t>eos</a:t>
            </a:r>
            <a:r>
              <a:rPr lang="en-US" sz="1800" dirty="0"/>
              <a:t>&gt;”))</a:t>
            </a:r>
            <a:r>
              <a:rPr lang="en-US" sz="1800" i="1" baseline="30000" dirty="0"/>
              <a:t>T</a:t>
            </a:r>
            <a:r>
              <a:rPr lang="en-US" sz="1800" dirty="0"/>
              <a:t> where </a:t>
            </a:r>
            <a:r>
              <a:rPr lang="en-US" sz="1800" i="1" dirty="0"/>
              <a:t>c</a:t>
            </a:r>
            <a:r>
              <a:rPr lang="en-US" sz="1800" dirty="0"/>
              <a:t>(.) is embedding numeric vector of given word with note that words “&lt;</a:t>
            </a:r>
            <a:r>
              <a:rPr lang="en-US" sz="1800" dirty="0" err="1"/>
              <a:t>bos</a:t>
            </a:r>
            <a:r>
              <a:rPr lang="en-US" sz="1800" dirty="0"/>
              <a:t>&gt;” and “&lt;</a:t>
            </a:r>
            <a:r>
              <a:rPr lang="en-US" sz="1800" dirty="0" err="1"/>
              <a:t>eos</a:t>
            </a:r>
            <a:r>
              <a:rPr lang="en-US" sz="1800" dirty="0"/>
              <a:t>&gt;” are special predefined words indicating the beginning of sentence and the end of sentence, respectively. As a convention, </a:t>
            </a:r>
            <a:r>
              <a:rPr lang="en-US" sz="1800" i="1" dirty="0"/>
              <a:t>c</a:t>
            </a:r>
            <a:r>
              <a:rPr lang="en-US" sz="1800" dirty="0"/>
              <a:t>(.) is called word/token vector whose dimension can be </a:t>
            </a:r>
            <a:r>
              <a:rPr lang="en-US" sz="1800" i="1" dirty="0" err="1"/>
              <a:t>d</a:t>
            </a:r>
            <a:r>
              <a:rPr lang="en-US" sz="1800" i="1" baseline="-25000" dirty="0" err="1"/>
              <a:t>m</a:t>
            </a:r>
            <a:r>
              <a:rPr lang="en-US" sz="1800" dirty="0"/>
              <a:t>=512. If predefined sentence length is longer, redundant word vectors are set to be zeros, for example, let </a:t>
            </a:r>
            <a:r>
              <a:rPr lang="en-US" sz="1800" b="1" i="1" dirty="0"/>
              <a:t>x</a:t>
            </a:r>
            <a:r>
              <a:rPr lang="en-US" sz="1800" baseline="-25000" dirty="0"/>
              <a:t>6</a:t>
            </a:r>
            <a:r>
              <a:rPr lang="en-US" sz="1800" dirty="0"/>
              <a:t> = </a:t>
            </a:r>
            <a:r>
              <a:rPr lang="en-US" sz="1800" b="1" dirty="0"/>
              <a:t>0</a:t>
            </a:r>
            <a:r>
              <a:rPr lang="en-US" sz="1800" dirty="0"/>
              <a:t>, </a:t>
            </a:r>
            <a:r>
              <a:rPr lang="en-US" sz="1800" b="1" i="1" dirty="0"/>
              <a:t>x</a:t>
            </a:r>
            <a:r>
              <a:rPr lang="en-US" sz="1800" baseline="-25000" dirty="0"/>
              <a:t>7</a:t>
            </a:r>
            <a:r>
              <a:rPr lang="en-US" sz="1800" dirty="0"/>
              <a:t> = </a:t>
            </a:r>
            <a:r>
              <a:rPr lang="en-US" sz="1800" b="1" dirty="0"/>
              <a:t>0</a:t>
            </a:r>
            <a:r>
              <a:rPr lang="en-US" sz="1800" dirty="0"/>
              <a:t>,…, </a:t>
            </a:r>
            <a:r>
              <a:rPr lang="en-US" sz="1800" b="1" i="1" dirty="0"/>
              <a:t>x</a:t>
            </a:r>
            <a:r>
              <a:rPr lang="en-US" sz="1800" baseline="-25000" dirty="0"/>
              <a:t>100</a:t>
            </a:r>
            <a:r>
              <a:rPr lang="en-US" sz="1800" dirty="0"/>
              <a:t> = </a:t>
            </a:r>
            <a:r>
              <a:rPr lang="en-US" sz="1800" b="1" dirty="0"/>
              <a:t>0</a:t>
            </a:r>
            <a:r>
              <a:rPr lang="en-US" sz="1800" dirty="0"/>
              <a:t> given the maximum number words in sentence is 100. These zero vectors do not affect decoder evaluation and training parameters.</a:t>
            </a:r>
          </a:p>
          <a:p>
            <a:pPr marL="457200"/>
            <a:r>
              <a:rPr lang="en-US" sz="1800" dirty="0"/>
              <a:t>Source sequence </a:t>
            </a:r>
            <a:r>
              <a:rPr lang="en-US" sz="1800" b="1" i="1" dirty="0"/>
              <a:t>X</a:t>
            </a:r>
            <a:r>
              <a:rPr lang="en-US" sz="1800" dirty="0"/>
              <a:t> is fed to encoder so as to produce encoder attention </a:t>
            </a:r>
            <a:r>
              <a:rPr lang="en-US" sz="1800" dirty="0" err="1"/>
              <a:t>EncoderAttention</a:t>
            </a:r>
            <a:r>
              <a:rPr lang="en-US" sz="1800" dirty="0"/>
              <a:t>(</a:t>
            </a:r>
            <a:r>
              <a:rPr lang="en-US" sz="1800" b="1" i="1" dirty="0"/>
              <a:t>X</a:t>
            </a:r>
            <a:r>
              <a:rPr lang="en-US" sz="1800" dirty="0" smtClean="0"/>
              <a:t>).</a:t>
            </a:r>
          </a:p>
          <a:p>
            <a:pPr marL="0" indent="0">
              <a:buNone/>
            </a:pPr>
            <a:r>
              <a:rPr lang="en-US" sz="1800" u="sng" dirty="0"/>
              <a:t>Round 2</a:t>
            </a:r>
            <a:r>
              <a:rPr lang="en-US" sz="1800" dirty="0"/>
              <a:t>:</a:t>
            </a:r>
          </a:p>
          <a:p>
            <a:pPr marL="457200" lvl="0"/>
            <a:r>
              <a:rPr lang="en-US" sz="1800" dirty="0"/>
              <a:t>English target sentence is coded by sequence/matrix </a:t>
            </a:r>
            <a:r>
              <a:rPr lang="en-US" sz="1800" b="1" i="1" dirty="0"/>
              <a:t>Y</a:t>
            </a:r>
            <a:r>
              <a:rPr lang="en-US" sz="1800" dirty="0"/>
              <a:t> = (</a:t>
            </a:r>
            <a:r>
              <a:rPr lang="en-US" sz="1800" b="1" i="1" dirty="0"/>
              <a:t>y</a:t>
            </a:r>
            <a:r>
              <a:rPr lang="en-US" sz="1800" baseline="-25000" dirty="0"/>
              <a:t>1</a:t>
            </a:r>
            <a:r>
              <a:rPr lang="en-US" sz="1800" dirty="0"/>
              <a:t> = </a:t>
            </a:r>
            <a:r>
              <a:rPr lang="en-US" sz="1800" i="1" dirty="0"/>
              <a:t>c</a:t>
            </a:r>
            <a:r>
              <a:rPr lang="en-US" sz="1800" dirty="0"/>
              <a:t>(“&lt;</a:t>
            </a:r>
            <a:r>
              <a:rPr lang="en-US" sz="1800" dirty="0" err="1"/>
              <a:t>bos</a:t>
            </a:r>
            <a:r>
              <a:rPr lang="en-US" sz="1800" dirty="0"/>
              <a:t>&gt;”))</a:t>
            </a:r>
            <a:r>
              <a:rPr lang="en-US" sz="1800" i="1" baseline="30000" dirty="0"/>
              <a:t>T</a:t>
            </a:r>
            <a:r>
              <a:rPr lang="en-US" sz="1800" dirty="0"/>
              <a:t>. If predefined sentence length is longer, redundant word vectors are set to be zeros.</a:t>
            </a:r>
          </a:p>
          <a:p>
            <a:pPr marL="457200" lvl="0"/>
            <a:r>
              <a:rPr lang="en-US" sz="1800" dirty="0"/>
              <a:t>Target sequence </a:t>
            </a:r>
            <a:r>
              <a:rPr lang="en-US" sz="1800" b="1" i="1" dirty="0"/>
              <a:t>Y</a:t>
            </a:r>
            <a:r>
              <a:rPr lang="en-US" sz="1800" dirty="0"/>
              <a:t> = (</a:t>
            </a:r>
            <a:r>
              <a:rPr lang="en-US" sz="1800" b="1" i="1" dirty="0"/>
              <a:t>y</a:t>
            </a:r>
            <a:r>
              <a:rPr lang="en-US" sz="1800" baseline="-25000" dirty="0"/>
              <a:t>1</a:t>
            </a:r>
            <a:r>
              <a:rPr lang="en-US" sz="1800" dirty="0"/>
              <a:t> = </a:t>
            </a:r>
            <a:r>
              <a:rPr lang="en-US" sz="1800" i="1" dirty="0"/>
              <a:t>c</a:t>
            </a:r>
            <a:r>
              <a:rPr lang="en-US" sz="1800" dirty="0"/>
              <a:t>(“&lt;</a:t>
            </a:r>
            <a:r>
              <a:rPr lang="en-US" sz="1800" dirty="0" err="1"/>
              <a:t>bos</a:t>
            </a:r>
            <a:r>
              <a:rPr lang="en-US" sz="1800" dirty="0"/>
              <a:t>&gt;”))</a:t>
            </a:r>
            <a:r>
              <a:rPr lang="en-US" sz="1800" i="1" baseline="30000" dirty="0"/>
              <a:t>T</a:t>
            </a:r>
            <a:r>
              <a:rPr lang="en-US" sz="1800" dirty="0"/>
              <a:t> and encoder attention </a:t>
            </a:r>
            <a:r>
              <a:rPr lang="en-US" sz="1800" dirty="0" err="1"/>
              <a:t>EncoderAttention</a:t>
            </a:r>
            <a:r>
              <a:rPr lang="en-US" sz="1800" dirty="0"/>
              <a:t>(</a:t>
            </a:r>
            <a:r>
              <a:rPr lang="en-US" sz="1800" b="1" i="1" dirty="0"/>
              <a:t>X</a:t>
            </a:r>
            <a:r>
              <a:rPr lang="en-US" sz="1800" dirty="0"/>
              <a:t>) are fed to decoder so as to produce decode output </a:t>
            </a:r>
            <a:r>
              <a:rPr lang="en-US" sz="1800" b="1" i="1" dirty="0"/>
              <a:t>Z</a:t>
            </a:r>
            <a:r>
              <a:rPr lang="en-US" sz="1800" dirty="0"/>
              <a:t>.</a:t>
            </a:r>
          </a:p>
          <a:p>
            <a:pPr marL="457200" lvl="0"/>
            <a:r>
              <a:rPr lang="en-US" sz="1800" dirty="0"/>
              <a:t>Output </a:t>
            </a:r>
            <a:r>
              <a:rPr lang="en-US" sz="1800" b="1" i="1" dirty="0"/>
              <a:t>Z</a:t>
            </a:r>
            <a:r>
              <a:rPr lang="en-US" sz="1800" dirty="0"/>
              <a:t> goes through linear component </a:t>
            </a:r>
            <a:r>
              <a:rPr lang="en-US" sz="1800" b="1" i="1" dirty="0"/>
              <a:t>w</a:t>
            </a:r>
            <a:r>
              <a:rPr lang="en-US" sz="1800" dirty="0"/>
              <a:t> = linear(</a:t>
            </a:r>
            <a:r>
              <a:rPr lang="en-US" sz="1800" b="1" i="1" dirty="0"/>
              <a:t>Z</a:t>
            </a:r>
            <a:r>
              <a:rPr lang="en-US" sz="1800" dirty="0"/>
              <a:t>) and soft-max function component </a:t>
            </a:r>
            <a:r>
              <a:rPr lang="en-US" sz="1800" b="1" i="1" dirty="0"/>
              <a:t>p</a:t>
            </a:r>
            <a:r>
              <a:rPr lang="en-US" sz="1800" dirty="0"/>
              <a:t> = </a:t>
            </a:r>
            <a:r>
              <a:rPr lang="en-US" sz="1800" dirty="0" err="1"/>
              <a:t>softmax</a:t>
            </a:r>
            <a:r>
              <a:rPr lang="en-US" sz="1800" dirty="0"/>
              <a:t>(</a:t>
            </a:r>
            <a:r>
              <a:rPr lang="en-US" sz="1800" b="1" i="1" dirty="0"/>
              <a:t>w</a:t>
            </a:r>
            <a:r>
              <a:rPr lang="en-US" sz="1800" dirty="0"/>
              <a:t>) so as to find out the maximum probability </a:t>
            </a:r>
            <a:r>
              <a:rPr lang="en-US" sz="1800" i="1" dirty="0"/>
              <a:t>p</a:t>
            </a:r>
            <a:r>
              <a:rPr lang="en-US" sz="1800" i="1" baseline="-25000" dirty="0"/>
              <a:t>i</a:t>
            </a:r>
            <a:r>
              <a:rPr lang="en-US" sz="1800" dirty="0"/>
              <a:t> so that the </a:t>
            </a:r>
            <a:r>
              <a:rPr lang="en-US" sz="1800" i="1" dirty="0" err="1"/>
              <a:t>i</a:t>
            </a:r>
            <a:r>
              <a:rPr lang="en-US" sz="1800" baseline="30000" dirty="0" err="1"/>
              <a:t>th</a:t>
            </a:r>
            <a:r>
              <a:rPr lang="en-US" sz="1800" dirty="0"/>
              <a:t> associated word in vocabulary is “</a:t>
            </a:r>
            <a:r>
              <a:rPr lang="en-US" sz="1800" dirty="0" err="1"/>
              <a:t>i</a:t>
            </a:r>
            <a:r>
              <a:rPr lang="en-US" sz="1800" dirty="0"/>
              <a:t>”. As a result, the embedding numeric vector of the word “</a:t>
            </a:r>
            <a:r>
              <a:rPr lang="en-US" sz="1800" dirty="0" err="1"/>
              <a:t>i</a:t>
            </a:r>
            <a:r>
              <a:rPr lang="en-US" sz="1800" dirty="0"/>
              <a:t>” is added to target sequence so that we obtain </a:t>
            </a:r>
            <a:r>
              <a:rPr lang="en-US" sz="1800" b="1" i="1" dirty="0"/>
              <a:t>Y</a:t>
            </a:r>
            <a:r>
              <a:rPr lang="en-US" sz="1800" dirty="0"/>
              <a:t> = (</a:t>
            </a:r>
            <a:r>
              <a:rPr lang="en-US" sz="1800" b="1" i="1" dirty="0"/>
              <a:t>y</a:t>
            </a:r>
            <a:r>
              <a:rPr lang="en-US" sz="1800" baseline="-25000" dirty="0"/>
              <a:t>1</a:t>
            </a:r>
            <a:r>
              <a:rPr lang="en-US" sz="1800" dirty="0"/>
              <a:t> = </a:t>
            </a:r>
            <a:r>
              <a:rPr lang="en-US" sz="1800" i="1" dirty="0"/>
              <a:t>c</a:t>
            </a:r>
            <a:r>
              <a:rPr lang="en-US" sz="1800" dirty="0"/>
              <a:t>(“&lt;</a:t>
            </a:r>
            <a:r>
              <a:rPr lang="en-US" sz="1800" dirty="0" err="1"/>
              <a:t>bos</a:t>
            </a:r>
            <a:r>
              <a:rPr lang="en-US" sz="1800" dirty="0"/>
              <a:t>&gt;”), </a:t>
            </a:r>
            <a:r>
              <a:rPr lang="en-US" sz="1800" b="1" i="1" dirty="0"/>
              <a:t>y</a:t>
            </a:r>
            <a:r>
              <a:rPr lang="en-US" sz="1800" baseline="-25000" dirty="0"/>
              <a:t>2</a:t>
            </a:r>
            <a:r>
              <a:rPr lang="en-US" sz="1800" dirty="0"/>
              <a:t> = </a:t>
            </a:r>
            <a:r>
              <a:rPr lang="en-US" sz="1800" i="1" dirty="0"/>
              <a:t>c</a:t>
            </a:r>
            <a:r>
              <a:rPr lang="en-US" sz="1800" dirty="0"/>
              <a:t>(“</a:t>
            </a:r>
            <a:r>
              <a:rPr lang="en-US" sz="1800" dirty="0" err="1"/>
              <a:t>i</a:t>
            </a:r>
            <a:r>
              <a:rPr lang="en-US" sz="1800" dirty="0"/>
              <a:t>”))</a:t>
            </a:r>
            <a:r>
              <a:rPr lang="en-US" sz="1800" i="1" baseline="30000" dirty="0"/>
              <a:t>T</a:t>
            </a:r>
            <a:r>
              <a:rPr lang="en-US" sz="1800" dirty="0"/>
              <a:t>.</a:t>
            </a:r>
          </a:p>
          <a:p>
            <a:pPr marL="457200"/>
            <a:endParaRPr lang="en-US" sz="1800" dirty="0"/>
          </a:p>
        </p:txBody>
      </p:sp>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49</a:t>
            </a:fld>
            <a:endParaRPr lang="en-US"/>
          </a:p>
        </p:txBody>
      </p:sp>
    </p:spTree>
    <p:extLst>
      <p:ext uri="{BB962C8B-B14F-4D97-AF65-F5344CB8AC3E}">
        <p14:creationId xmlns:p14="http://schemas.microsoft.com/office/powerpoint/2010/main" val="20454377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 Introduction</a:t>
            </a:r>
          </a:p>
        </p:txBody>
      </p:sp>
      <p:sp>
        <p:nvSpPr>
          <p:cNvPr id="3" name="Content Placeholder 2"/>
          <p:cNvSpPr>
            <a:spLocks noGrp="1"/>
          </p:cNvSpPr>
          <p:nvPr>
            <p:ph idx="1"/>
          </p:nvPr>
        </p:nvSpPr>
        <p:spPr>
          <a:xfrm>
            <a:off x="81280" y="914399"/>
            <a:ext cx="12029440" cy="5176066"/>
          </a:xfrm>
        </p:spPr>
        <p:txBody>
          <a:bodyPr>
            <a:noAutofit/>
          </a:bodyPr>
          <a:lstStyle/>
          <a:p>
            <a:pPr marL="0" indent="0">
              <a:buNone/>
            </a:pPr>
            <a:r>
              <a:rPr lang="en-US" sz="2050" dirty="0"/>
              <a:t>Although transformer can be applied into many areas, especially machine translation and computer vision, this report focuses on statistical machine translation (</a:t>
            </a:r>
            <a:r>
              <a:rPr lang="en-US" sz="2050" i="1" dirty="0"/>
              <a:t>STM</a:t>
            </a:r>
            <a:r>
              <a:rPr lang="en-US" sz="2050" dirty="0"/>
              <a:t>) because complex and different objects </a:t>
            </a:r>
            <a:r>
              <a:rPr lang="en-US" sz="2050" b="1" i="1" dirty="0"/>
              <a:t>x</a:t>
            </a:r>
            <a:r>
              <a:rPr lang="en-US" sz="2050" dirty="0"/>
              <a:t> and </a:t>
            </a:r>
            <a:r>
              <a:rPr lang="en-US" sz="2050" b="1" i="1" dirty="0"/>
              <a:t>y</a:t>
            </a:r>
            <a:r>
              <a:rPr lang="en-US" sz="2050" dirty="0"/>
              <a:t> in STM transformer are two sentences in two different languages where </a:t>
            </a:r>
            <a:r>
              <a:rPr lang="en-US" sz="2050" b="1" i="1" dirty="0"/>
              <a:t>x</a:t>
            </a:r>
            <a:r>
              <a:rPr lang="en-US" sz="2050" dirty="0"/>
              <a:t> is source language sentence and </a:t>
            </a:r>
            <a:r>
              <a:rPr lang="en-US" sz="2050" b="1" i="1" dirty="0"/>
              <a:t>y</a:t>
            </a:r>
            <a:r>
              <a:rPr lang="en-US" sz="2050" dirty="0"/>
              <a:t> is target language sentence. </a:t>
            </a:r>
            <a:r>
              <a:rPr lang="en-US" sz="2050" dirty="0" smtClean="0"/>
              <a:t>If </a:t>
            </a:r>
            <a:r>
              <a:rPr lang="en-US" sz="2050" dirty="0"/>
              <a:t>ordering of elements </a:t>
            </a:r>
            <a:r>
              <a:rPr lang="en-US" sz="2050" i="1" dirty="0"/>
              <a:t>x</a:t>
            </a:r>
            <a:r>
              <a:rPr lang="en-US" sz="2050" i="1" baseline="-25000" dirty="0"/>
              <a:t>i </a:t>
            </a:r>
            <a:r>
              <a:rPr lang="en-US" sz="2050" dirty="0"/>
              <a:t>/ </a:t>
            </a:r>
            <a:r>
              <a:rPr lang="en-US" sz="2050" i="1" dirty="0" err="1"/>
              <a:t>y</a:t>
            </a:r>
            <a:r>
              <a:rPr lang="en-US" sz="2050" i="1" baseline="-25000" dirty="0" err="1"/>
              <a:t>i</a:t>
            </a:r>
            <a:r>
              <a:rPr lang="en-US" sz="2050" dirty="0"/>
              <a:t> in vector </a:t>
            </a:r>
            <a:r>
              <a:rPr lang="en-US" sz="2050" b="1" i="1" dirty="0"/>
              <a:t>x</a:t>
            </a:r>
            <a:r>
              <a:rPr lang="en-US" sz="2050" i="1" baseline="-25000" dirty="0"/>
              <a:t> </a:t>
            </a:r>
            <a:r>
              <a:rPr lang="en-US" sz="2050" dirty="0"/>
              <a:t>/ </a:t>
            </a:r>
            <a:r>
              <a:rPr lang="en-US" sz="2050" b="1" i="1" dirty="0"/>
              <a:t>y</a:t>
            </a:r>
            <a:r>
              <a:rPr lang="en-US" sz="2050" dirty="0"/>
              <a:t> specifying sentence is concerned as ordering of words </a:t>
            </a:r>
            <a:r>
              <a:rPr lang="en-US" sz="2050" i="1" dirty="0"/>
              <a:t>x</a:t>
            </a:r>
            <a:r>
              <a:rPr lang="en-US" sz="2050" i="1" baseline="-25000" dirty="0"/>
              <a:t>i </a:t>
            </a:r>
            <a:r>
              <a:rPr lang="en-US" sz="2050" dirty="0"/>
              <a:t>/ </a:t>
            </a:r>
            <a:r>
              <a:rPr lang="en-US" sz="2050" i="1" dirty="0" err="1"/>
              <a:t>y</a:t>
            </a:r>
            <a:r>
              <a:rPr lang="en-US" sz="2050" i="1" baseline="-25000" dirty="0" err="1"/>
              <a:t>i</a:t>
            </a:r>
            <a:r>
              <a:rPr lang="en-US" sz="2050" dirty="0"/>
              <a:t> in a sentence, transformer will relate to </a:t>
            </a:r>
            <a:r>
              <a:rPr lang="en-US" sz="2050" i="1" dirty="0"/>
              <a:t>sequence generation</a:t>
            </a:r>
            <a:r>
              <a:rPr lang="en-US" sz="2050" dirty="0"/>
              <a:t>. Therefore, transformer as well as STM are inspired from sequence generation which, in turn, relates to recurrent neural network (</a:t>
            </a:r>
            <a:r>
              <a:rPr lang="en-US" sz="2050" i="1" dirty="0"/>
              <a:t>RNN</a:t>
            </a:r>
            <a:r>
              <a:rPr lang="en-US" sz="2050" dirty="0"/>
              <a:t>) as well as long short-term memory (</a:t>
            </a:r>
            <a:r>
              <a:rPr lang="en-US" sz="2050" i="1" dirty="0"/>
              <a:t>LSTM</a:t>
            </a:r>
            <a:r>
              <a:rPr lang="en-US" sz="2050" dirty="0"/>
              <a:t>) because sequence generation models are often implemented by RNN or LSTM. The most standard ANN/DNN called feedforward network (</a:t>
            </a:r>
            <a:r>
              <a:rPr lang="en-US" sz="2050" i="1" dirty="0"/>
              <a:t>FFN</a:t>
            </a:r>
            <a:r>
              <a:rPr lang="en-US" sz="2050" dirty="0"/>
              <a:t>) follows the one-way direction from input layer to hidden layers to output layer without reverse direction, which means that there is neither connections from output layer to hidden layers nor connections from hidden layers to input layers. In other words, there is no cycle in FFN, which cause the side-effect that it is difficult to model a sequence vector </a:t>
            </a:r>
            <a:r>
              <a:rPr lang="en-US" sz="2050" b="1" i="1" dirty="0"/>
              <a:t>x</a:t>
            </a:r>
            <a:r>
              <a:rPr lang="en-US" sz="2050" dirty="0"/>
              <a:t> = (</a:t>
            </a:r>
            <a:r>
              <a:rPr lang="en-US" sz="2050" i="1" dirty="0"/>
              <a:t>x</a:t>
            </a:r>
            <a:r>
              <a:rPr lang="en-US" sz="2050" baseline="-25000" dirty="0"/>
              <a:t>1</a:t>
            </a:r>
            <a:r>
              <a:rPr lang="en-US" sz="2050" dirty="0"/>
              <a:t>, </a:t>
            </a:r>
            <a:r>
              <a:rPr lang="en-US" sz="2050" i="1" dirty="0"/>
              <a:t>x</a:t>
            </a:r>
            <a:r>
              <a:rPr lang="en-US" sz="2050" baseline="-25000" dirty="0"/>
              <a:t>2</a:t>
            </a:r>
            <a:r>
              <a:rPr lang="en-US" sz="2050" dirty="0"/>
              <a:t>,…, </a:t>
            </a:r>
            <a:r>
              <a:rPr lang="en-US" sz="2050" i="1" dirty="0" err="1"/>
              <a:t>x</a:t>
            </a:r>
            <a:r>
              <a:rPr lang="en-US" sz="2050" i="1" baseline="-25000" dirty="0" err="1"/>
              <a:t>m</a:t>
            </a:r>
            <a:r>
              <a:rPr lang="en-US" sz="2050" dirty="0"/>
              <a:t>)</a:t>
            </a:r>
            <a:r>
              <a:rPr lang="en-US" sz="2050" i="1" baseline="30000" dirty="0"/>
              <a:t>T</a:t>
            </a:r>
            <a:r>
              <a:rPr lang="en-US" sz="2050" dirty="0"/>
              <a:t> like a sentence in natural language processing (NLP) because elements / words / terms / tokens </a:t>
            </a:r>
            <a:r>
              <a:rPr lang="en-US" sz="2050" i="1" dirty="0"/>
              <a:t>x</a:t>
            </a:r>
            <a:r>
              <a:rPr lang="en-US" sz="2050" i="1" baseline="-25000" dirty="0"/>
              <a:t>i</a:t>
            </a:r>
            <a:r>
              <a:rPr lang="en-US" sz="2050" dirty="0"/>
              <a:t> in such sequence/sentence vector have the same structure and every connection </a:t>
            </a:r>
            <a:r>
              <a:rPr lang="en-US" sz="2050" i="1" dirty="0"/>
              <a:t>x</a:t>
            </a:r>
            <a:r>
              <a:rPr lang="en-US" sz="2050" i="1" baseline="-25000" dirty="0"/>
              <a:t>i</a:t>
            </a:r>
            <a:r>
              <a:rPr lang="en-US" sz="2050" dirty="0"/>
              <a:t> → </a:t>
            </a:r>
            <a:r>
              <a:rPr lang="en-US" sz="2050" i="1" dirty="0"/>
              <a:t>x</a:t>
            </a:r>
            <a:r>
              <a:rPr lang="en-US" sz="2050" i="1" baseline="-25000" dirty="0"/>
              <a:t>i</a:t>
            </a:r>
            <a:r>
              <a:rPr lang="en-US" sz="2050" baseline="-25000" dirty="0"/>
              <a:t>+1</a:t>
            </a:r>
            <a:r>
              <a:rPr lang="en-US" sz="2050" dirty="0"/>
              <a:t> of two successive words </a:t>
            </a:r>
            <a:r>
              <a:rPr lang="en-US" sz="2050" i="1" dirty="0"/>
              <a:t>x</a:t>
            </a:r>
            <a:r>
              <a:rPr lang="en-US" sz="2050" i="1" baseline="-25000" dirty="0"/>
              <a:t>i</a:t>
            </a:r>
            <a:r>
              <a:rPr lang="en-US" sz="2050" dirty="0"/>
              <a:t> and </a:t>
            </a:r>
            <a:r>
              <a:rPr lang="en-US" sz="2050" i="1" dirty="0"/>
              <a:t>x</a:t>
            </a:r>
            <a:r>
              <a:rPr lang="en-US" sz="2050" i="1" baseline="-25000" dirty="0"/>
              <a:t>i</a:t>
            </a:r>
            <a:r>
              <a:rPr lang="en-US" sz="2050" baseline="-25000" dirty="0"/>
              <a:t>+1</a:t>
            </a:r>
            <a:r>
              <a:rPr lang="en-US" sz="2050" dirty="0"/>
              <a:t> is, actually, a cycle. This is the reason that recurrent neural network (RNN) is better than FFN to generate sequence. Therefore, we research transformer after researching sequence generation which is concerned after RNN is concerned. Note, sequence and sentence are two exchangeable concepts in this research.</a:t>
            </a:r>
          </a:p>
        </p:txBody>
      </p:sp>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5</a:t>
            </a:fld>
            <a:endParaRPr lang="en-US"/>
          </a:p>
        </p:txBody>
      </p:sp>
    </p:spTree>
    <p:extLst>
      <p:ext uri="{BB962C8B-B14F-4D97-AF65-F5344CB8AC3E}">
        <p14:creationId xmlns:p14="http://schemas.microsoft.com/office/powerpoint/2010/main" val="392503187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Transformer</a:t>
            </a:r>
          </a:p>
        </p:txBody>
      </p:sp>
      <p:sp>
        <p:nvSpPr>
          <p:cNvPr id="3" name="Content Placeholder 2"/>
          <p:cNvSpPr>
            <a:spLocks noGrp="1"/>
          </p:cNvSpPr>
          <p:nvPr>
            <p:ph idx="1"/>
          </p:nvPr>
        </p:nvSpPr>
        <p:spPr>
          <a:xfrm>
            <a:off x="71120" y="914399"/>
            <a:ext cx="12039600" cy="5176066"/>
          </a:xfrm>
        </p:spPr>
        <p:txBody>
          <a:bodyPr>
            <a:normAutofit/>
          </a:bodyPr>
          <a:lstStyle/>
          <a:p>
            <a:pPr marL="0" indent="0">
              <a:buNone/>
            </a:pPr>
            <a:r>
              <a:rPr lang="en-US" sz="2500" u="sng" dirty="0"/>
              <a:t>Round 3</a:t>
            </a:r>
            <a:r>
              <a:rPr lang="en-US" sz="2500" dirty="0"/>
              <a:t>:</a:t>
            </a:r>
          </a:p>
          <a:p>
            <a:pPr marL="457200" lvl="0"/>
            <a:r>
              <a:rPr lang="en-US" sz="2500" dirty="0"/>
              <a:t>Both target sequence </a:t>
            </a:r>
            <a:r>
              <a:rPr lang="en-US" sz="2500" b="1" i="1" dirty="0"/>
              <a:t>Y</a:t>
            </a:r>
            <a:r>
              <a:rPr lang="en-US" sz="2500" dirty="0"/>
              <a:t> = (</a:t>
            </a:r>
            <a:r>
              <a:rPr lang="en-US" sz="2500" b="1" i="1" dirty="0"/>
              <a:t>y</a:t>
            </a:r>
            <a:r>
              <a:rPr lang="en-US" sz="2500" baseline="-25000" dirty="0"/>
              <a:t>1</a:t>
            </a:r>
            <a:r>
              <a:rPr lang="en-US" sz="2500" dirty="0"/>
              <a:t> = </a:t>
            </a:r>
            <a:r>
              <a:rPr lang="en-US" sz="2500" i="1" dirty="0"/>
              <a:t>c</a:t>
            </a:r>
            <a:r>
              <a:rPr lang="en-US" sz="2500" dirty="0"/>
              <a:t>(“&lt;</a:t>
            </a:r>
            <a:r>
              <a:rPr lang="en-US" sz="2500" dirty="0" err="1"/>
              <a:t>bos</a:t>
            </a:r>
            <a:r>
              <a:rPr lang="en-US" sz="2500" dirty="0"/>
              <a:t>&gt;”), </a:t>
            </a:r>
            <a:r>
              <a:rPr lang="en-US" sz="2500" b="1" i="1" dirty="0"/>
              <a:t>y</a:t>
            </a:r>
            <a:r>
              <a:rPr lang="en-US" sz="2500" baseline="-25000" dirty="0"/>
              <a:t>2</a:t>
            </a:r>
            <a:r>
              <a:rPr lang="en-US" sz="2500" dirty="0"/>
              <a:t> = </a:t>
            </a:r>
            <a:r>
              <a:rPr lang="en-US" sz="2500" i="1" dirty="0"/>
              <a:t>c</a:t>
            </a:r>
            <a:r>
              <a:rPr lang="en-US" sz="2500" dirty="0"/>
              <a:t>(“</a:t>
            </a:r>
            <a:r>
              <a:rPr lang="en-US" sz="2500" dirty="0" err="1"/>
              <a:t>i</a:t>
            </a:r>
            <a:r>
              <a:rPr lang="en-US" sz="2500" dirty="0"/>
              <a:t>”))</a:t>
            </a:r>
            <a:r>
              <a:rPr lang="en-US" sz="2500" i="1" baseline="30000" dirty="0"/>
              <a:t>T</a:t>
            </a:r>
            <a:r>
              <a:rPr lang="en-US" sz="2500" dirty="0"/>
              <a:t> and encoder attention </a:t>
            </a:r>
            <a:r>
              <a:rPr lang="en-US" sz="2500" dirty="0" err="1"/>
              <a:t>EncoderAttention</a:t>
            </a:r>
            <a:r>
              <a:rPr lang="en-US" sz="2500" dirty="0"/>
              <a:t>(</a:t>
            </a:r>
            <a:r>
              <a:rPr lang="en-US" sz="2500" b="1" i="1" dirty="0"/>
              <a:t>X</a:t>
            </a:r>
            <a:r>
              <a:rPr lang="en-US" sz="2500" dirty="0"/>
              <a:t>) are fed to decoder so as to produce decode output </a:t>
            </a:r>
            <a:r>
              <a:rPr lang="en-US" sz="2500" b="1" i="1" dirty="0"/>
              <a:t>Z</a:t>
            </a:r>
            <a:r>
              <a:rPr lang="en-US" sz="2500" dirty="0"/>
              <a:t>.</a:t>
            </a:r>
          </a:p>
          <a:p>
            <a:pPr marL="457200" lvl="0"/>
            <a:r>
              <a:rPr lang="en-US" sz="2500" dirty="0"/>
              <a:t>Output </a:t>
            </a:r>
            <a:r>
              <a:rPr lang="en-US" sz="2500" b="1" i="1" dirty="0"/>
              <a:t>Z</a:t>
            </a:r>
            <a:r>
              <a:rPr lang="en-US" sz="2500" dirty="0"/>
              <a:t> goes through linear component </a:t>
            </a:r>
            <a:r>
              <a:rPr lang="en-US" sz="2500" b="1" i="1" dirty="0"/>
              <a:t>w</a:t>
            </a:r>
            <a:r>
              <a:rPr lang="en-US" sz="2500" dirty="0"/>
              <a:t> = linear(</a:t>
            </a:r>
            <a:r>
              <a:rPr lang="en-US" sz="2500" b="1" i="1" dirty="0"/>
              <a:t>Z</a:t>
            </a:r>
            <a:r>
              <a:rPr lang="en-US" sz="2500" dirty="0"/>
              <a:t>) and soft-max function component </a:t>
            </a:r>
            <a:r>
              <a:rPr lang="en-US" sz="2500" b="1" i="1" dirty="0"/>
              <a:t>p</a:t>
            </a:r>
            <a:r>
              <a:rPr lang="en-US" sz="2500" dirty="0"/>
              <a:t> = </a:t>
            </a:r>
            <a:r>
              <a:rPr lang="en-US" sz="2500" dirty="0" err="1"/>
              <a:t>softmax</a:t>
            </a:r>
            <a:r>
              <a:rPr lang="en-US" sz="2500" dirty="0"/>
              <a:t>(</a:t>
            </a:r>
            <a:r>
              <a:rPr lang="en-US" sz="2500" b="1" i="1" dirty="0"/>
              <a:t>w</a:t>
            </a:r>
            <a:r>
              <a:rPr lang="en-US" sz="2500" dirty="0"/>
              <a:t>) so as to find out the maximum probability </a:t>
            </a:r>
            <a:r>
              <a:rPr lang="en-US" sz="2500" i="1" dirty="0"/>
              <a:t>p</a:t>
            </a:r>
            <a:r>
              <a:rPr lang="en-US" sz="2500" i="1" baseline="-25000" dirty="0"/>
              <a:t>i</a:t>
            </a:r>
            <a:r>
              <a:rPr lang="en-US" sz="2500" dirty="0"/>
              <a:t> so that the </a:t>
            </a:r>
            <a:r>
              <a:rPr lang="en-US" sz="2500" i="1" dirty="0" err="1"/>
              <a:t>i</a:t>
            </a:r>
            <a:r>
              <a:rPr lang="en-US" sz="2500" baseline="30000" dirty="0" err="1"/>
              <a:t>th</a:t>
            </a:r>
            <a:r>
              <a:rPr lang="en-US" sz="2500" dirty="0"/>
              <a:t> associated word in vocabulary is “am”. As a result, the embedding numeric vector of the word “am” is added to target sequence so that we obtain </a:t>
            </a:r>
            <a:r>
              <a:rPr lang="en-US" sz="2500" b="1" i="1" dirty="0"/>
              <a:t>Y</a:t>
            </a:r>
            <a:r>
              <a:rPr lang="en-US" sz="2500" dirty="0"/>
              <a:t> = (</a:t>
            </a:r>
            <a:r>
              <a:rPr lang="en-US" sz="2500" b="1" i="1" dirty="0"/>
              <a:t>y</a:t>
            </a:r>
            <a:r>
              <a:rPr lang="en-US" sz="2500" baseline="-25000" dirty="0"/>
              <a:t>1</a:t>
            </a:r>
            <a:r>
              <a:rPr lang="en-US" sz="2500" dirty="0"/>
              <a:t> = </a:t>
            </a:r>
            <a:r>
              <a:rPr lang="en-US" sz="2500" i="1" dirty="0"/>
              <a:t>c</a:t>
            </a:r>
            <a:r>
              <a:rPr lang="en-US" sz="2500" dirty="0"/>
              <a:t>(“&lt;</a:t>
            </a:r>
            <a:r>
              <a:rPr lang="en-US" sz="2500" dirty="0" err="1"/>
              <a:t>bos</a:t>
            </a:r>
            <a:r>
              <a:rPr lang="en-US" sz="2500" dirty="0"/>
              <a:t>&gt;”), </a:t>
            </a:r>
            <a:r>
              <a:rPr lang="en-US" sz="2500" b="1" i="1" dirty="0"/>
              <a:t>y</a:t>
            </a:r>
            <a:r>
              <a:rPr lang="en-US" sz="2500" baseline="-25000" dirty="0"/>
              <a:t>2</a:t>
            </a:r>
            <a:r>
              <a:rPr lang="en-US" sz="2500" dirty="0"/>
              <a:t> = </a:t>
            </a:r>
            <a:r>
              <a:rPr lang="en-US" sz="2500" i="1" dirty="0"/>
              <a:t>c</a:t>
            </a:r>
            <a:r>
              <a:rPr lang="en-US" sz="2500" dirty="0"/>
              <a:t>(“</a:t>
            </a:r>
            <a:r>
              <a:rPr lang="en-US" sz="2500" dirty="0" err="1"/>
              <a:t>i</a:t>
            </a:r>
            <a:r>
              <a:rPr lang="en-US" sz="2500" dirty="0"/>
              <a:t>”) , </a:t>
            </a:r>
            <a:r>
              <a:rPr lang="en-US" sz="2500" b="1" i="1" dirty="0"/>
              <a:t>y</a:t>
            </a:r>
            <a:r>
              <a:rPr lang="en-US" sz="2500" baseline="-25000" dirty="0"/>
              <a:t>3</a:t>
            </a:r>
            <a:r>
              <a:rPr lang="en-US" sz="2500" dirty="0"/>
              <a:t> = </a:t>
            </a:r>
            <a:r>
              <a:rPr lang="en-US" sz="2500" i="1" dirty="0"/>
              <a:t>c</a:t>
            </a:r>
            <a:r>
              <a:rPr lang="en-US" sz="2500" dirty="0"/>
              <a:t>(“am”))</a:t>
            </a:r>
            <a:r>
              <a:rPr lang="en-US" sz="2500" i="1" baseline="30000" dirty="0"/>
              <a:t>T</a:t>
            </a:r>
            <a:r>
              <a:rPr lang="en-US" sz="2500" dirty="0"/>
              <a:t>.</a:t>
            </a:r>
          </a:p>
          <a:p>
            <a:pPr marL="0" indent="0">
              <a:buNone/>
            </a:pPr>
            <a:r>
              <a:rPr lang="en-US" sz="2500" dirty="0"/>
              <a:t>Similarly, rounds 4, 5, and 6 are processed by the same way so as to obtain final target sequence </a:t>
            </a:r>
            <a:r>
              <a:rPr lang="en-US" sz="2500" b="1" i="1" dirty="0"/>
              <a:t>Y</a:t>
            </a:r>
            <a:r>
              <a:rPr lang="en-US" sz="2500" dirty="0"/>
              <a:t> = (</a:t>
            </a:r>
            <a:r>
              <a:rPr lang="en-US" sz="2500" b="1" i="1" dirty="0"/>
              <a:t>y</a:t>
            </a:r>
            <a:r>
              <a:rPr lang="en-US" sz="2500" baseline="-25000" dirty="0"/>
              <a:t>1</a:t>
            </a:r>
            <a:r>
              <a:rPr lang="en-US" sz="2500" dirty="0"/>
              <a:t> = </a:t>
            </a:r>
            <a:r>
              <a:rPr lang="en-US" sz="2500" i="1" dirty="0"/>
              <a:t>c</a:t>
            </a:r>
            <a:r>
              <a:rPr lang="en-US" sz="2500" dirty="0"/>
              <a:t>(“&lt;</a:t>
            </a:r>
            <a:r>
              <a:rPr lang="en-US" sz="2500" dirty="0" err="1"/>
              <a:t>bos</a:t>
            </a:r>
            <a:r>
              <a:rPr lang="en-US" sz="2500" dirty="0"/>
              <a:t>&gt;”), </a:t>
            </a:r>
            <a:r>
              <a:rPr lang="en-US" sz="2500" b="1" i="1" dirty="0"/>
              <a:t>y</a:t>
            </a:r>
            <a:r>
              <a:rPr lang="en-US" sz="2500" baseline="-25000" dirty="0"/>
              <a:t>2</a:t>
            </a:r>
            <a:r>
              <a:rPr lang="en-US" sz="2500" dirty="0"/>
              <a:t> = </a:t>
            </a:r>
            <a:r>
              <a:rPr lang="en-US" sz="2500" i="1" dirty="0"/>
              <a:t>c</a:t>
            </a:r>
            <a:r>
              <a:rPr lang="en-US" sz="2500" dirty="0"/>
              <a:t>(“</a:t>
            </a:r>
            <a:r>
              <a:rPr lang="en-US" sz="2500" dirty="0" err="1"/>
              <a:t>i</a:t>
            </a:r>
            <a:r>
              <a:rPr lang="en-US" sz="2500" dirty="0"/>
              <a:t>”), </a:t>
            </a:r>
            <a:r>
              <a:rPr lang="en-US" sz="2500" b="1" i="1" dirty="0"/>
              <a:t>y</a:t>
            </a:r>
            <a:r>
              <a:rPr lang="en-US" sz="2500" baseline="-25000" dirty="0"/>
              <a:t>3</a:t>
            </a:r>
            <a:r>
              <a:rPr lang="en-US" sz="2500" dirty="0"/>
              <a:t> = </a:t>
            </a:r>
            <a:r>
              <a:rPr lang="en-US" sz="2500" i="1" dirty="0"/>
              <a:t>c</a:t>
            </a:r>
            <a:r>
              <a:rPr lang="en-US" sz="2500" dirty="0"/>
              <a:t>(“am”) , </a:t>
            </a:r>
            <a:r>
              <a:rPr lang="en-US" sz="2500" b="1" i="1" dirty="0"/>
              <a:t>y</a:t>
            </a:r>
            <a:r>
              <a:rPr lang="en-US" sz="2500" baseline="-25000" dirty="0"/>
              <a:t>4</a:t>
            </a:r>
            <a:r>
              <a:rPr lang="en-US" sz="2500" dirty="0"/>
              <a:t> = </a:t>
            </a:r>
            <a:r>
              <a:rPr lang="en-US" sz="2500" i="1" dirty="0"/>
              <a:t>c</a:t>
            </a:r>
            <a:r>
              <a:rPr lang="en-US" sz="2500" dirty="0"/>
              <a:t>(“a”), </a:t>
            </a:r>
            <a:r>
              <a:rPr lang="en-US" sz="2500" b="1" i="1" dirty="0"/>
              <a:t>y</a:t>
            </a:r>
            <a:r>
              <a:rPr lang="en-US" sz="2500" baseline="-25000" dirty="0"/>
              <a:t>5</a:t>
            </a:r>
            <a:r>
              <a:rPr lang="en-US" sz="2500" dirty="0"/>
              <a:t> = </a:t>
            </a:r>
            <a:r>
              <a:rPr lang="en-US" sz="2500" i="1" dirty="0"/>
              <a:t>c</a:t>
            </a:r>
            <a:r>
              <a:rPr lang="en-US" sz="2500" dirty="0"/>
              <a:t>(“student”) , </a:t>
            </a:r>
            <a:r>
              <a:rPr lang="en-US" sz="2500" b="1" i="1" dirty="0"/>
              <a:t>y</a:t>
            </a:r>
            <a:r>
              <a:rPr lang="en-US" sz="2500" baseline="-25000" dirty="0"/>
              <a:t>6</a:t>
            </a:r>
            <a:r>
              <a:rPr lang="en-US" sz="2500" dirty="0"/>
              <a:t> = </a:t>
            </a:r>
            <a:r>
              <a:rPr lang="en-US" sz="2500" i="1" dirty="0"/>
              <a:t>c</a:t>
            </a:r>
            <a:r>
              <a:rPr lang="en-US" sz="2500" dirty="0"/>
              <a:t>(“&lt;</a:t>
            </a:r>
            <a:r>
              <a:rPr lang="en-US" sz="2500" dirty="0" err="1"/>
              <a:t>eos</a:t>
            </a:r>
            <a:r>
              <a:rPr lang="en-US" sz="2500" dirty="0"/>
              <a:t>&gt;”))</a:t>
            </a:r>
            <a:r>
              <a:rPr lang="en-US" sz="2500" i="1" baseline="30000" dirty="0"/>
              <a:t>T</a:t>
            </a:r>
            <a:r>
              <a:rPr lang="en-US" sz="2500" dirty="0"/>
              <a:t> which is the English sentence “I am a student” translated from the French sentence “Je </a:t>
            </a:r>
            <a:r>
              <a:rPr lang="en-US" sz="2500" dirty="0" err="1"/>
              <a:t>suis</a:t>
            </a:r>
            <a:r>
              <a:rPr lang="en-US" sz="2500" dirty="0"/>
              <a:t> </a:t>
            </a:r>
            <a:r>
              <a:rPr lang="en-US" sz="2500" dirty="0" err="1"/>
              <a:t>étudiant</a:t>
            </a:r>
            <a:r>
              <a:rPr lang="en-US" sz="2500" dirty="0"/>
              <a:t>”. Note, the translation process is stopped when the end-of-sentence word “&lt;</a:t>
            </a:r>
            <a:r>
              <a:rPr lang="en-US" sz="2500" dirty="0" err="1"/>
              <a:t>eos</a:t>
            </a:r>
            <a:r>
              <a:rPr lang="en-US" sz="2500" dirty="0"/>
              <a:t>&gt;” is met.</a:t>
            </a:r>
          </a:p>
        </p:txBody>
      </p:sp>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50</a:t>
            </a:fld>
            <a:endParaRPr lang="en-US"/>
          </a:p>
        </p:txBody>
      </p:sp>
    </p:spTree>
    <p:extLst>
      <p:ext uri="{BB962C8B-B14F-4D97-AF65-F5344CB8AC3E}">
        <p14:creationId xmlns:p14="http://schemas.microsoft.com/office/powerpoint/2010/main" val="128809201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Transformer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1120" y="914399"/>
                <a:ext cx="12049760" cy="5176066"/>
              </a:xfrm>
            </p:spPr>
            <p:txBody>
              <a:bodyPr>
                <a:noAutofit/>
              </a:bodyPr>
              <a:lstStyle/>
              <a:p>
                <a:pPr marL="0" indent="0">
                  <a:buNone/>
                </a:pPr>
                <a:r>
                  <a:rPr lang="en-US" sz="2000" dirty="0"/>
                  <a:t>Main ideas of transformer were described but there are two improvements such as positional encoding and normalization. Firstly, </a:t>
                </a:r>
                <a:r>
                  <a:rPr lang="en-US" sz="2000" i="1" dirty="0"/>
                  <a:t>positional encoding</a:t>
                </a:r>
                <a:r>
                  <a:rPr lang="en-US" sz="2000" dirty="0"/>
                  <a:t> is that sequences </a:t>
                </a:r>
                <a:r>
                  <a:rPr lang="en-US" sz="2000" b="1" i="1" dirty="0"/>
                  <a:t>X</a:t>
                </a:r>
                <a:r>
                  <a:rPr lang="en-US" sz="2000" dirty="0"/>
                  <a:t> and </a:t>
                </a:r>
                <a:r>
                  <a:rPr lang="en-US" sz="2000" b="1" i="1" dirty="0"/>
                  <a:t>Y</a:t>
                </a:r>
                <a:r>
                  <a:rPr lang="en-US" sz="2000" dirty="0"/>
                  <a:t> were added by their corresponding position vectors:</a:t>
                </a:r>
              </a:p>
              <a:p>
                <a:pPr marL="0" indent="0">
                  <a:buNone/>
                </a:pPr>
                <a14:m>
                  <m:oMathPara xmlns:m="http://schemas.openxmlformats.org/officeDocument/2006/math">
                    <m:oMathParaPr>
                      <m:jc m:val="centerGroup"/>
                    </m:oMathParaPr>
                    <m:oMath xmlns:m="http://schemas.openxmlformats.org/officeDocument/2006/math">
                      <m:r>
                        <a:rPr lang="en-US" sz="2000" b="1" i="1">
                          <a:latin typeface="Cambria Math" panose="02040503050406030204" pitchFamily="18" charset="0"/>
                        </a:rPr>
                        <m:t>𝑿</m:t>
                      </m:r>
                      <m:r>
                        <a:rPr lang="en-US" sz="2000" i="1">
                          <a:latin typeface="Cambria Math" panose="02040503050406030204" pitchFamily="18" charset="0"/>
                        </a:rPr>
                        <m:t>=</m:t>
                      </m:r>
                      <m:r>
                        <a:rPr lang="en-US" sz="2000" b="1" i="1">
                          <a:latin typeface="Cambria Math" panose="02040503050406030204" pitchFamily="18" charset="0"/>
                        </a:rPr>
                        <m:t>𝑿</m:t>
                      </m:r>
                      <m:r>
                        <a:rPr lang="en-US" sz="2000" i="1">
                          <a:latin typeface="Cambria Math" panose="02040503050406030204" pitchFamily="18" charset="0"/>
                        </a:rPr>
                        <m:t>+</m:t>
                      </m:r>
                      <m:sSup>
                        <m:sSupPr>
                          <m:ctrlPr>
                            <a:rPr lang="en-US" sz="2000" i="1">
                              <a:latin typeface="Cambria Math" panose="02040503050406030204" pitchFamily="18" charset="0"/>
                            </a:rPr>
                          </m:ctrlPr>
                        </m:sSupPr>
                        <m:e>
                          <m:d>
                            <m:dPr>
                              <m:ctrlPr>
                                <a:rPr lang="en-US" sz="2000" i="1">
                                  <a:latin typeface="Cambria Math" panose="02040503050406030204" pitchFamily="18" charset="0"/>
                                </a:rPr>
                              </m:ctrlPr>
                            </m:dPr>
                            <m:e>
                              <m:r>
                                <m:rPr>
                                  <m:sty m:val="p"/>
                                </m:rPr>
                                <a:rPr lang="en-US" sz="2000">
                                  <a:latin typeface="Cambria Math" panose="02040503050406030204" pitchFamily="18" charset="0"/>
                                </a:rPr>
                                <m:t>pos</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b="1" i="1">
                                          <a:latin typeface="Cambria Math" panose="02040503050406030204" pitchFamily="18" charset="0"/>
                                        </a:rPr>
                                        <m:t>𝒙</m:t>
                                      </m:r>
                                    </m:e>
                                    <m:sub>
                                      <m:r>
                                        <a:rPr lang="en-US" sz="2000" i="1">
                                          <a:latin typeface="Cambria Math" panose="02040503050406030204" pitchFamily="18" charset="0"/>
                                        </a:rPr>
                                        <m:t>1</m:t>
                                      </m:r>
                                    </m:sub>
                                  </m:sSub>
                                </m:e>
                              </m:d>
                              <m:r>
                                <a:rPr lang="en-US" sz="2000" i="1">
                                  <a:latin typeface="Cambria Math" panose="02040503050406030204" pitchFamily="18" charset="0"/>
                                </a:rPr>
                                <m:t>,</m:t>
                              </m:r>
                              <m:r>
                                <m:rPr>
                                  <m:sty m:val="p"/>
                                </m:rPr>
                                <a:rPr lang="en-US" sz="2000">
                                  <a:latin typeface="Cambria Math" panose="02040503050406030204" pitchFamily="18" charset="0"/>
                                </a:rPr>
                                <m:t>pos</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b="1" i="1">
                                          <a:latin typeface="Cambria Math" panose="02040503050406030204" pitchFamily="18" charset="0"/>
                                        </a:rPr>
                                        <m:t>𝒙</m:t>
                                      </m:r>
                                    </m:e>
                                    <m:sub>
                                      <m:r>
                                        <a:rPr lang="en-US" sz="2000" i="1">
                                          <a:latin typeface="Cambria Math" panose="02040503050406030204" pitchFamily="18" charset="0"/>
                                        </a:rPr>
                                        <m:t>2</m:t>
                                      </m:r>
                                    </m:sub>
                                  </m:sSub>
                                </m:e>
                              </m:d>
                              <m:r>
                                <a:rPr lang="en-US" sz="2000" i="1">
                                  <a:latin typeface="Cambria Math" panose="02040503050406030204" pitchFamily="18" charset="0"/>
                                </a:rPr>
                                <m:t>,…,</m:t>
                              </m:r>
                              <m:r>
                                <m:rPr>
                                  <m:sty m:val="p"/>
                                </m:rPr>
                                <a:rPr lang="en-US" sz="2000">
                                  <a:latin typeface="Cambria Math" panose="02040503050406030204" pitchFamily="18" charset="0"/>
                                </a:rPr>
                                <m:t>pos</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b="1" i="1">
                                          <a:latin typeface="Cambria Math" panose="02040503050406030204" pitchFamily="18" charset="0"/>
                                        </a:rPr>
                                        <m:t>𝒙</m:t>
                                      </m:r>
                                    </m:e>
                                    <m:sub>
                                      <m:r>
                                        <a:rPr lang="en-US" sz="2000" i="1">
                                          <a:latin typeface="Cambria Math" panose="02040503050406030204" pitchFamily="18" charset="0"/>
                                        </a:rPr>
                                        <m:t>𝑚</m:t>
                                      </m:r>
                                    </m:sub>
                                  </m:sSub>
                                </m:e>
                              </m:d>
                            </m:e>
                          </m:d>
                        </m:e>
                        <m:sup>
                          <m:r>
                            <a:rPr lang="en-US" sz="2000" i="1">
                              <a:latin typeface="Cambria Math" panose="02040503050406030204" pitchFamily="18" charset="0"/>
                            </a:rPr>
                            <m:t>𝑇</m:t>
                          </m:r>
                        </m:sup>
                      </m:sSup>
                    </m:oMath>
                  </m:oMathPara>
                </a14:m>
                <a:endParaRPr lang="en-US" sz="2000" dirty="0"/>
              </a:p>
              <a:p>
                <a:pPr marL="0" indent="0">
                  <a:buNone/>
                </a:pPr>
                <a14:m>
                  <m:oMathPara xmlns:m="http://schemas.openxmlformats.org/officeDocument/2006/math">
                    <m:oMathParaPr>
                      <m:jc m:val="centerGroup"/>
                    </m:oMathParaPr>
                    <m:oMath xmlns:m="http://schemas.openxmlformats.org/officeDocument/2006/math">
                      <m:r>
                        <a:rPr lang="en-US" sz="2000" b="1" i="1">
                          <a:latin typeface="Cambria Math" panose="02040503050406030204" pitchFamily="18" charset="0"/>
                        </a:rPr>
                        <m:t>𝒀</m:t>
                      </m:r>
                      <m:r>
                        <a:rPr lang="en-US" sz="2000" i="1">
                          <a:latin typeface="Cambria Math" panose="02040503050406030204" pitchFamily="18" charset="0"/>
                        </a:rPr>
                        <m:t>=</m:t>
                      </m:r>
                      <m:r>
                        <a:rPr lang="en-US" sz="2000" b="1" i="1">
                          <a:latin typeface="Cambria Math" panose="02040503050406030204" pitchFamily="18" charset="0"/>
                        </a:rPr>
                        <m:t>𝒀</m:t>
                      </m:r>
                      <m:r>
                        <a:rPr lang="en-US" sz="2000" i="1">
                          <a:latin typeface="Cambria Math" panose="02040503050406030204" pitchFamily="18" charset="0"/>
                        </a:rPr>
                        <m:t>+</m:t>
                      </m:r>
                      <m:sSup>
                        <m:sSupPr>
                          <m:ctrlPr>
                            <a:rPr lang="en-US" sz="2000" i="1">
                              <a:latin typeface="Cambria Math" panose="02040503050406030204" pitchFamily="18" charset="0"/>
                            </a:rPr>
                          </m:ctrlPr>
                        </m:sSupPr>
                        <m:e>
                          <m:d>
                            <m:dPr>
                              <m:ctrlPr>
                                <a:rPr lang="en-US" sz="2000" i="1">
                                  <a:latin typeface="Cambria Math" panose="02040503050406030204" pitchFamily="18" charset="0"/>
                                </a:rPr>
                              </m:ctrlPr>
                            </m:dPr>
                            <m:e>
                              <m:r>
                                <m:rPr>
                                  <m:sty m:val="p"/>
                                </m:rPr>
                                <a:rPr lang="en-US" sz="2000">
                                  <a:latin typeface="Cambria Math" panose="02040503050406030204" pitchFamily="18" charset="0"/>
                                </a:rPr>
                                <m:t>pos</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b="1" i="1">
                                          <a:latin typeface="Cambria Math" panose="02040503050406030204" pitchFamily="18" charset="0"/>
                                        </a:rPr>
                                        <m:t>𝒚</m:t>
                                      </m:r>
                                    </m:e>
                                    <m:sub>
                                      <m:r>
                                        <a:rPr lang="en-US" sz="2000" i="1">
                                          <a:latin typeface="Cambria Math" panose="02040503050406030204" pitchFamily="18" charset="0"/>
                                        </a:rPr>
                                        <m:t>1</m:t>
                                      </m:r>
                                    </m:sub>
                                  </m:sSub>
                                </m:e>
                              </m:d>
                              <m:r>
                                <a:rPr lang="en-US" sz="2000" i="1">
                                  <a:latin typeface="Cambria Math" panose="02040503050406030204" pitchFamily="18" charset="0"/>
                                </a:rPr>
                                <m:t>,</m:t>
                              </m:r>
                              <m:r>
                                <m:rPr>
                                  <m:sty m:val="p"/>
                                </m:rPr>
                                <a:rPr lang="en-US" sz="2000">
                                  <a:latin typeface="Cambria Math" panose="02040503050406030204" pitchFamily="18" charset="0"/>
                                </a:rPr>
                                <m:t>pos</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b="1" i="1">
                                          <a:latin typeface="Cambria Math" panose="02040503050406030204" pitchFamily="18" charset="0"/>
                                        </a:rPr>
                                        <m:t>𝒚</m:t>
                                      </m:r>
                                    </m:e>
                                    <m:sub>
                                      <m:r>
                                        <a:rPr lang="en-US" sz="2000" i="1">
                                          <a:latin typeface="Cambria Math" panose="02040503050406030204" pitchFamily="18" charset="0"/>
                                        </a:rPr>
                                        <m:t>2</m:t>
                                      </m:r>
                                    </m:sub>
                                  </m:sSub>
                                </m:e>
                              </m:d>
                              <m:r>
                                <a:rPr lang="en-US" sz="2000" i="1">
                                  <a:latin typeface="Cambria Math" panose="02040503050406030204" pitchFamily="18" charset="0"/>
                                </a:rPr>
                                <m:t>,…,</m:t>
                              </m:r>
                              <m:r>
                                <m:rPr>
                                  <m:sty m:val="p"/>
                                </m:rPr>
                                <a:rPr lang="en-US" sz="2000">
                                  <a:latin typeface="Cambria Math" panose="02040503050406030204" pitchFamily="18" charset="0"/>
                                </a:rPr>
                                <m:t>pos</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b="1" i="1">
                                          <a:latin typeface="Cambria Math" panose="02040503050406030204" pitchFamily="18" charset="0"/>
                                        </a:rPr>
                                        <m:t>𝒚</m:t>
                                      </m:r>
                                    </m:e>
                                    <m:sub>
                                      <m:r>
                                        <a:rPr lang="en-US" sz="2000" i="1">
                                          <a:latin typeface="Cambria Math" panose="02040503050406030204" pitchFamily="18" charset="0"/>
                                        </a:rPr>
                                        <m:t>𝑛</m:t>
                                      </m:r>
                                    </m:sub>
                                  </m:sSub>
                                </m:e>
                              </m:d>
                            </m:e>
                          </m:d>
                        </m:e>
                        <m:sup>
                          <m:r>
                            <a:rPr lang="en-US" sz="2000" i="1">
                              <a:latin typeface="Cambria Math" panose="02040503050406030204" pitchFamily="18" charset="0"/>
                            </a:rPr>
                            <m:t>𝑇</m:t>
                          </m:r>
                        </m:sup>
                      </m:sSup>
                    </m:oMath>
                  </m:oMathPara>
                </a14:m>
                <a:endParaRPr lang="en-US" sz="2000" dirty="0"/>
              </a:p>
              <a:p>
                <a:pPr marL="0" indent="0">
                  <a:buNone/>
                </a:pPr>
                <a:r>
                  <a:rPr lang="en-US" sz="2000" dirty="0"/>
                  <a:t>Without loss of generality, let POS(</a:t>
                </a:r>
                <a:r>
                  <a:rPr lang="en-US" sz="2000" b="1" i="1" dirty="0"/>
                  <a:t>X</a:t>
                </a:r>
                <a:r>
                  <a:rPr lang="en-US" sz="2000" dirty="0"/>
                  <a:t>) = (</a:t>
                </a:r>
                <a:r>
                  <a:rPr lang="en-US" sz="2000" dirty="0" err="1"/>
                  <a:t>pos</a:t>
                </a:r>
                <a:r>
                  <a:rPr lang="en-US" sz="2000" dirty="0"/>
                  <a:t>(</a:t>
                </a:r>
                <a:r>
                  <a:rPr lang="en-US" sz="2000" b="1" i="1" dirty="0"/>
                  <a:t>x</a:t>
                </a:r>
                <a:r>
                  <a:rPr lang="en-US" sz="2000" baseline="-25000" dirty="0"/>
                  <a:t>1</a:t>
                </a:r>
                <a:r>
                  <a:rPr lang="en-US" sz="2000" dirty="0"/>
                  <a:t>), </a:t>
                </a:r>
                <a:r>
                  <a:rPr lang="en-US" sz="2000" dirty="0" err="1"/>
                  <a:t>pos</a:t>
                </a:r>
                <a:r>
                  <a:rPr lang="en-US" sz="2000" dirty="0"/>
                  <a:t>(</a:t>
                </a:r>
                <a:r>
                  <a:rPr lang="en-US" sz="2000" b="1" i="1" dirty="0"/>
                  <a:t>x</a:t>
                </a:r>
                <a:r>
                  <a:rPr lang="en-US" sz="2000" baseline="-25000" dirty="0"/>
                  <a:t>2</a:t>
                </a:r>
                <a:r>
                  <a:rPr lang="en-US" sz="2000" dirty="0"/>
                  <a:t>),…, </a:t>
                </a:r>
                <a:r>
                  <a:rPr lang="en-US" sz="2000" dirty="0" err="1"/>
                  <a:t>pos</a:t>
                </a:r>
                <a:r>
                  <a:rPr lang="en-US" sz="2000" dirty="0"/>
                  <a:t>(</a:t>
                </a:r>
                <a:r>
                  <a:rPr lang="en-US" sz="2000" b="1" i="1" dirty="0" err="1"/>
                  <a:t>x</a:t>
                </a:r>
                <a:r>
                  <a:rPr lang="en-US" sz="2000" i="1" baseline="-25000" dirty="0" err="1"/>
                  <a:t>m</a:t>
                </a:r>
                <a:r>
                  <a:rPr lang="en-US" sz="2000" dirty="0"/>
                  <a:t>))</a:t>
                </a:r>
                <a:r>
                  <a:rPr lang="en-US" sz="2000" i="1" baseline="30000" dirty="0"/>
                  <a:t>T</a:t>
                </a:r>
                <a:r>
                  <a:rPr lang="en-US" sz="2000" dirty="0"/>
                  <a:t> be position vector whose each element is position </a:t>
                </a:r>
                <a:r>
                  <a:rPr lang="en-US" sz="2000" dirty="0" err="1"/>
                  <a:t>pos</a:t>
                </a:r>
                <a:r>
                  <a:rPr lang="en-US" sz="2000" dirty="0"/>
                  <a:t>(</a:t>
                </a:r>
                <a:r>
                  <a:rPr lang="en-US" sz="2000" b="1" i="1" dirty="0"/>
                  <a:t>x</a:t>
                </a:r>
                <a:r>
                  <a:rPr lang="en-US" sz="2000" i="1" baseline="-25000" dirty="0"/>
                  <a:t>i</a:t>
                </a:r>
                <a:r>
                  <a:rPr lang="en-US" sz="2000" dirty="0"/>
                  <a:t>) of token </a:t>
                </a:r>
                <a:r>
                  <a:rPr lang="en-US" sz="2000" b="1" i="1" dirty="0"/>
                  <a:t>x</a:t>
                </a:r>
                <a:r>
                  <a:rPr lang="en-US" sz="2000" i="1" baseline="-25000" dirty="0"/>
                  <a:t>i</a:t>
                </a:r>
                <a:r>
                  <a:rPr lang="en-US" sz="2000" dirty="0"/>
                  <a:t>. It is necessary to survey </a:t>
                </a:r>
                <a:r>
                  <a:rPr lang="en-US" sz="2000" dirty="0" err="1"/>
                  <a:t>pos</a:t>
                </a:r>
                <a:r>
                  <a:rPr lang="en-US" sz="2000" dirty="0"/>
                  <a:t>(</a:t>
                </a:r>
                <a:r>
                  <a:rPr lang="en-US" sz="2000" b="1" i="1" dirty="0"/>
                  <a:t>x</a:t>
                </a:r>
                <a:r>
                  <a:rPr lang="en-US" sz="2000" i="1" baseline="-25000" dirty="0"/>
                  <a:t>i</a:t>
                </a:r>
                <a:r>
                  <a:rPr lang="en-US" sz="2000" dirty="0"/>
                  <a:t>).</a:t>
                </a:r>
              </a:p>
              <a:p>
                <a:pPr marL="0" indent="0">
                  <a:buNone/>
                </a:pPr>
                <a14:m>
                  <m:oMathPara xmlns:m="http://schemas.openxmlformats.org/officeDocument/2006/math">
                    <m:oMathParaPr>
                      <m:jc m:val="centerGroup"/>
                    </m:oMathParaPr>
                    <m:oMath xmlns:m="http://schemas.openxmlformats.org/officeDocument/2006/math">
                      <m:r>
                        <m:rPr>
                          <m:sty m:val="p"/>
                        </m:rPr>
                        <a:rPr lang="en-US" sz="2000">
                          <a:latin typeface="Cambria Math" panose="02040503050406030204" pitchFamily="18" charset="0"/>
                        </a:rPr>
                        <m:t>pos</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b="1" i="1">
                                  <a:latin typeface="Cambria Math" panose="02040503050406030204" pitchFamily="18" charset="0"/>
                                </a:rPr>
                                <m:t>𝒙</m:t>
                              </m:r>
                            </m:e>
                            <m:sub>
                              <m:r>
                                <a:rPr lang="en-US" sz="2000" i="1">
                                  <a:latin typeface="Cambria Math" panose="02040503050406030204" pitchFamily="18" charset="0"/>
                                </a:rPr>
                                <m:t>𝑖</m:t>
                              </m:r>
                            </m:sub>
                          </m:sSub>
                        </m:e>
                      </m:d>
                      <m:r>
                        <a:rPr lang="en-US" sz="2000" i="1">
                          <a:latin typeface="Cambria Math" panose="02040503050406030204" pitchFamily="18" charset="0"/>
                        </a:rPr>
                        <m:t>=</m:t>
                      </m:r>
                      <m:r>
                        <m:rPr>
                          <m:sty m:val="p"/>
                        </m:rPr>
                        <a:rPr lang="en-US" sz="2000">
                          <a:latin typeface="Cambria Math" panose="02040503050406030204" pitchFamily="18" charset="0"/>
                        </a:rPr>
                        <m:t>pos</m:t>
                      </m:r>
                      <m:d>
                        <m:dPr>
                          <m:ctrlPr>
                            <a:rPr lang="en-US" sz="2000" i="1">
                              <a:latin typeface="Cambria Math" panose="02040503050406030204" pitchFamily="18" charset="0"/>
                            </a:rPr>
                          </m:ctrlPr>
                        </m:dPr>
                        <m:e>
                          <m:sSup>
                            <m:sSupPr>
                              <m:ctrlPr>
                                <a:rPr lang="en-US" sz="2000" i="1">
                                  <a:latin typeface="Cambria Math" panose="02040503050406030204" pitchFamily="18" charset="0"/>
                                </a:rPr>
                              </m:ctrlPr>
                            </m:sSupPr>
                            <m:e>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𝑖</m:t>
                                      </m:r>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𝑖</m:t>
                                      </m:r>
                                      <m:r>
                                        <a:rPr lang="en-US" sz="2000" i="1">
                                          <a:latin typeface="Cambria Math" panose="02040503050406030204" pitchFamily="18" charset="0"/>
                                        </a:rPr>
                                        <m:t>2</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𝑖𝑗</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𝑖</m:t>
                                      </m:r>
                                      <m:sSub>
                                        <m:sSubPr>
                                          <m:ctrlPr>
                                            <a:rPr lang="en-US" sz="2000" i="1">
                                              <a:latin typeface="Cambria Math" panose="02040503050406030204" pitchFamily="18" charset="0"/>
                                            </a:rPr>
                                          </m:ctrlPr>
                                        </m:sSubPr>
                                        <m:e>
                                          <m:r>
                                            <a:rPr lang="en-US" sz="2000" i="1">
                                              <a:latin typeface="Cambria Math" panose="02040503050406030204" pitchFamily="18" charset="0"/>
                                            </a:rPr>
                                            <m:t>𝑑</m:t>
                                          </m:r>
                                        </m:e>
                                        <m:sub>
                                          <m:r>
                                            <a:rPr lang="en-US" sz="2000" i="1">
                                              <a:latin typeface="Cambria Math" panose="02040503050406030204" pitchFamily="18" charset="0"/>
                                            </a:rPr>
                                            <m:t>𝑚</m:t>
                                          </m:r>
                                        </m:sub>
                                      </m:sSub>
                                    </m:sub>
                                  </m:sSub>
                                </m:e>
                              </m:d>
                            </m:e>
                            <m:sup>
                              <m:r>
                                <a:rPr lang="en-US" sz="2000" i="1">
                                  <a:latin typeface="Cambria Math" panose="02040503050406030204" pitchFamily="18" charset="0"/>
                                </a:rPr>
                                <m:t>𝑇</m:t>
                              </m:r>
                            </m:sup>
                          </m:sSup>
                        </m:e>
                      </m:d>
                      <m:r>
                        <a:rPr lang="en-US" sz="2000" i="1">
                          <a:latin typeface="Cambria Math" panose="02040503050406030204" pitchFamily="18" charset="0"/>
                        </a:rPr>
                        <m:t>=</m:t>
                      </m:r>
                      <m:sSup>
                        <m:sSupPr>
                          <m:ctrlPr>
                            <a:rPr lang="en-US" sz="2000" i="1">
                              <a:latin typeface="Cambria Math" panose="02040503050406030204" pitchFamily="18" charset="0"/>
                            </a:rPr>
                          </m:ctrlPr>
                        </m:sSupPr>
                        <m:e>
                          <m:d>
                            <m:dPr>
                              <m:ctrlPr>
                                <a:rPr lang="en-US" sz="2000" i="1">
                                  <a:latin typeface="Cambria Math" panose="02040503050406030204" pitchFamily="18" charset="0"/>
                                </a:rPr>
                              </m:ctrlPr>
                            </m:dPr>
                            <m:e>
                              <m:r>
                                <m:rPr>
                                  <m:sty m:val="p"/>
                                </m:rPr>
                                <a:rPr lang="en-US" sz="2000">
                                  <a:latin typeface="Cambria Math" panose="02040503050406030204" pitchFamily="18" charset="0"/>
                                </a:rPr>
                                <m:t>pos</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𝑖</m:t>
                                      </m:r>
                                      <m:r>
                                        <a:rPr lang="en-US" sz="2000" i="1">
                                          <a:latin typeface="Cambria Math" panose="02040503050406030204" pitchFamily="18" charset="0"/>
                                        </a:rPr>
                                        <m:t>1</m:t>
                                      </m:r>
                                    </m:sub>
                                  </m:sSub>
                                </m:e>
                              </m:d>
                              <m:r>
                                <a:rPr lang="en-US" sz="2000" i="1">
                                  <a:latin typeface="Cambria Math" panose="02040503050406030204" pitchFamily="18" charset="0"/>
                                </a:rPr>
                                <m:t>,</m:t>
                              </m:r>
                              <m:r>
                                <m:rPr>
                                  <m:sty m:val="p"/>
                                </m:rPr>
                                <a:rPr lang="en-US" sz="2000">
                                  <a:latin typeface="Cambria Math" panose="02040503050406030204" pitchFamily="18" charset="0"/>
                                </a:rPr>
                                <m:t>pos</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𝑖</m:t>
                                      </m:r>
                                      <m:r>
                                        <a:rPr lang="en-US" sz="2000" i="1">
                                          <a:latin typeface="Cambria Math" panose="02040503050406030204" pitchFamily="18" charset="0"/>
                                        </a:rPr>
                                        <m:t>2</m:t>
                                      </m:r>
                                    </m:sub>
                                  </m:sSub>
                                </m:e>
                              </m:d>
                              <m:r>
                                <a:rPr lang="en-US" sz="2000" i="1">
                                  <a:latin typeface="Cambria Math" panose="02040503050406030204" pitchFamily="18" charset="0"/>
                                </a:rPr>
                                <m:t>,…,</m:t>
                              </m:r>
                              <m:r>
                                <m:rPr>
                                  <m:sty m:val="p"/>
                                </m:rPr>
                                <a:rPr lang="en-US" sz="2000">
                                  <a:latin typeface="Cambria Math" panose="02040503050406030204" pitchFamily="18" charset="0"/>
                                </a:rPr>
                                <m:t>pos</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𝑖𝑗</m:t>
                                      </m:r>
                                    </m:sub>
                                  </m:sSub>
                                </m:e>
                              </m:d>
                              <m:r>
                                <a:rPr lang="en-US" sz="2000" i="1">
                                  <a:latin typeface="Cambria Math" panose="02040503050406030204" pitchFamily="18" charset="0"/>
                                </a:rPr>
                                <m:t>,…,</m:t>
                              </m:r>
                              <m:r>
                                <m:rPr>
                                  <m:sty m:val="p"/>
                                </m:rPr>
                                <a:rPr lang="en-US" sz="2000">
                                  <a:latin typeface="Cambria Math" panose="02040503050406030204" pitchFamily="18" charset="0"/>
                                </a:rPr>
                                <m:t>pos</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𝑖</m:t>
                                      </m:r>
                                      <m:sSub>
                                        <m:sSubPr>
                                          <m:ctrlPr>
                                            <a:rPr lang="en-US" sz="2000" i="1">
                                              <a:latin typeface="Cambria Math" panose="02040503050406030204" pitchFamily="18" charset="0"/>
                                            </a:rPr>
                                          </m:ctrlPr>
                                        </m:sSubPr>
                                        <m:e>
                                          <m:r>
                                            <a:rPr lang="en-US" sz="2000" i="1">
                                              <a:latin typeface="Cambria Math" panose="02040503050406030204" pitchFamily="18" charset="0"/>
                                            </a:rPr>
                                            <m:t>𝑑</m:t>
                                          </m:r>
                                        </m:e>
                                        <m:sub>
                                          <m:r>
                                            <a:rPr lang="en-US" sz="2000" i="1">
                                              <a:latin typeface="Cambria Math" panose="02040503050406030204" pitchFamily="18" charset="0"/>
                                            </a:rPr>
                                            <m:t>𝑚</m:t>
                                          </m:r>
                                        </m:sub>
                                      </m:sSub>
                                    </m:sub>
                                  </m:sSub>
                                </m:e>
                              </m:d>
                            </m:e>
                          </m:d>
                        </m:e>
                        <m:sup>
                          <m:r>
                            <a:rPr lang="en-US" sz="2000" i="1">
                              <a:latin typeface="Cambria Math" panose="02040503050406030204" pitchFamily="18" charset="0"/>
                            </a:rPr>
                            <m:t>𝑇</m:t>
                          </m:r>
                        </m:sup>
                      </m:sSup>
                    </m:oMath>
                  </m:oMathPara>
                </a14:m>
                <a:endParaRPr lang="en-US" sz="2000" dirty="0"/>
              </a:p>
              <a:p>
                <a:pPr marL="0" indent="0">
                  <a:buNone/>
                </a:pPr>
                <a:r>
                  <a:rPr lang="en-US" sz="2000" dirty="0"/>
                  <a:t>This implies how to calculate position vector POS(</a:t>
                </a:r>
                <a:r>
                  <a:rPr lang="en-US" sz="2000" b="1" i="1" dirty="0"/>
                  <a:t>X</a:t>
                </a:r>
                <a:r>
                  <a:rPr lang="en-US" sz="2000" dirty="0"/>
                  <a:t>) is how to calculate position </a:t>
                </a:r>
                <a:r>
                  <a:rPr lang="en-US" sz="2000" dirty="0" err="1"/>
                  <a:t>pos</a:t>
                </a:r>
                <a:r>
                  <a:rPr lang="en-US" sz="2000" dirty="0"/>
                  <a:t>(</a:t>
                </a:r>
                <a:r>
                  <a:rPr lang="en-US" sz="2000" i="1" dirty="0" err="1"/>
                  <a:t>x</a:t>
                </a:r>
                <a:r>
                  <a:rPr lang="en-US" sz="2000" i="1" baseline="-25000" dirty="0" err="1"/>
                  <a:t>ij</a:t>
                </a:r>
                <a:r>
                  <a:rPr lang="en-US" sz="2000" dirty="0"/>
                  <a:t>) where </a:t>
                </a:r>
                <a:r>
                  <a:rPr lang="en-US" sz="2000" i="1" dirty="0" err="1"/>
                  <a:t>i</a:t>
                </a:r>
                <a:r>
                  <a:rPr lang="en-US" sz="2000" dirty="0"/>
                  <a:t> is position of the </a:t>
                </a:r>
                <a:r>
                  <a:rPr lang="en-US" sz="2000" i="1" dirty="0" err="1"/>
                  <a:t>i</a:t>
                </a:r>
                <a:r>
                  <a:rPr lang="en-US" sz="2000" baseline="30000" dirty="0" err="1"/>
                  <a:t>th</a:t>
                </a:r>
                <a:r>
                  <a:rPr lang="en-US" sz="2000" dirty="0"/>
                  <a:t> token and </a:t>
                </a:r>
                <a:r>
                  <a:rPr lang="en-US" sz="2000" i="1" dirty="0"/>
                  <a:t>j</a:t>
                </a:r>
                <a:r>
                  <a:rPr lang="en-US" sz="2000" dirty="0"/>
                  <a:t> is position of the </a:t>
                </a:r>
                <a:r>
                  <a:rPr lang="en-US" sz="2000" i="1" dirty="0" err="1"/>
                  <a:t>j</a:t>
                </a:r>
                <a:r>
                  <a:rPr lang="en-US" sz="2000" baseline="30000" dirty="0" err="1"/>
                  <a:t>th</a:t>
                </a:r>
                <a:r>
                  <a:rPr lang="en-US" sz="2000" dirty="0"/>
                  <a:t> numeric value of such token vector. We have:</a:t>
                </a:r>
              </a:p>
              <a:p>
                <a:pPr marL="0" indent="0">
                  <a:buNone/>
                </a:pPr>
                <a14:m>
                  <m:oMathPara xmlns:m="http://schemas.openxmlformats.org/officeDocument/2006/math">
                    <m:oMathParaPr>
                      <m:jc m:val="centerGroup"/>
                    </m:oMathParaPr>
                    <m:oMath xmlns:m="http://schemas.openxmlformats.org/officeDocument/2006/math">
                      <m:r>
                        <m:rPr>
                          <m:sty m:val="p"/>
                        </m:rPr>
                        <a:rPr lang="en-US" sz="2000">
                          <a:latin typeface="Cambria Math" panose="02040503050406030204" pitchFamily="18" charset="0"/>
                        </a:rPr>
                        <m:t>pos</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𝑖𝑗</m:t>
                              </m:r>
                            </m:sub>
                          </m:sSub>
                        </m:e>
                      </m:d>
                      <m:r>
                        <a:rPr lang="en-US" sz="2000" i="1">
                          <a:latin typeface="Cambria Math" panose="02040503050406030204" pitchFamily="18" charset="0"/>
                        </a:rPr>
                        <m:t>=</m:t>
                      </m:r>
                      <m:r>
                        <m:rPr>
                          <m:sty m:val="p"/>
                        </m:rPr>
                        <a:rPr lang="en-US" sz="2000">
                          <a:latin typeface="Cambria Math" panose="02040503050406030204" pitchFamily="18" charset="0"/>
                        </a:rPr>
                        <m:t>pos</m:t>
                      </m:r>
                      <m:d>
                        <m:dPr>
                          <m:ctrlPr>
                            <a:rPr lang="en-US" sz="2000" i="1">
                              <a:latin typeface="Cambria Math" panose="02040503050406030204" pitchFamily="18" charset="0"/>
                            </a:rPr>
                          </m:ctrlPr>
                        </m:dPr>
                        <m:e>
                          <m:r>
                            <a:rPr lang="en-US" sz="2000" i="1">
                              <a:latin typeface="Cambria Math" panose="02040503050406030204" pitchFamily="18" charset="0"/>
                            </a:rPr>
                            <m:t>𝑖</m:t>
                          </m:r>
                          <m:r>
                            <a:rPr lang="en-US" sz="2000" i="1">
                              <a:latin typeface="Cambria Math" panose="02040503050406030204" pitchFamily="18" charset="0"/>
                            </a:rPr>
                            <m:t>,</m:t>
                          </m:r>
                          <m:r>
                            <a:rPr lang="en-US" sz="2000" i="1">
                              <a:latin typeface="Cambria Math" panose="02040503050406030204" pitchFamily="18" charset="0"/>
                            </a:rPr>
                            <m:t>𝑗</m:t>
                          </m:r>
                        </m:e>
                      </m:d>
                    </m:oMath>
                  </m:oMathPara>
                </a14:m>
                <a:endParaRPr lang="en-US" sz="2000" dirty="0"/>
              </a:p>
              <a:p>
                <a:pPr marL="0" indent="0">
                  <a:buNone/>
                </a:pPr>
                <a:r>
                  <a:rPr lang="en-US" sz="2000" dirty="0"/>
                  <a:t>Suppose two successive numeric values such as </a:t>
                </a:r>
                <a:r>
                  <a:rPr lang="en-US" sz="2000" i="1" dirty="0" err="1"/>
                  <a:t>j</a:t>
                </a:r>
                <a:r>
                  <a:rPr lang="en-US" sz="2000" baseline="30000" dirty="0" err="1"/>
                  <a:t>th</a:t>
                </a:r>
                <a:r>
                  <a:rPr lang="en-US" sz="2000" dirty="0"/>
                  <a:t> numeric value and (</a:t>
                </a:r>
                <a:r>
                  <a:rPr lang="en-US" sz="2000" i="1" dirty="0"/>
                  <a:t>j</a:t>
                </a:r>
                <a:r>
                  <a:rPr lang="en-US" sz="2000" dirty="0"/>
                  <a:t>+1)</a:t>
                </a:r>
                <a:r>
                  <a:rPr lang="en-US" sz="2000" baseline="30000" dirty="0" err="1"/>
                  <a:t>th</a:t>
                </a:r>
                <a:r>
                  <a:rPr lang="en-US" sz="2000" dirty="0"/>
                  <a:t> numeric value such that </a:t>
                </a:r>
                <a:r>
                  <a:rPr lang="en-US" sz="2000" i="1" dirty="0"/>
                  <a:t>j </a:t>
                </a:r>
                <a:r>
                  <a:rPr lang="en-US" sz="2000" dirty="0"/>
                  <a:t>= 2</a:t>
                </a:r>
                <a:r>
                  <a:rPr lang="en-US" sz="2000" i="1" dirty="0"/>
                  <a:t>k</a:t>
                </a:r>
                <a:r>
                  <a:rPr lang="en-US" sz="2000" dirty="0"/>
                  <a:t> and </a:t>
                </a:r>
                <a:r>
                  <a:rPr lang="en-US" sz="2000" i="1" dirty="0"/>
                  <a:t>j</a:t>
                </a:r>
                <a:r>
                  <a:rPr lang="en-US" sz="2000" dirty="0"/>
                  <a:t>+1 = 2</a:t>
                </a:r>
                <a:r>
                  <a:rPr lang="en-US" sz="2000" i="1" dirty="0"/>
                  <a:t>k</a:t>
                </a:r>
                <a:r>
                  <a:rPr lang="en-US" sz="2000" dirty="0"/>
                  <a:t>+1, we need to calculate two kinds of positions as follows:</a:t>
                </a:r>
              </a:p>
              <a:p>
                <a:pPr marL="0" indent="0">
                  <a:buNone/>
                </a:pPr>
                <a14:m>
                  <m:oMathPara xmlns:m="http://schemas.openxmlformats.org/officeDocument/2006/math">
                    <m:oMathParaPr>
                      <m:jc m:val="centerGroup"/>
                    </m:oMathParaPr>
                    <m:oMath xmlns:m="http://schemas.openxmlformats.org/officeDocument/2006/math">
                      <m:m>
                        <m:mPr>
                          <m:mcs>
                            <m:mc>
                              <m:mcPr>
                                <m:count m:val="1"/>
                                <m:mcJc m:val="center"/>
                              </m:mcPr>
                            </m:mc>
                          </m:mcs>
                          <m:ctrlPr>
                            <a:rPr lang="en-US" sz="2000" i="1">
                              <a:latin typeface="Cambria Math" panose="02040503050406030204" pitchFamily="18" charset="0"/>
                            </a:rPr>
                          </m:ctrlPr>
                        </m:mPr>
                        <m:mr>
                          <m:e>
                            <m:r>
                              <m:rPr>
                                <m:sty m:val="p"/>
                              </m:rPr>
                              <a:rPr lang="en-US" sz="2000">
                                <a:latin typeface="Cambria Math" panose="02040503050406030204" pitchFamily="18" charset="0"/>
                              </a:rPr>
                              <m:t>pos</m:t>
                            </m:r>
                            <m:d>
                              <m:dPr>
                                <m:ctrlPr>
                                  <a:rPr lang="en-US" sz="2000" i="1">
                                    <a:latin typeface="Cambria Math" panose="02040503050406030204" pitchFamily="18" charset="0"/>
                                  </a:rPr>
                                </m:ctrlPr>
                              </m:dPr>
                              <m:e>
                                <m:r>
                                  <a:rPr lang="en-US" sz="2000" i="1">
                                    <a:latin typeface="Cambria Math" panose="02040503050406030204" pitchFamily="18" charset="0"/>
                                  </a:rPr>
                                  <m:t>𝑖</m:t>
                                </m:r>
                                <m:r>
                                  <a:rPr lang="en-US" sz="2000" i="1">
                                    <a:latin typeface="Cambria Math" panose="02040503050406030204" pitchFamily="18" charset="0"/>
                                  </a:rPr>
                                  <m:t>,2</m:t>
                                </m:r>
                                <m:r>
                                  <a:rPr lang="en-US" sz="2000" i="1">
                                    <a:latin typeface="Cambria Math" panose="02040503050406030204" pitchFamily="18" charset="0"/>
                                  </a:rPr>
                                  <m:t>𝑘</m:t>
                                </m:r>
                              </m:e>
                            </m:d>
                          </m:e>
                        </m:mr>
                        <m:mr>
                          <m:e>
                            <m:r>
                              <m:rPr>
                                <m:sty m:val="p"/>
                              </m:rPr>
                              <a:rPr lang="en-US" sz="2000">
                                <a:latin typeface="Cambria Math" panose="02040503050406030204" pitchFamily="18" charset="0"/>
                              </a:rPr>
                              <m:t>pos</m:t>
                            </m:r>
                            <m:d>
                              <m:dPr>
                                <m:ctrlPr>
                                  <a:rPr lang="en-US" sz="2000" i="1">
                                    <a:latin typeface="Cambria Math" panose="02040503050406030204" pitchFamily="18" charset="0"/>
                                  </a:rPr>
                                </m:ctrlPr>
                              </m:dPr>
                              <m:e>
                                <m:r>
                                  <a:rPr lang="en-US" sz="2000" i="1">
                                    <a:latin typeface="Cambria Math" panose="02040503050406030204" pitchFamily="18" charset="0"/>
                                  </a:rPr>
                                  <m:t>𝑖</m:t>
                                </m:r>
                                <m:r>
                                  <a:rPr lang="en-US" sz="2000" i="1">
                                    <a:latin typeface="Cambria Math" panose="02040503050406030204" pitchFamily="18" charset="0"/>
                                  </a:rPr>
                                  <m:t>,2</m:t>
                                </m:r>
                                <m:r>
                                  <a:rPr lang="en-US" sz="2000" i="1">
                                    <a:latin typeface="Cambria Math" panose="02040503050406030204" pitchFamily="18" charset="0"/>
                                  </a:rPr>
                                  <m:t>𝑘</m:t>
                                </m:r>
                                <m:r>
                                  <a:rPr lang="en-US" sz="2000" i="1">
                                    <a:latin typeface="Cambria Math" panose="02040503050406030204" pitchFamily="18" charset="0"/>
                                  </a:rPr>
                                  <m:t>+1</m:t>
                                </m:r>
                              </m:e>
                            </m:d>
                          </m:e>
                        </m:mr>
                      </m:m>
                    </m:oMath>
                  </m:oMathPara>
                </a14:m>
                <a:endParaRPr lang="en-US" sz="2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1120" y="914399"/>
                <a:ext cx="12049760" cy="5176066"/>
              </a:xfrm>
              <a:blipFill>
                <a:blip r:embed="rId2"/>
                <a:stretch>
                  <a:fillRect l="-557" t="-589" r="-557"/>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51</a:t>
            </a:fld>
            <a:endParaRPr lang="en-US"/>
          </a:p>
        </p:txBody>
      </p:sp>
    </p:spTree>
    <p:extLst>
      <p:ext uri="{BB962C8B-B14F-4D97-AF65-F5344CB8AC3E}">
        <p14:creationId xmlns:p14="http://schemas.microsoft.com/office/powerpoint/2010/main" val="152174243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Transformer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1120" y="914399"/>
                <a:ext cx="12049760" cy="5176066"/>
              </a:xfrm>
            </p:spPr>
            <p:txBody>
              <a:bodyPr>
                <a:noAutofit/>
              </a:bodyPr>
              <a:lstStyle/>
              <a:p>
                <a:pPr marL="0" indent="0">
                  <a:buNone/>
                </a:pPr>
                <a:r>
                  <a:rPr lang="en-US" sz="1650" dirty="0"/>
                  <a:t>Fortunately, these positions are easily calculated by sine function and cosine function as follows (</a:t>
                </a:r>
                <a:r>
                  <a:rPr lang="en-US" sz="1650" dirty="0" err="1"/>
                  <a:t>Vaswani</a:t>
                </a:r>
                <a:r>
                  <a:rPr lang="en-US" sz="1650" dirty="0"/>
                  <a:t>, et al., 2017, p. 6):</a:t>
                </a:r>
              </a:p>
              <a:p>
                <a:pPr marL="0" indent="0">
                  <a:buNone/>
                </a:pPr>
                <a14:m>
                  <m:oMathPara xmlns:m="http://schemas.openxmlformats.org/officeDocument/2006/math">
                    <m:oMathParaPr>
                      <m:jc m:val="centerGroup"/>
                    </m:oMathParaPr>
                    <m:oMath xmlns:m="http://schemas.openxmlformats.org/officeDocument/2006/math">
                      <m:m>
                        <m:mPr>
                          <m:mcs>
                            <m:mc>
                              <m:mcPr>
                                <m:count m:val="1"/>
                                <m:mcJc m:val="center"/>
                              </m:mcPr>
                            </m:mc>
                          </m:mcs>
                          <m:ctrlPr>
                            <a:rPr lang="en-US" sz="1650" i="1">
                              <a:latin typeface="Cambria Math" panose="02040503050406030204" pitchFamily="18" charset="0"/>
                            </a:rPr>
                          </m:ctrlPr>
                        </m:mPr>
                        <m:mr>
                          <m:e>
                            <m:r>
                              <m:rPr>
                                <m:sty m:val="p"/>
                              </m:rPr>
                              <a:rPr lang="en-US" sz="1650">
                                <a:latin typeface="Cambria Math" panose="02040503050406030204" pitchFamily="18" charset="0"/>
                              </a:rPr>
                              <m:t>pos</m:t>
                            </m:r>
                            <m:d>
                              <m:dPr>
                                <m:ctrlPr>
                                  <a:rPr lang="en-US" sz="1650" i="1">
                                    <a:latin typeface="Cambria Math" panose="02040503050406030204" pitchFamily="18" charset="0"/>
                                  </a:rPr>
                                </m:ctrlPr>
                              </m:dPr>
                              <m:e>
                                <m:r>
                                  <a:rPr lang="en-US" sz="1650" i="1">
                                    <a:latin typeface="Cambria Math" panose="02040503050406030204" pitchFamily="18" charset="0"/>
                                  </a:rPr>
                                  <m:t>𝑖</m:t>
                                </m:r>
                                <m:r>
                                  <a:rPr lang="en-US" sz="1650" i="1">
                                    <a:latin typeface="Cambria Math" panose="02040503050406030204" pitchFamily="18" charset="0"/>
                                  </a:rPr>
                                  <m:t>,2</m:t>
                                </m:r>
                                <m:r>
                                  <a:rPr lang="en-US" sz="1650" i="1">
                                    <a:latin typeface="Cambria Math" panose="02040503050406030204" pitchFamily="18" charset="0"/>
                                  </a:rPr>
                                  <m:t>𝑘</m:t>
                                </m:r>
                              </m:e>
                            </m:d>
                            <m:r>
                              <a:rPr lang="en-US" sz="1650" i="1">
                                <a:latin typeface="Cambria Math" panose="02040503050406030204" pitchFamily="18" charset="0"/>
                              </a:rPr>
                              <m:t>=</m:t>
                            </m:r>
                            <m:func>
                              <m:funcPr>
                                <m:ctrlPr>
                                  <a:rPr lang="en-US" sz="1650" i="1">
                                    <a:latin typeface="Cambria Math" panose="02040503050406030204" pitchFamily="18" charset="0"/>
                                  </a:rPr>
                                </m:ctrlPr>
                              </m:funcPr>
                              <m:fName>
                                <m:r>
                                  <m:rPr>
                                    <m:sty m:val="p"/>
                                  </m:rPr>
                                  <a:rPr lang="en-US" sz="1650">
                                    <a:latin typeface="Cambria Math" panose="02040503050406030204" pitchFamily="18" charset="0"/>
                                  </a:rPr>
                                  <m:t>sin</m:t>
                                </m:r>
                              </m:fName>
                              <m:e>
                                <m:d>
                                  <m:dPr>
                                    <m:ctrlPr>
                                      <a:rPr lang="en-US" sz="1650" i="1">
                                        <a:latin typeface="Cambria Math" panose="02040503050406030204" pitchFamily="18" charset="0"/>
                                      </a:rPr>
                                    </m:ctrlPr>
                                  </m:dPr>
                                  <m:e>
                                    <m:f>
                                      <m:fPr>
                                        <m:ctrlPr>
                                          <a:rPr lang="en-US" sz="1650" i="1">
                                            <a:latin typeface="Cambria Math" panose="02040503050406030204" pitchFamily="18" charset="0"/>
                                          </a:rPr>
                                        </m:ctrlPr>
                                      </m:fPr>
                                      <m:num>
                                        <m:r>
                                          <a:rPr lang="en-US" sz="1650" i="1">
                                            <a:latin typeface="Cambria Math" panose="02040503050406030204" pitchFamily="18" charset="0"/>
                                          </a:rPr>
                                          <m:t>𝑖</m:t>
                                        </m:r>
                                      </m:num>
                                      <m:den>
                                        <m:sSup>
                                          <m:sSupPr>
                                            <m:ctrlPr>
                                              <a:rPr lang="en-US" sz="1650" i="1">
                                                <a:latin typeface="Cambria Math" panose="02040503050406030204" pitchFamily="18" charset="0"/>
                                              </a:rPr>
                                            </m:ctrlPr>
                                          </m:sSupPr>
                                          <m:e>
                                            <m:r>
                                              <a:rPr lang="en-US" sz="1650" i="1">
                                                <a:latin typeface="Cambria Math" panose="02040503050406030204" pitchFamily="18" charset="0"/>
                                              </a:rPr>
                                              <m:t>10000</m:t>
                                            </m:r>
                                          </m:e>
                                          <m:sup>
                                            <m:f>
                                              <m:fPr>
                                                <m:type m:val="lin"/>
                                                <m:ctrlPr>
                                                  <a:rPr lang="en-US" sz="1650" i="1">
                                                    <a:latin typeface="Cambria Math" panose="02040503050406030204" pitchFamily="18" charset="0"/>
                                                  </a:rPr>
                                                </m:ctrlPr>
                                              </m:fPr>
                                              <m:num>
                                                <m:r>
                                                  <a:rPr lang="en-US" sz="1650" i="1">
                                                    <a:latin typeface="Cambria Math" panose="02040503050406030204" pitchFamily="18" charset="0"/>
                                                  </a:rPr>
                                                  <m:t>2</m:t>
                                                </m:r>
                                                <m:r>
                                                  <a:rPr lang="en-US" sz="1650" i="1">
                                                    <a:latin typeface="Cambria Math" panose="02040503050406030204" pitchFamily="18" charset="0"/>
                                                  </a:rPr>
                                                  <m:t>𝑘</m:t>
                                                </m:r>
                                              </m:num>
                                              <m:den>
                                                <m:sSub>
                                                  <m:sSubPr>
                                                    <m:ctrlPr>
                                                      <a:rPr lang="en-US" sz="1650" i="1">
                                                        <a:latin typeface="Cambria Math" panose="02040503050406030204" pitchFamily="18" charset="0"/>
                                                      </a:rPr>
                                                    </m:ctrlPr>
                                                  </m:sSubPr>
                                                  <m:e>
                                                    <m:r>
                                                      <a:rPr lang="en-US" sz="1650" i="1">
                                                        <a:latin typeface="Cambria Math" panose="02040503050406030204" pitchFamily="18" charset="0"/>
                                                      </a:rPr>
                                                      <m:t>𝑑</m:t>
                                                    </m:r>
                                                  </m:e>
                                                  <m:sub>
                                                    <m:r>
                                                      <a:rPr lang="en-US" sz="1650" i="1">
                                                        <a:latin typeface="Cambria Math" panose="02040503050406030204" pitchFamily="18" charset="0"/>
                                                      </a:rPr>
                                                      <m:t>𝑚</m:t>
                                                    </m:r>
                                                  </m:sub>
                                                </m:sSub>
                                              </m:den>
                                            </m:f>
                                          </m:sup>
                                        </m:sSup>
                                      </m:den>
                                    </m:f>
                                  </m:e>
                                </m:d>
                              </m:e>
                            </m:func>
                          </m:e>
                        </m:mr>
                        <m:mr>
                          <m:e>
                            <m:r>
                              <m:rPr>
                                <m:sty m:val="p"/>
                              </m:rPr>
                              <a:rPr lang="en-US" sz="1650">
                                <a:latin typeface="Cambria Math" panose="02040503050406030204" pitchFamily="18" charset="0"/>
                              </a:rPr>
                              <m:t>pos</m:t>
                            </m:r>
                            <m:d>
                              <m:dPr>
                                <m:ctrlPr>
                                  <a:rPr lang="en-US" sz="1650" i="1">
                                    <a:latin typeface="Cambria Math" panose="02040503050406030204" pitchFamily="18" charset="0"/>
                                  </a:rPr>
                                </m:ctrlPr>
                              </m:dPr>
                              <m:e>
                                <m:r>
                                  <a:rPr lang="en-US" sz="1650" i="1">
                                    <a:latin typeface="Cambria Math" panose="02040503050406030204" pitchFamily="18" charset="0"/>
                                  </a:rPr>
                                  <m:t>𝑖</m:t>
                                </m:r>
                                <m:r>
                                  <a:rPr lang="en-US" sz="1650" i="1">
                                    <a:latin typeface="Cambria Math" panose="02040503050406030204" pitchFamily="18" charset="0"/>
                                  </a:rPr>
                                  <m:t>,2</m:t>
                                </m:r>
                                <m:r>
                                  <a:rPr lang="en-US" sz="1650" i="1">
                                    <a:latin typeface="Cambria Math" panose="02040503050406030204" pitchFamily="18" charset="0"/>
                                  </a:rPr>
                                  <m:t>𝑘</m:t>
                                </m:r>
                                <m:r>
                                  <a:rPr lang="en-US" sz="1650" i="1">
                                    <a:latin typeface="Cambria Math" panose="02040503050406030204" pitchFamily="18" charset="0"/>
                                  </a:rPr>
                                  <m:t>+1</m:t>
                                </m:r>
                              </m:e>
                            </m:d>
                            <m:r>
                              <a:rPr lang="en-US" sz="1650" i="1">
                                <a:latin typeface="Cambria Math" panose="02040503050406030204" pitchFamily="18" charset="0"/>
                              </a:rPr>
                              <m:t>=</m:t>
                            </m:r>
                            <m:func>
                              <m:funcPr>
                                <m:ctrlPr>
                                  <a:rPr lang="en-US" sz="1650" i="1">
                                    <a:latin typeface="Cambria Math" panose="02040503050406030204" pitchFamily="18" charset="0"/>
                                  </a:rPr>
                                </m:ctrlPr>
                              </m:funcPr>
                              <m:fName>
                                <m:r>
                                  <m:rPr>
                                    <m:sty m:val="p"/>
                                  </m:rPr>
                                  <a:rPr lang="en-US" sz="1650">
                                    <a:latin typeface="Cambria Math" panose="02040503050406030204" pitchFamily="18" charset="0"/>
                                  </a:rPr>
                                  <m:t>cos</m:t>
                                </m:r>
                              </m:fName>
                              <m:e>
                                <m:d>
                                  <m:dPr>
                                    <m:ctrlPr>
                                      <a:rPr lang="en-US" sz="1650" i="1">
                                        <a:latin typeface="Cambria Math" panose="02040503050406030204" pitchFamily="18" charset="0"/>
                                      </a:rPr>
                                    </m:ctrlPr>
                                  </m:dPr>
                                  <m:e>
                                    <m:f>
                                      <m:fPr>
                                        <m:ctrlPr>
                                          <a:rPr lang="en-US" sz="1650" i="1">
                                            <a:latin typeface="Cambria Math" panose="02040503050406030204" pitchFamily="18" charset="0"/>
                                          </a:rPr>
                                        </m:ctrlPr>
                                      </m:fPr>
                                      <m:num>
                                        <m:r>
                                          <a:rPr lang="en-US" sz="1650" i="1">
                                            <a:latin typeface="Cambria Math" panose="02040503050406030204" pitchFamily="18" charset="0"/>
                                          </a:rPr>
                                          <m:t>𝑖</m:t>
                                        </m:r>
                                      </m:num>
                                      <m:den>
                                        <m:sSup>
                                          <m:sSupPr>
                                            <m:ctrlPr>
                                              <a:rPr lang="en-US" sz="1650" i="1">
                                                <a:latin typeface="Cambria Math" panose="02040503050406030204" pitchFamily="18" charset="0"/>
                                              </a:rPr>
                                            </m:ctrlPr>
                                          </m:sSupPr>
                                          <m:e>
                                            <m:r>
                                              <a:rPr lang="en-US" sz="1650" i="1">
                                                <a:latin typeface="Cambria Math" panose="02040503050406030204" pitchFamily="18" charset="0"/>
                                              </a:rPr>
                                              <m:t>10000</m:t>
                                            </m:r>
                                          </m:e>
                                          <m:sup>
                                            <m:f>
                                              <m:fPr>
                                                <m:type m:val="lin"/>
                                                <m:ctrlPr>
                                                  <a:rPr lang="en-US" sz="1650" i="1">
                                                    <a:latin typeface="Cambria Math" panose="02040503050406030204" pitchFamily="18" charset="0"/>
                                                  </a:rPr>
                                                </m:ctrlPr>
                                              </m:fPr>
                                              <m:num>
                                                <m:r>
                                                  <a:rPr lang="en-US" sz="1650" i="1">
                                                    <a:latin typeface="Cambria Math" panose="02040503050406030204" pitchFamily="18" charset="0"/>
                                                  </a:rPr>
                                                  <m:t>2</m:t>
                                                </m:r>
                                                <m:r>
                                                  <a:rPr lang="en-US" sz="1650" i="1">
                                                    <a:latin typeface="Cambria Math" panose="02040503050406030204" pitchFamily="18" charset="0"/>
                                                  </a:rPr>
                                                  <m:t>𝑘</m:t>
                                                </m:r>
                                              </m:num>
                                              <m:den>
                                                <m:sSub>
                                                  <m:sSubPr>
                                                    <m:ctrlPr>
                                                      <a:rPr lang="en-US" sz="1650" i="1">
                                                        <a:latin typeface="Cambria Math" panose="02040503050406030204" pitchFamily="18" charset="0"/>
                                                      </a:rPr>
                                                    </m:ctrlPr>
                                                  </m:sSubPr>
                                                  <m:e>
                                                    <m:r>
                                                      <a:rPr lang="en-US" sz="1650" i="1">
                                                        <a:latin typeface="Cambria Math" panose="02040503050406030204" pitchFamily="18" charset="0"/>
                                                      </a:rPr>
                                                      <m:t>𝑑</m:t>
                                                    </m:r>
                                                  </m:e>
                                                  <m:sub>
                                                    <m:r>
                                                      <a:rPr lang="en-US" sz="1650" i="1">
                                                        <a:latin typeface="Cambria Math" panose="02040503050406030204" pitchFamily="18" charset="0"/>
                                                      </a:rPr>
                                                      <m:t>𝑚</m:t>
                                                    </m:r>
                                                  </m:sub>
                                                </m:sSub>
                                              </m:den>
                                            </m:f>
                                          </m:sup>
                                        </m:sSup>
                                      </m:den>
                                    </m:f>
                                  </m:e>
                                </m:d>
                              </m:e>
                            </m:func>
                          </m:e>
                        </m:mr>
                      </m:m>
                    </m:oMath>
                  </m:oMathPara>
                </a14:m>
                <a:endParaRPr lang="en-US" sz="1650" dirty="0"/>
              </a:p>
              <a:p>
                <a:pPr marL="0" indent="0">
                  <a:buNone/>
                </a:pPr>
                <a:r>
                  <a:rPr lang="en-US" sz="1650" dirty="0"/>
                  <a:t>Recall that </a:t>
                </a:r>
                <a:r>
                  <a:rPr lang="en-US" sz="1650" i="1" dirty="0" err="1"/>
                  <a:t>d</a:t>
                </a:r>
                <a:r>
                  <a:rPr lang="en-US" sz="1650" i="1" baseline="-25000" dirty="0" err="1"/>
                  <a:t>m</a:t>
                </a:r>
                <a:r>
                  <a:rPr lang="en-US" sz="1650" dirty="0"/>
                  <a:t> is model dimension which is the length of token vector </a:t>
                </a:r>
                <a:r>
                  <a:rPr lang="en-US" sz="1650" b="1" i="1" dirty="0"/>
                  <a:t>x</a:t>
                </a:r>
                <a:r>
                  <a:rPr lang="en-US" sz="1650" i="1" baseline="-25000" dirty="0"/>
                  <a:t>i</a:t>
                </a:r>
                <a:r>
                  <a:rPr lang="en-US" sz="1650" dirty="0"/>
                  <a:t>. It is often set to be 512 in NLP. As a result, we have:</a:t>
                </a:r>
              </a:p>
              <a:p>
                <a:pPr marL="0" indent="0">
                  <a:buNone/>
                </a:pPr>
                <a14:m>
                  <m:oMathPara xmlns:m="http://schemas.openxmlformats.org/officeDocument/2006/math">
                    <m:oMathParaPr>
                      <m:jc m:val="centerGroup"/>
                    </m:oMathParaPr>
                    <m:oMath xmlns:m="http://schemas.openxmlformats.org/officeDocument/2006/math">
                      <m:r>
                        <a:rPr lang="en-US" sz="1650" b="1" i="1">
                          <a:latin typeface="Cambria Math" panose="02040503050406030204" pitchFamily="18" charset="0"/>
                        </a:rPr>
                        <m:t>𝑿</m:t>
                      </m:r>
                      <m:r>
                        <m:rPr>
                          <m:aln/>
                        </m:rPr>
                        <a:rPr lang="en-US" sz="1650" i="1">
                          <a:latin typeface="Cambria Math" panose="02040503050406030204" pitchFamily="18" charset="0"/>
                        </a:rPr>
                        <m:t>=</m:t>
                      </m:r>
                      <m:r>
                        <a:rPr lang="en-US" sz="1650" b="1" i="1">
                          <a:latin typeface="Cambria Math" panose="02040503050406030204" pitchFamily="18" charset="0"/>
                        </a:rPr>
                        <m:t>𝑿</m:t>
                      </m:r>
                      <m:r>
                        <a:rPr lang="en-US" sz="1650" i="1">
                          <a:latin typeface="Cambria Math" panose="02040503050406030204" pitchFamily="18" charset="0"/>
                        </a:rPr>
                        <m:t>+</m:t>
                      </m:r>
                      <m:r>
                        <m:rPr>
                          <m:sty m:val="p"/>
                        </m:rPr>
                        <a:rPr lang="en-US" sz="1650">
                          <a:latin typeface="Cambria Math" panose="02040503050406030204" pitchFamily="18" charset="0"/>
                        </a:rPr>
                        <m:t>POS</m:t>
                      </m:r>
                      <m:d>
                        <m:dPr>
                          <m:ctrlPr>
                            <a:rPr lang="en-US" sz="1650" i="1">
                              <a:latin typeface="Cambria Math" panose="02040503050406030204" pitchFamily="18" charset="0"/>
                            </a:rPr>
                          </m:ctrlPr>
                        </m:dPr>
                        <m:e>
                          <m:r>
                            <a:rPr lang="en-US" sz="1650" b="1" i="1">
                              <a:latin typeface="Cambria Math" panose="02040503050406030204" pitchFamily="18" charset="0"/>
                            </a:rPr>
                            <m:t>𝑿</m:t>
                          </m:r>
                        </m:e>
                      </m:d>
                    </m:oMath>
                    <m:oMath xmlns:m="http://schemas.openxmlformats.org/officeDocument/2006/math">
                      <m:r>
                        <m:rPr>
                          <m:sty m:val="p"/>
                        </m:rPr>
                        <a:rPr lang="en-US" sz="1650">
                          <a:latin typeface="Cambria Math" panose="02040503050406030204" pitchFamily="18" charset="0"/>
                        </a:rPr>
                        <m:t>POS</m:t>
                      </m:r>
                      <m:d>
                        <m:dPr>
                          <m:ctrlPr>
                            <a:rPr lang="en-US" sz="1650" i="1">
                              <a:latin typeface="Cambria Math" panose="02040503050406030204" pitchFamily="18" charset="0"/>
                            </a:rPr>
                          </m:ctrlPr>
                        </m:dPr>
                        <m:e>
                          <m:r>
                            <a:rPr lang="en-US" sz="1650" b="1" i="1">
                              <a:latin typeface="Cambria Math" panose="02040503050406030204" pitchFamily="18" charset="0"/>
                            </a:rPr>
                            <m:t>𝑿</m:t>
                          </m:r>
                        </m:e>
                      </m:d>
                      <m:r>
                        <m:rPr>
                          <m:aln/>
                        </m:rPr>
                        <a:rPr lang="en-US" sz="1650" i="1">
                          <a:latin typeface="Cambria Math" panose="02040503050406030204" pitchFamily="18" charset="0"/>
                        </a:rPr>
                        <m:t>=</m:t>
                      </m:r>
                      <m:sSup>
                        <m:sSupPr>
                          <m:ctrlPr>
                            <a:rPr lang="en-US" sz="1650" i="1">
                              <a:latin typeface="Cambria Math" panose="02040503050406030204" pitchFamily="18" charset="0"/>
                            </a:rPr>
                          </m:ctrlPr>
                        </m:sSupPr>
                        <m:e>
                          <m:d>
                            <m:dPr>
                              <m:ctrlPr>
                                <a:rPr lang="en-US" sz="1650" i="1">
                                  <a:latin typeface="Cambria Math" panose="02040503050406030204" pitchFamily="18" charset="0"/>
                                </a:rPr>
                              </m:ctrlPr>
                            </m:dPr>
                            <m:e>
                              <m:r>
                                <m:rPr>
                                  <m:sty m:val="p"/>
                                </m:rPr>
                                <a:rPr lang="en-US" sz="1650">
                                  <a:latin typeface="Cambria Math" panose="02040503050406030204" pitchFamily="18" charset="0"/>
                                </a:rPr>
                                <m:t>pos</m:t>
                              </m:r>
                              <m:d>
                                <m:dPr>
                                  <m:ctrlPr>
                                    <a:rPr lang="en-US" sz="1650" i="1">
                                      <a:latin typeface="Cambria Math" panose="02040503050406030204" pitchFamily="18" charset="0"/>
                                    </a:rPr>
                                  </m:ctrlPr>
                                </m:dPr>
                                <m:e>
                                  <m:sSub>
                                    <m:sSubPr>
                                      <m:ctrlPr>
                                        <a:rPr lang="en-US" sz="1650" i="1">
                                          <a:latin typeface="Cambria Math" panose="02040503050406030204" pitchFamily="18" charset="0"/>
                                        </a:rPr>
                                      </m:ctrlPr>
                                    </m:sSubPr>
                                    <m:e>
                                      <m:r>
                                        <a:rPr lang="en-US" sz="1650" b="1" i="1">
                                          <a:latin typeface="Cambria Math" panose="02040503050406030204" pitchFamily="18" charset="0"/>
                                        </a:rPr>
                                        <m:t>𝒙</m:t>
                                      </m:r>
                                    </m:e>
                                    <m:sub>
                                      <m:r>
                                        <a:rPr lang="en-US" sz="1650" i="1">
                                          <a:latin typeface="Cambria Math" panose="02040503050406030204" pitchFamily="18" charset="0"/>
                                        </a:rPr>
                                        <m:t>1</m:t>
                                      </m:r>
                                    </m:sub>
                                  </m:sSub>
                                </m:e>
                              </m:d>
                              <m:r>
                                <a:rPr lang="en-US" sz="1650" i="1">
                                  <a:latin typeface="Cambria Math" panose="02040503050406030204" pitchFamily="18" charset="0"/>
                                </a:rPr>
                                <m:t>,</m:t>
                              </m:r>
                              <m:r>
                                <m:rPr>
                                  <m:sty m:val="p"/>
                                </m:rPr>
                                <a:rPr lang="en-US" sz="1650">
                                  <a:latin typeface="Cambria Math" panose="02040503050406030204" pitchFamily="18" charset="0"/>
                                </a:rPr>
                                <m:t>pos</m:t>
                              </m:r>
                              <m:d>
                                <m:dPr>
                                  <m:ctrlPr>
                                    <a:rPr lang="en-US" sz="1650" i="1">
                                      <a:latin typeface="Cambria Math" panose="02040503050406030204" pitchFamily="18" charset="0"/>
                                    </a:rPr>
                                  </m:ctrlPr>
                                </m:dPr>
                                <m:e>
                                  <m:sSub>
                                    <m:sSubPr>
                                      <m:ctrlPr>
                                        <a:rPr lang="en-US" sz="1650" i="1">
                                          <a:latin typeface="Cambria Math" panose="02040503050406030204" pitchFamily="18" charset="0"/>
                                        </a:rPr>
                                      </m:ctrlPr>
                                    </m:sSubPr>
                                    <m:e>
                                      <m:r>
                                        <a:rPr lang="en-US" sz="1650" b="1" i="1">
                                          <a:latin typeface="Cambria Math" panose="02040503050406030204" pitchFamily="18" charset="0"/>
                                        </a:rPr>
                                        <m:t>𝒙</m:t>
                                      </m:r>
                                    </m:e>
                                    <m:sub>
                                      <m:r>
                                        <a:rPr lang="en-US" sz="1650" i="1">
                                          <a:latin typeface="Cambria Math" panose="02040503050406030204" pitchFamily="18" charset="0"/>
                                        </a:rPr>
                                        <m:t>2</m:t>
                                      </m:r>
                                    </m:sub>
                                  </m:sSub>
                                </m:e>
                              </m:d>
                              <m:r>
                                <a:rPr lang="en-US" sz="1650" i="1">
                                  <a:latin typeface="Cambria Math" panose="02040503050406030204" pitchFamily="18" charset="0"/>
                                </a:rPr>
                                <m:t>,…,</m:t>
                              </m:r>
                              <m:r>
                                <m:rPr>
                                  <m:sty m:val="p"/>
                                </m:rPr>
                                <a:rPr lang="en-US" sz="1650">
                                  <a:latin typeface="Cambria Math" panose="02040503050406030204" pitchFamily="18" charset="0"/>
                                </a:rPr>
                                <m:t>pos</m:t>
                              </m:r>
                              <m:d>
                                <m:dPr>
                                  <m:ctrlPr>
                                    <a:rPr lang="en-US" sz="1650" i="1">
                                      <a:latin typeface="Cambria Math" panose="02040503050406030204" pitchFamily="18" charset="0"/>
                                    </a:rPr>
                                  </m:ctrlPr>
                                </m:dPr>
                                <m:e>
                                  <m:sSub>
                                    <m:sSubPr>
                                      <m:ctrlPr>
                                        <a:rPr lang="en-US" sz="1650" i="1">
                                          <a:latin typeface="Cambria Math" panose="02040503050406030204" pitchFamily="18" charset="0"/>
                                        </a:rPr>
                                      </m:ctrlPr>
                                    </m:sSubPr>
                                    <m:e>
                                      <m:r>
                                        <a:rPr lang="en-US" sz="1650" b="1" i="1">
                                          <a:latin typeface="Cambria Math" panose="02040503050406030204" pitchFamily="18" charset="0"/>
                                        </a:rPr>
                                        <m:t>𝒙</m:t>
                                      </m:r>
                                    </m:e>
                                    <m:sub>
                                      <m:r>
                                        <a:rPr lang="en-US" sz="1650" i="1">
                                          <a:latin typeface="Cambria Math" panose="02040503050406030204" pitchFamily="18" charset="0"/>
                                        </a:rPr>
                                        <m:t>𝑚</m:t>
                                      </m:r>
                                    </m:sub>
                                  </m:sSub>
                                </m:e>
                              </m:d>
                            </m:e>
                          </m:d>
                        </m:e>
                        <m:sup>
                          <m:r>
                            <a:rPr lang="en-US" sz="1650" i="1">
                              <a:latin typeface="Cambria Math" panose="02040503050406030204" pitchFamily="18" charset="0"/>
                            </a:rPr>
                            <m:t>𝑇</m:t>
                          </m:r>
                        </m:sup>
                      </m:sSup>
                    </m:oMath>
                    <m:oMath xmlns:m="http://schemas.openxmlformats.org/officeDocument/2006/math">
                      <m:r>
                        <m:rPr>
                          <m:sty m:val="p"/>
                        </m:rPr>
                        <a:rPr lang="en-US" sz="1650">
                          <a:latin typeface="Cambria Math" panose="02040503050406030204" pitchFamily="18" charset="0"/>
                        </a:rPr>
                        <m:t>pos</m:t>
                      </m:r>
                      <m:d>
                        <m:dPr>
                          <m:ctrlPr>
                            <a:rPr lang="en-US" sz="1650" i="1">
                              <a:latin typeface="Cambria Math" panose="02040503050406030204" pitchFamily="18" charset="0"/>
                            </a:rPr>
                          </m:ctrlPr>
                        </m:dPr>
                        <m:e>
                          <m:sSub>
                            <m:sSubPr>
                              <m:ctrlPr>
                                <a:rPr lang="en-US" sz="1650" i="1">
                                  <a:latin typeface="Cambria Math" panose="02040503050406030204" pitchFamily="18" charset="0"/>
                                </a:rPr>
                              </m:ctrlPr>
                            </m:sSubPr>
                            <m:e>
                              <m:r>
                                <a:rPr lang="en-US" sz="1650" b="1" i="1">
                                  <a:latin typeface="Cambria Math" panose="02040503050406030204" pitchFamily="18" charset="0"/>
                                </a:rPr>
                                <m:t>𝒙</m:t>
                              </m:r>
                            </m:e>
                            <m:sub>
                              <m:r>
                                <a:rPr lang="en-US" sz="1650" i="1">
                                  <a:latin typeface="Cambria Math" panose="02040503050406030204" pitchFamily="18" charset="0"/>
                                </a:rPr>
                                <m:t>𝑖</m:t>
                              </m:r>
                            </m:sub>
                          </m:sSub>
                        </m:e>
                      </m:d>
                      <m:r>
                        <m:rPr>
                          <m:aln/>
                        </m:rPr>
                        <a:rPr lang="en-US" sz="1650" i="1">
                          <a:latin typeface="Cambria Math" panose="02040503050406030204" pitchFamily="18" charset="0"/>
                        </a:rPr>
                        <m:t>=</m:t>
                      </m:r>
                      <m:sSup>
                        <m:sSupPr>
                          <m:ctrlPr>
                            <a:rPr lang="en-US" sz="1650" i="1">
                              <a:latin typeface="Cambria Math" panose="02040503050406030204" pitchFamily="18" charset="0"/>
                            </a:rPr>
                          </m:ctrlPr>
                        </m:sSupPr>
                        <m:e>
                          <m:d>
                            <m:dPr>
                              <m:ctrlPr>
                                <a:rPr lang="en-US" sz="1650" i="1">
                                  <a:latin typeface="Cambria Math" panose="02040503050406030204" pitchFamily="18" charset="0"/>
                                </a:rPr>
                              </m:ctrlPr>
                            </m:dPr>
                            <m:e>
                              <m:r>
                                <m:rPr>
                                  <m:sty m:val="p"/>
                                </m:rPr>
                                <a:rPr lang="en-US" sz="1650">
                                  <a:latin typeface="Cambria Math" panose="02040503050406030204" pitchFamily="18" charset="0"/>
                                </a:rPr>
                                <m:t>pos</m:t>
                              </m:r>
                              <m:d>
                                <m:dPr>
                                  <m:ctrlPr>
                                    <a:rPr lang="en-US" sz="1650" i="1">
                                      <a:latin typeface="Cambria Math" panose="02040503050406030204" pitchFamily="18" charset="0"/>
                                    </a:rPr>
                                  </m:ctrlPr>
                                </m:dPr>
                                <m:e>
                                  <m:r>
                                    <a:rPr lang="en-US" sz="1650" i="1">
                                      <a:latin typeface="Cambria Math" panose="02040503050406030204" pitchFamily="18" charset="0"/>
                                    </a:rPr>
                                    <m:t>𝑖</m:t>
                                  </m:r>
                                  <m:r>
                                    <a:rPr lang="en-US" sz="1650" i="1">
                                      <a:latin typeface="Cambria Math" panose="02040503050406030204" pitchFamily="18" charset="0"/>
                                    </a:rPr>
                                    <m:t>,1</m:t>
                                  </m:r>
                                </m:e>
                              </m:d>
                              <m:r>
                                <a:rPr lang="en-US" sz="1650" i="1">
                                  <a:latin typeface="Cambria Math" panose="02040503050406030204" pitchFamily="18" charset="0"/>
                                </a:rPr>
                                <m:t>,</m:t>
                              </m:r>
                              <m:r>
                                <m:rPr>
                                  <m:sty m:val="p"/>
                                </m:rPr>
                                <a:rPr lang="en-US" sz="1650">
                                  <a:latin typeface="Cambria Math" panose="02040503050406030204" pitchFamily="18" charset="0"/>
                                </a:rPr>
                                <m:t>pos</m:t>
                              </m:r>
                              <m:d>
                                <m:dPr>
                                  <m:ctrlPr>
                                    <a:rPr lang="en-US" sz="1650" i="1">
                                      <a:latin typeface="Cambria Math" panose="02040503050406030204" pitchFamily="18" charset="0"/>
                                    </a:rPr>
                                  </m:ctrlPr>
                                </m:dPr>
                                <m:e>
                                  <m:r>
                                    <a:rPr lang="en-US" sz="1650" i="1">
                                      <a:latin typeface="Cambria Math" panose="02040503050406030204" pitchFamily="18" charset="0"/>
                                    </a:rPr>
                                    <m:t>𝑖</m:t>
                                  </m:r>
                                  <m:r>
                                    <a:rPr lang="en-US" sz="1650" i="1">
                                      <a:latin typeface="Cambria Math" panose="02040503050406030204" pitchFamily="18" charset="0"/>
                                    </a:rPr>
                                    <m:t>,2</m:t>
                                  </m:r>
                                </m:e>
                              </m:d>
                              <m:r>
                                <a:rPr lang="en-US" sz="1650" i="1">
                                  <a:latin typeface="Cambria Math" panose="02040503050406030204" pitchFamily="18" charset="0"/>
                                </a:rPr>
                                <m:t>,…,</m:t>
                              </m:r>
                              <m:r>
                                <m:rPr>
                                  <m:sty m:val="p"/>
                                </m:rPr>
                                <a:rPr lang="en-US" sz="1650">
                                  <a:latin typeface="Cambria Math" panose="02040503050406030204" pitchFamily="18" charset="0"/>
                                </a:rPr>
                                <m:t>pos</m:t>
                              </m:r>
                              <m:d>
                                <m:dPr>
                                  <m:ctrlPr>
                                    <a:rPr lang="en-US" sz="1650" i="1">
                                      <a:latin typeface="Cambria Math" panose="02040503050406030204" pitchFamily="18" charset="0"/>
                                    </a:rPr>
                                  </m:ctrlPr>
                                </m:dPr>
                                <m:e>
                                  <m:r>
                                    <a:rPr lang="en-US" sz="1650" i="1">
                                      <a:latin typeface="Cambria Math" panose="02040503050406030204" pitchFamily="18" charset="0"/>
                                    </a:rPr>
                                    <m:t>𝑖</m:t>
                                  </m:r>
                                  <m:r>
                                    <a:rPr lang="en-US" sz="1650" i="1">
                                      <a:latin typeface="Cambria Math" panose="02040503050406030204" pitchFamily="18" charset="0"/>
                                    </a:rPr>
                                    <m:t>,</m:t>
                                  </m:r>
                                  <m:sSub>
                                    <m:sSubPr>
                                      <m:ctrlPr>
                                        <a:rPr lang="en-US" sz="1650" i="1">
                                          <a:latin typeface="Cambria Math" panose="02040503050406030204" pitchFamily="18" charset="0"/>
                                        </a:rPr>
                                      </m:ctrlPr>
                                    </m:sSubPr>
                                    <m:e>
                                      <m:r>
                                        <a:rPr lang="en-US" sz="1650" i="1">
                                          <a:latin typeface="Cambria Math" panose="02040503050406030204" pitchFamily="18" charset="0"/>
                                        </a:rPr>
                                        <m:t>𝑑</m:t>
                                      </m:r>
                                    </m:e>
                                    <m:sub>
                                      <m:r>
                                        <a:rPr lang="en-US" sz="1650" i="1">
                                          <a:latin typeface="Cambria Math" panose="02040503050406030204" pitchFamily="18" charset="0"/>
                                        </a:rPr>
                                        <m:t>𝑚</m:t>
                                      </m:r>
                                    </m:sub>
                                  </m:sSub>
                                </m:e>
                              </m:d>
                            </m:e>
                          </m:d>
                        </m:e>
                        <m:sup>
                          <m:r>
                            <a:rPr lang="en-US" sz="1650" i="1">
                              <a:latin typeface="Cambria Math" panose="02040503050406030204" pitchFamily="18" charset="0"/>
                            </a:rPr>
                            <m:t>𝑇</m:t>
                          </m:r>
                        </m:sup>
                      </m:sSup>
                    </m:oMath>
                    <m:oMath xmlns:m="http://schemas.openxmlformats.org/officeDocument/2006/math">
                      <m:r>
                        <m:rPr>
                          <m:sty m:val="p"/>
                        </m:rPr>
                        <a:rPr lang="en-US" sz="1650">
                          <a:latin typeface="Cambria Math" panose="02040503050406030204" pitchFamily="18" charset="0"/>
                        </a:rPr>
                        <m:t>pos</m:t>
                      </m:r>
                      <m:d>
                        <m:dPr>
                          <m:ctrlPr>
                            <a:rPr lang="en-US" sz="1650" i="1">
                              <a:latin typeface="Cambria Math" panose="02040503050406030204" pitchFamily="18" charset="0"/>
                            </a:rPr>
                          </m:ctrlPr>
                        </m:dPr>
                        <m:e>
                          <m:r>
                            <a:rPr lang="en-US" sz="1650" i="1">
                              <a:latin typeface="Cambria Math" panose="02040503050406030204" pitchFamily="18" charset="0"/>
                            </a:rPr>
                            <m:t>𝑖</m:t>
                          </m:r>
                          <m:r>
                            <a:rPr lang="en-US" sz="1650" i="1">
                              <a:latin typeface="Cambria Math" panose="02040503050406030204" pitchFamily="18" charset="0"/>
                            </a:rPr>
                            <m:t>,</m:t>
                          </m:r>
                          <m:r>
                            <a:rPr lang="en-US" sz="1650" i="1">
                              <a:latin typeface="Cambria Math" panose="02040503050406030204" pitchFamily="18" charset="0"/>
                            </a:rPr>
                            <m:t>𝑗</m:t>
                          </m:r>
                        </m:e>
                      </m:d>
                      <m:r>
                        <m:rPr>
                          <m:aln/>
                        </m:rPr>
                        <a:rPr lang="en-US" sz="1650" i="1">
                          <a:latin typeface="Cambria Math" panose="02040503050406030204" pitchFamily="18" charset="0"/>
                        </a:rPr>
                        <m:t>=</m:t>
                      </m:r>
                      <m:d>
                        <m:dPr>
                          <m:begChr m:val="{"/>
                          <m:endChr m:val=""/>
                          <m:ctrlPr>
                            <a:rPr lang="en-US" sz="1650" i="1">
                              <a:latin typeface="Cambria Math" panose="02040503050406030204" pitchFamily="18" charset="0"/>
                            </a:rPr>
                          </m:ctrlPr>
                        </m:dPr>
                        <m:e>
                          <m:m>
                            <m:mPr>
                              <m:mcs>
                                <m:mc>
                                  <m:mcPr>
                                    <m:count m:val="1"/>
                                    <m:mcJc m:val="center"/>
                                  </m:mcPr>
                                </m:mc>
                              </m:mcs>
                              <m:ctrlPr>
                                <a:rPr lang="en-US" sz="1650" i="1">
                                  <a:latin typeface="Cambria Math" panose="02040503050406030204" pitchFamily="18" charset="0"/>
                                </a:rPr>
                              </m:ctrlPr>
                            </m:mPr>
                            <m:mr>
                              <m:e>
                                <m:func>
                                  <m:funcPr>
                                    <m:ctrlPr>
                                      <a:rPr lang="en-US" sz="1650" i="1">
                                        <a:latin typeface="Cambria Math" panose="02040503050406030204" pitchFamily="18" charset="0"/>
                                      </a:rPr>
                                    </m:ctrlPr>
                                  </m:funcPr>
                                  <m:fName>
                                    <m:r>
                                      <m:rPr>
                                        <m:sty m:val="p"/>
                                      </m:rPr>
                                      <a:rPr lang="en-US" sz="1650">
                                        <a:latin typeface="Cambria Math" panose="02040503050406030204" pitchFamily="18" charset="0"/>
                                      </a:rPr>
                                      <m:t>sin</m:t>
                                    </m:r>
                                  </m:fName>
                                  <m:e>
                                    <m:d>
                                      <m:dPr>
                                        <m:ctrlPr>
                                          <a:rPr lang="en-US" sz="1650" i="1">
                                            <a:latin typeface="Cambria Math" panose="02040503050406030204" pitchFamily="18" charset="0"/>
                                          </a:rPr>
                                        </m:ctrlPr>
                                      </m:dPr>
                                      <m:e>
                                        <m:f>
                                          <m:fPr>
                                            <m:ctrlPr>
                                              <a:rPr lang="en-US" sz="1650" i="1">
                                                <a:latin typeface="Cambria Math" panose="02040503050406030204" pitchFamily="18" charset="0"/>
                                              </a:rPr>
                                            </m:ctrlPr>
                                          </m:fPr>
                                          <m:num>
                                            <m:r>
                                              <a:rPr lang="en-US" sz="1650" i="1">
                                                <a:latin typeface="Cambria Math" panose="02040503050406030204" pitchFamily="18" charset="0"/>
                                              </a:rPr>
                                              <m:t>𝑖</m:t>
                                            </m:r>
                                          </m:num>
                                          <m:den>
                                            <m:sSup>
                                              <m:sSupPr>
                                                <m:ctrlPr>
                                                  <a:rPr lang="en-US" sz="1650" i="1">
                                                    <a:latin typeface="Cambria Math" panose="02040503050406030204" pitchFamily="18" charset="0"/>
                                                  </a:rPr>
                                                </m:ctrlPr>
                                              </m:sSupPr>
                                              <m:e>
                                                <m:r>
                                                  <a:rPr lang="en-US" sz="1650" i="1">
                                                    <a:latin typeface="Cambria Math" panose="02040503050406030204" pitchFamily="18" charset="0"/>
                                                  </a:rPr>
                                                  <m:t>10000</m:t>
                                                </m:r>
                                              </m:e>
                                              <m:sup>
                                                <m:f>
                                                  <m:fPr>
                                                    <m:type m:val="lin"/>
                                                    <m:ctrlPr>
                                                      <a:rPr lang="en-US" sz="1650" i="1">
                                                        <a:latin typeface="Cambria Math" panose="02040503050406030204" pitchFamily="18" charset="0"/>
                                                      </a:rPr>
                                                    </m:ctrlPr>
                                                  </m:fPr>
                                                  <m:num>
                                                    <m:r>
                                                      <a:rPr lang="en-US" sz="1650" i="1">
                                                        <a:latin typeface="Cambria Math" panose="02040503050406030204" pitchFamily="18" charset="0"/>
                                                      </a:rPr>
                                                      <m:t>2</m:t>
                                                    </m:r>
                                                    <m:r>
                                                      <a:rPr lang="en-US" sz="1650" i="1">
                                                        <a:latin typeface="Cambria Math" panose="02040503050406030204" pitchFamily="18" charset="0"/>
                                                      </a:rPr>
                                                      <m:t>𝑘</m:t>
                                                    </m:r>
                                                  </m:num>
                                                  <m:den>
                                                    <m:sSub>
                                                      <m:sSubPr>
                                                        <m:ctrlPr>
                                                          <a:rPr lang="en-US" sz="1650" i="1">
                                                            <a:latin typeface="Cambria Math" panose="02040503050406030204" pitchFamily="18" charset="0"/>
                                                          </a:rPr>
                                                        </m:ctrlPr>
                                                      </m:sSubPr>
                                                      <m:e>
                                                        <m:r>
                                                          <a:rPr lang="en-US" sz="1650" i="1">
                                                            <a:latin typeface="Cambria Math" panose="02040503050406030204" pitchFamily="18" charset="0"/>
                                                          </a:rPr>
                                                          <m:t>𝑑</m:t>
                                                        </m:r>
                                                      </m:e>
                                                      <m:sub>
                                                        <m:r>
                                                          <a:rPr lang="en-US" sz="1650" i="1">
                                                            <a:latin typeface="Cambria Math" panose="02040503050406030204" pitchFamily="18" charset="0"/>
                                                          </a:rPr>
                                                          <m:t>𝑚</m:t>
                                                        </m:r>
                                                      </m:sub>
                                                    </m:sSub>
                                                  </m:den>
                                                </m:f>
                                              </m:sup>
                                            </m:sSup>
                                          </m:den>
                                        </m:f>
                                      </m:e>
                                    </m:d>
                                  </m:e>
                                </m:func>
                                <m:r>
                                  <m:rPr>
                                    <m:sty m:val="p"/>
                                  </m:rPr>
                                  <a:rPr lang="en-US" sz="1650">
                                    <a:latin typeface="Cambria Math" panose="02040503050406030204" pitchFamily="18" charset="0"/>
                                  </a:rPr>
                                  <m:t>if</m:t>
                                </m:r>
                                <m:r>
                                  <a:rPr lang="en-US" sz="1650" i="1">
                                    <a:latin typeface="Cambria Math" panose="02040503050406030204" pitchFamily="18" charset="0"/>
                                  </a:rPr>
                                  <m:t> </m:t>
                                </m:r>
                                <m:r>
                                  <a:rPr lang="en-US" sz="1650" i="1">
                                    <a:latin typeface="Cambria Math" panose="02040503050406030204" pitchFamily="18" charset="0"/>
                                  </a:rPr>
                                  <m:t>𝑗</m:t>
                                </m:r>
                                <m:r>
                                  <a:rPr lang="en-US" sz="1650" i="1">
                                    <a:latin typeface="Cambria Math" panose="02040503050406030204" pitchFamily="18" charset="0"/>
                                  </a:rPr>
                                  <m:t>=2</m:t>
                                </m:r>
                                <m:r>
                                  <a:rPr lang="en-US" sz="1650" i="1">
                                    <a:latin typeface="Cambria Math" panose="02040503050406030204" pitchFamily="18" charset="0"/>
                                  </a:rPr>
                                  <m:t>𝑘</m:t>
                                </m:r>
                              </m:e>
                            </m:mr>
                            <m:mr>
                              <m:e>
                                <m:func>
                                  <m:funcPr>
                                    <m:ctrlPr>
                                      <a:rPr lang="en-US" sz="1650" i="1">
                                        <a:latin typeface="Cambria Math" panose="02040503050406030204" pitchFamily="18" charset="0"/>
                                      </a:rPr>
                                    </m:ctrlPr>
                                  </m:funcPr>
                                  <m:fName>
                                    <m:r>
                                      <m:rPr>
                                        <m:sty m:val="p"/>
                                      </m:rPr>
                                      <a:rPr lang="en-US" sz="1650">
                                        <a:latin typeface="Cambria Math" panose="02040503050406030204" pitchFamily="18" charset="0"/>
                                      </a:rPr>
                                      <m:t>cos</m:t>
                                    </m:r>
                                  </m:fName>
                                  <m:e>
                                    <m:d>
                                      <m:dPr>
                                        <m:ctrlPr>
                                          <a:rPr lang="en-US" sz="1650" i="1">
                                            <a:latin typeface="Cambria Math" panose="02040503050406030204" pitchFamily="18" charset="0"/>
                                          </a:rPr>
                                        </m:ctrlPr>
                                      </m:dPr>
                                      <m:e>
                                        <m:f>
                                          <m:fPr>
                                            <m:ctrlPr>
                                              <a:rPr lang="en-US" sz="1650" i="1">
                                                <a:latin typeface="Cambria Math" panose="02040503050406030204" pitchFamily="18" charset="0"/>
                                              </a:rPr>
                                            </m:ctrlPr>
                                          </m:fPr>
                                          <m:num>
                                            <m:r>
                                              <a:rPr lang="en-US" sz="1650" i="1">
                                                <a:latin typeface="Cambria Math" panose="02040503050406030204" pitchFamily="18" charset="0"/>
                                              </a:rPr>
                                              <m:t>𝑖</m:t>
                                            </m:r>
                                          </m:num>
                                          <m:den>
                                            <m:sSup>
                                              <m:sSupPr>
                                                <m:ctrlPr>
                                                  <a:rPr lang="en-US" sz="1650" i="1">
                                                    <a:latin typeface="Cambria Math" panose="02040503050406030204" pitchFamily="18" charset="0"/>
                                                  </a:rPr>
                                                </m:ctrlPr>
                                              </m:sSupPr>
                                              <m:e>
                                                <m:r>
                                                  <a:rPr lang="en-US" sz="1650" i="1">
                                                    <a:latin typeface="Cambria Math" panose="02040503050406030204" pitchFamily="18" charset="0"/>
                                                  </a:rPr>
                                                  <m:t>10000</m:t>
                                                </m:r>
                                              </m:e>
                                              <m:sup>
                                                <m:f>
                                                  <m:fPr>
                                                    <m:type m:val="lin"/>
                                                    <m:ctrlPr>
                                                      <a:rPr lang="en-US" sz="1650" i="1">
                                                        <a:latin typeface="Cambria Math" panose="02040503050406030204" pitchFamily="18" charset="0"/>
                                                      </a:rPr>
                                                    </m:ctrlPr>
                                                  </m:fPr>
                                                  <m:num>
                                                    <m:r>
                                                      <a:rPr lang="en-US" sz="1650" i="1">
                                                        <a:latin typeface="Cambria Math" panose="02040503050406030204" pitchFamily="18" charset="0"/>
                                                      </a:rPr>
                                                      <m:t>2</m:t>
                                                    </m:r>
                                                    <m:r>
                                                      <a:rPr lang="en-US" sz="1650" i="1">
                                                        <a:latin typeface="Cambria Math" panose="02040503050406030204" pitchFamily="18" charset="0"/>
                                                      </a:rPr>
                                                      <m:t>𝑘</m:t>
                                                    </m:r>
                                                  </m:num>
                                                  <m:den>
                                                    <m:sSub>
                                                      <m:sSubPr>
                                                        <m:ctrlPr>
                                                          <a:rPr lang="en-US" sz="1650" i="1">
                                                            <a:latin typeface="Cambria Math" panose="02040503050406030204" pitchFamily="18" charset="0"/>
                                                          </a:rPr>
                                                        </m:ctrlPr>
                                                      </m:sSubPr>
                                                      <m:e>
                                                        <m:r>
                                                          <a:rPr lang="en-US" sz="1650" i="1">
                                                            <a:latin typeface="Cambria Math" panose="02040503050406030204" pitchFamily="18" charset="0"/>
                                                          </a:rPr>
                                                          <m:t>𝑑</m:t>
                                                        </m:r>
                                                      </m:e>
                                                      <m:sub>
                                                        <m:r>
                                                          <a:rPr lang="en-US" sz="1650" i="1">
                                                            <a:latin typeface="Cambria Math" panose="02040503050406030204" pitchFamily="18" charset="0"/>
                                                          </a:rPr>
                                                          <m:t>𝑚</m:t>
                                                        </m:r>
                                                      </m:sub>
                                                    </m:sSub>
                                                  </m:den>
                                                </m:f>
                                              </m:sup>
                                            </m:sSup>
                                          </m:den>
                                        </m:f>
                                      </m:e>
                                    </m:d>
                                  </m:e>
                                </m:func>
                                <m:r>
                                  <m:rPr>
                                    <m:sty m:val="p"/>
                                  </m:rPr>
                                  <a:rPr lang="en-US" sz="1650">
                                    <a:latin typeface="Cambria Math" panose="02040503050406030204" pitchFamily="18" charset="0"/>
                                  </a:rPr>
                                  <m:t>if</m:t>
                                </m:r>
                                <m:r>
                                  <a:rPr lang="en-US" sz="1650" i="1">
                                    <a:latin typeface="Cambria Math" panose="02040503050406030204" pitchFamily="18" charset="0"/>
                                  </a:rPr>
                                  <m:t> </m:t>
                                </m:r>
                                <m:r>
                                  <a:rPr lang="en-US" sz="1650" i="1">
                                    <a:latin typeface="Cambria Math" panose="02040503050406030204" pitchFamily="18" charset="0"/>
                                  </a:rPr>
                                  <m:t>𝑗</m:t>
                                </m:r>
                                <m:r>
                                  <a:rPr lang="en-US" sz="1650" i="1">
                                    <a:latin typeface="Cambria Math" panose="02040503050406030204" pitchFamily="18" charset="0"/>
                                  </a:rPr>
                                  <m:t>=2</m:t>
                                </m:r>
                                <m:r>
                                  <a:rPr lang="en-US" sz="1650" i="1">
                                    <a:latin typeface="Cambria Math" panose="02040503050406030204" pitchFamily="18" charset="0"/>
                                  </a:rPr>
                                  <m:t>𝑘</m:t>
                                </m:r>
                                <m:r>
                                  <a:rPr lang="en-US" sz="1650" i="1">
                                    <a:latin typeface="Cambria Math" panose="02040503050406030204" pitchFamily="18" charset="0"/>
                                  </a:rPr>
                                  <m:t>+1</m:t>
                                </m:r>
                              </m:e>
                            </m:mr>
                          </m:m>
                        </m:e>
                      </m:d>
                    </m:oMath>
                  </m:oMathPara>
                </a14:m>
                <a:endParaRPr lang="en-US" sz="1650" dirty="0"/>
              </a:p>
              <a:p>
                <a:pPr marL="0" indent="0">
                  <a:buNone/>
                </a:pPr>
                <a:r>
                  <a:rPr lang="en-US" sz="1650" dirty="0"/>
                  <a:t>Please pay attention that target sequence </a:t>
                </a:r>
                <a:r>
                  <a:rPr lang="en-US" sz="1650" b="1" i="1" dirty="0"/>
                  <a:t>Y</a:t>
                </a:r>
                <a:r>
                  <a:rPr lang="en-US" sz="1650" dirty="0"/>
                  <a:t> is added by position vector POS(</a:t>
                </a:r>
                <a:r>
                  <a:rPr lang="en-US" sz="1650" b="1" i="1" dirty="0"/>
                  <a:t>Y</a:t>
                </a:r>
                <a:r>
                  <a:rPr lang="en-US" sz="1650" dirty="0"/>
                  <a:t>) by the same way too. There may be a question that why sequences </a:t>
                </a:r>
                <a:r>
                  <a:rPr lang="en-US" sz="1650" b="1" i="1" dirty="0"/>
                  <a:t>X</a:t>
                </a:r>
                <a:r>
                  <a:rPr lang="en-US" sz="1650" dirty="0"/>
                  <a:t> and </a:t>
                </a:r>
                <a:r>
                  <a:rPr lang="en-US" sz="1650" b="1" i="1" dirty="0"/>
                  <a:t>Y</a:t>
                </a:r>
                <a:r>
                  <a:rPr lang="en-US" sz="1650" dirty="0"/>
                  <a:t> are added by their position vectors before they are fed into encoder/decoder when tokens in a sequence have their own orders because a sequence is an ordered list of tokens indeed. The answer depends on computational effectiveness as well as flexibility. For example, when sequences are added by their position vectors, transformer can be trained by incomplete French source sequence “&lt;</a:t>
                </a:r>
                <a:r>
                  <a:rPr lang="en-US" sz="1650" dirty="0" err="1"/>
                  <a:t>bos</a:t>
                </a:r>
                <a:r>
                  <a:rPr lang="en-US" sz="1650" dirty="0"/>
                  <a:t>&gt; Je </a:t>
                </a:r>
                <a:r>
                  <a:rPr lang="en-US" sz="1650" dirty="0" err="1"/>
                  <a:t>suis</a:t>
                </a:r>
                <a:r>
                  <a:rPr lang="en-US" sz="1650" dirty="0"/>
                  <a:t>” and incomplete English target sequence “a student &lt;</a:t>
                </a:r>
                <a:r>
                  <a:rPr lang="en-US" sz="1650" dirty="0" err="1"/>
                  <a:t>eos</a:t>
                </a:r>
                <a:r>
                  <a:rPr lang="en-US" sz="1650" dirty="0"/>
                  <a:t>&gt;” because there is no requirement of token ordering. Moreover, sequences can be split into many parts and these parts are trained parallel. This improvement is necessary in case of training huge corpus.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1120" y="914399"/>
                <a:ext cx="12049760" cy="5176066"/>
              </a:xfrm>
              <a:blipFill>
                <a:blip r:embed="rId2"/>
                <a:stretch>
                  <a:fillRect l="-304" t="-353" r="-354" b="-6007"/>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52</a:t>
            </a:fld>
            <a:endParaRPr lang="en-US"/>
          </a:p>
        </p:txBody>
      </p:sp>
    </p:spTree>
    <p:extLst>
      <p:ext uri="{BB962C8B-B14F-4D97-AF65-F5344CB8AC3E}">
        <p14:creationId xmlns:p14="http://schemas.microsoft.com/office/powerpoint/2010/main" val="240072934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Transformer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1280" y="914399"/>
                <a:ext cx="12039600" cy="5176066"/>
              </a:xfrm>
            </p:spPr>
            <p:txBody>
              <a:bodyPr>
                <a:noAutofit/>
              </a:bodyPr>
              <a:lstStyle/>
              <a:p>
                <a:pPr marL="0" indent="0">
                  <a:buNone/>
                </a:pPr>
                <a:r>
                  <a:rPr lang="en-US" sz="2000" dirty="0" smtClean="0"/>
                  <a:t>The second improvement is layer (network) normalization:</a:t>
                </a:r>
              </a:p>
              <a:p>
                <a:pPr marL="0" indent="0" algn="ctr">
                  <a:buNone/>
                </a:pPr>
                <a:r>
                  <a:rPr lang="en-US" sz="2000" dirty="0" err="1"/>
                  <a:t>LayerNorm</a:t>
                </a:r>
                <a:r>
                  <a:rPr lang="en-US" sz="2000" dirty="0"/>
                  <a:t>(</a:t>
                </a:r>
                <a:r>
                  <a:rPr lang="en-US" sz="2000" b="1" i="1" dirty="0"/>
                  <a:t>X</a:t>
                </a:r>
                <a:r>
                  <a:rPr lang="en-US" sz="2000" dirty="0"/>
                  <a:t> + Sublayer(</a:t>
                </a:r>
                <a:r>
                  <a:rPr lang="en-US" sz="2000" b="1" i="1" dirty="0"/>
                  <a:t>X</a:t>
                </a:r>
                <a:r>
                  <a:rPr lang="en-US" sz="2000" dirty="0"/>
                  <a:t>))</a:t>
                </a:r>
              </a:p>
              <a:p>
                <a:pPr marL="0" indent="0" algn="ctr">
                  <a:buNone/>
                </a:pPr>
                <a:r>
                  <a:rPr lang="en-US" sz="2000" dirty="0" err="1"/>
                  <a:t>LayerNorm</a:t>
                </a:r>
                <a:r>
                  <a:rPr lang="en-US" sz="2000" dirty="0"/>
                  <a:t>(</a:t>
                </a:r>
                <a:r>
                  <a:rPr lang="en-US" sz="2000" b="1" i="1" dirty="0"/>
                  <a:t>Y</a:t>
                </a:r>
                <a:r>
                  <a:rPr lang="en-US" sz="2000" dirty="0"/>
                  <a:t> + Sublayer(</a:t>
                </a:r>
                <a:r>
                  <a:rPr lang="en-US" sz="2000" b="1" i="1" dirty="0"/>
                  <a:t>Y</a:t>
                </a:r>
                <a:r>
                  <a:rPr lang="en-US" sz="2000" dirty="0"/>
                  <a:t>))</a:t>
                </a:r>
              </a:p>
              <a:p>
                <a:pPr marL="0" indent="0">
                  <a:buNone/>
                </a:pPr>
                <a:r>
                  <a:rPr lang="en-US" sz="2000" dirty="0"/>
                  <a:t>Because residual mechanism is implemented by the sum </a:t>
                </a:r>
                <a:r>
                  <a:rPr lang="en-US" sz="2000" b="1" i="1" dirty="0"/>
                  <a:t>X</a:t>
                </a:r>
                <a:r>
                  <a:rPr lang="en-US" sz="2000" dirty="0"/>
                  <a:t> + Sublayer(</a:t>
                </a:r>
                <a:r>
                  <a:rPr lang="en-US" sz="2000" b="1" i="1" dirty="0"/>
                  <a:t>X</a:t>
                </a:r>
                <a:r>
                  <a:rPr lang="en-US" sz="2000" dirty="0"/>
                  <a:t>) or </a:t>
                </a:r>
                <a:r>
                  <a:rPr lang="en-US" sz="2000" b="1" i="1" dirty="0"/>
                  <a:t>Y</a:t>
                </a:r>
                <a:r>
                  <a:rPr lang="en-US" sz="2000" dirty="0"/>
                  <a:t> + Sublayer(</a:t>
                </a:r>
                <a:r>
                  <a:rPr lang="en-US" sz="2000" b="1" i="1" dirty="0"/>
                  <a:t>Y</a:t>
                </a:r>
                <a:r>
                  <a:rPr lang="en-US" sz="2000" dirty="0"/>
                  <a:t>), it is necessary to survey the following normalization without loss of generality:</a:t>
                </a:r>
              </a:p>
              <a:p>
                <a:pPr marL="0" indent="0" algn="ctr">
                  <a:buNone/>
                </a:pPr>
                <a:r>
                  <a:rPr lang="en-US" sz="2000" dirty="0" err="1"/>
                  <a:t>LayerNorm</a:t>
                </a:r>
                <a:r>
                  <a:rPr lang="en-US" sz="2000" dirty="0"/>
                  <a:t>(</a:t>
                </a:r>
                <a:r>
                  <a:rPr lang="en-US" sz="2000" b="1" i="1" dirty="0"/>
                  <a:t>x</a:t>
                </a:r>
                <a:r>
                  <a:rPr lang="en-US" sz="2000" dirty="0"/>
                  <a:t>)</a:t>
                </a:r>
              </a:p>
              <a:p>
                <a:pPr marL="0" indent="0">
                  <a:buNone/>
                </a:pPr>
                <a:r>
                  <a:rPr lang="en-US" sz="2000" dirty="0"/>
                  <a:t>Where </a:t>
                </a:r>
                <a:r>
                  <a:rPr lang="en-US" sz="2000" b="1" i="1" dirty="0"/>
                  <a:t>x</a:t>
                </a:r>
                <a:r>
                  <a:rPr lang="en-US" sz="2000" dirty="0"/>
                  <a:t> = (</a:t>
                </a:r>
                <a:r>
                  <a:rPr lang="en-US" sz="2000" i="1" dirty="0"/>
                  <a:t>x</a:t>
                </a:r>
                <a:r>
                  <a:rPr lang="en-US" sz="2000" baseline="-25000" dirty="0"/>
                  <a:t>1</a:t>
                </a:r>
                <a:r>
                  <a:rPr lang="en-US" sz="2000" dirty="0"/>
                  <a:t>, </a:t>
                </a:r>
                <a:r>
                  <a:rPr lang="en-US" sz="2000" i="1" dirty="0"/>
                  <a:t>x</a:t>
                </a:r>
                <a:r>
                  <a:rPr lang="en-US" sz="2000" baseline="-25000" dirty="0"/>
                  <a:t>2</a:t>
                </a:r>
                <a:r>
                  <a:rPr lang="en-US" sz="2000" dirty="0"/>
                  <a:t>,…, </a:t>
                </a:r>
                <a:r>
                  <a:rPr lang="en-US" sz="2000" i="1" dirty="0" err="1"/>
                  <a:t>x</a:t>
                </a:r>
                <a:r>
                  <a:rPr lang="en-US" sz="2000" i="1" baseline="-25000" dirty="0" err="1"/>
                  <a:t>n</a:t>
                </a:r>
                <a:r>
                  <a:rPr lang="en-US" sz="2000" dirty="0"/>
                  <a:t>)</a:t>
                </a:r>
                <a:r>
                  <a:rPr lang="en-US" sz="2000" i="1" baseline="30000" dirty="0"/>
                  <a:t>T</a:t>
                </a:r>
                <a:r>
                  <a:rPr lang="en-US" sz="2000" dirty="0"/>
                  <a:t> is layer of </a:t>
                </a:r>
                <a:r>
                  <a:rPr lang="en-US" sz="2000" i="1" dirty="0"/>
                  <a:t>n</a:t>
                </a:r>
                <a:r>
                  <a:rPr lang="en-US" sz="2000" dirty="0"/>
                  <a:t> neuron </a:t>
                </a:r>
                <a:r>
                  <a:rPr lang="en-US" sz="2000" i="1" dirty="0"/>
                  <a:t>x</a:t>
                </a:r>
                <a:r>
                  <a:rPr lang="en-US" sz="2000" i="1" baseline="-25000" dirty="0"/>
                  <a:t>i</a:t>
                </a:r>
                <a:r>
                  <a:rPr lang="en-US" sz="2000" dirty="0"/>
                  <a:t> with note that each neuron </a:t>
                </a:r>
                <a:r>
                  <a:rPr lang="en-US" sz="2000" i="1" dirty="0"/>
                  <a:t>x</a:t>
                </a:r>
                <a:r>
                  <a:rPr lang="en-US" sz="2000" i="1" baseline="-25000" dirty="0"/>
                  <a:t>i</a:t>
                </a:r>
                <a:r>
                  <a:rPr lang="en-US" sz="2000" dirty="0"/>
                  <a:t> is represented by a number. Suppose </a:t>
                </a:r>
                <a:r>
                  <a:rPr lang="en-US" sz="2000" b="1" i="1" dirty="0"/>
                  <a:t>x</a:t>
                </a:r>
                <a:r>
                  <a:rPr lang="en-US" sz="2000" dirty="0"/>
                  <a:t> as a sample conforms normal distribution, its sample mean and variance are calculated as follows:</a:t>
                </a:r>
              </a:p>
              <a:p>
                <a:pPr marL="0" indent="0">
                  <a:buNone/>
                </a:pPr>
                <a14:m>
                  <m:oMathPara xmlns:m="http://schemas.openxmlformats.org/officeDocument/2006/math">
                    <m:oMathParaPr>
                      <m:jc m:val="centerGroup"/>
                    </m:oMathParaPr>
                    <m:oMath xmlns:m="http://schemas.openxmlformats.org/officeDocument/2006/math">
                      <m:acc>
                        <m:accPr>
                          <m:chr m:val="̅"/>
                          <m:ctrlPr>
                            <a:rPr lang="en-US" sz="2000" i="1">
                              <a:latin typeface="Cambria Math" panose="02040503050406030204" pitchFamily="18" charset="0"/>
                            </a:rPr>
                          </m:ctrlPr>
                        </m:accPr>
                        <m:e>
                          <m:r>
                            <a:rPr lang="en-US" sz="2000" b="1" i="1">
                              <a:latin typeface="Cambria Math" panose="02040503050406030204" pitchFamily="18" charset="0"/>
                            </a:rPr>
                            <m:t>𝒙</m:t>
                          </m:r>
                        </m:e>
                      </m:acc>
                      <m:r>
                        <m:rPr>
                          <m:aln/>
                        </m:rP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𝑛</m:t>
                          </m:r>
                        </m:den>
                      </m:f>
                      <m:nary>
                        <m:naryPr>
                          <m:chr m:val="∑"/>
                          <m:limLoc m:val="undOvr"/>
                          <m:ctrlPr>
                            <a:rPr lang="en-US" sz="2000" i="1">
                              <a:latin typeface="Cambria Math" panose="02040503050406030204" pitchFamily="18" charset="0"/>
                            </a:rPr>
                          </m:ctrlPr>
                        </m:naryPr>
                        <m:sub>
                          <m:r>
                            <a:rPr lang="en-US" sz="2000" i="1">
                              <a:latin typeface="Cambria Math" panose="02040503050406030204" pitchFamily="18" charset="0"/>
                            </a:rPr>
                            <m:t>𝑖</m:t>
                          </m:r>
                          <m:r>
                            <a:rPr lang="en-US" sz="2000" i="1">
                              <a:latin typeface="Cambria Math" panose="02040503050406030204" pitchFamily="18" charset="0"/>
                            </a:rPr>
                            <m:t>=1</m:t>
                          </m:r>
                        </m:sub>
                        <m:sup>
                          <m:r>
                            <a:rPr lang="en-US" sz="2000" i="1">
                              <a:latin typeface="Cambria Math" panose="02040503050406030204" pitchFamily="18" charset="0"/>
                            </a:rPr>
                            <m:t>𝑛</m:t>
                          </m:r>
                        </m:sup>
                        <m:e>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𝑖</m:t>
                              </m:r>
                            </m:sub>
                          </m:sSub>
                        </m:e>
                      </m:nary>
                      <m:r>
                        <a:rPr lang="en-US" sz="2000" b="0" i="1" smtClean="0">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𝑠</m:t>
                          </m:r>
                        </m:e>
                        <m:sup>
                          <m:r>
                            <a:rPr lang="en-US" sz="2000" i="1">
                              <a:latin typeface="Cambria Math" panose="02040503050406030204" pitchFamily="18" charset="0"/>
                            </a:rPr>
                            <m:t>2</m:t>
                          </m:r>
                        </m:sup>
                      </m:sSup>
                      <m:r>
                        <m:rPr>
                          <m:aln/>
                        </m:rP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𝑛</m:t>
                          </m:r>
                          <m:r>
                            <a:rPr lang="en-US" sz="2000" i="1">
                              <a:latin typeface="Cambria Math" panose="02040503050406030204" pitchFamily="18" charset="0"/>
                            </a:rPr>
                            <m:t>−1</m:t>
                          </m:r>
                        </m:den>
                      </m:f>
                      <m:nary>
                        <m:naryPr>
                          <m:chr m:val="∑"/>
                          <m:limLoc m:val="undOvr"/>
                          <m:ctrlPr>
                            <a:rPr lang="en-US" sz="2000" i="1">
                              <a:latin typeface="Cambria Math" panose="02040503050406030204" pitchFamily="18" charset="0"/>
                            </a:rPr>
                          </m:ctrlPr>
                        </m:naryPr>
                        <m:sub>
                          <m:r>
                            <a:rPr lang="en-US" sz="2000" i="1">
                              <a:latin typeface="Cambria Math" panose="02040503050406030204" pitchFamily="18" charset="0"/>
                            </a:rPr>
                            <m:t>𝑖</m:t>
                          </m:r>
                          <m:r>
                            <a:rPr lang="en-US" sz="2000" i="1">
                              <a:latin typeface="Cambria Math" panose="02040503050406030204" pitchFamily="18" charset="0"/>
                            </a:rPr>
                            <m:t>=1</m:t>
                          </m:r>
                        </m:sub>
                        <m:sup>
                          <m:r>
                            <a:rPr lang="en-US" sz="2000" i="1">
                              <a:latin typeface="Cambria Math" panose="02040503050406030204" pitchFamily="18" charset="0"/>
                            </a:rPr>
                            <m:t>𝑛</m:t>
                          </m:r>
                        </m:sup>
                        <m:e>
                          <m:sSup>
                            <m:sSupPr>
                              <m:ctrlPr>
                                <a:rPr lang="en-US" sz="2000" i="1">
                                  <a:latin typeface="Cambria Math" panose="02040503050406030204" pitchFamily="18" charset="0"/>
                                </a:rPr>
                              </m:ctrlPr>
                            </m:sSupPr>
                            <m:e>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𝑖</m:t>
                                      </m:r>
                                    </m:sub>
                                  </m:sSub>
                                  <m:r>
                                    <a:rPr lang="en-US" sz="2000" i="1">
                                      <a:latin typeface="Cambria Math" panose="02040503050406030204" pitchFamily="18" charset="0"/>
                                    </a:rPr>
                                    <m:t>−</m:t>
                                  </m:r>
                                  <m:acc>
                                    <m:accPr>
                                      <m:chr m:val="̅"/>
                                      <m:ctrlPr>
                                        <a:rPr lang="en-US" sz="2000" i="1">
                                          <a:latin typeface="Cambria Math" panose="02040503050406030204" pitchFamily="18" charset="0"/>
                                        </a:rPr>
                                      </m:ctrlPr>
                                    </m:accPr>
                                    <m:e>
                                      <m:r>
                                        <a:rPr lang="en-US" sz="2000" b="1" i="1">
                                          <a:latin typeface="Cambria Math" panose="02040503050406030204" pitchFamily="18" charset="0"/>
                                        </a:rPr>
                                        <m:t>𝒙</m:t>
                                      </m:r>
                                    </m:e>
                                  </m:acc>
                                </m:e>
                              </m:d>
                            </m:e>
                            <m:sup>
                              <m:r>
                                <a:rPr lang="en-US" sz="2000" i="1">
                                  <a:latin typeface="Cambria Math" panose="02040503050406030204" pitchFamily="18" charset="0"/>
                                </a:rPr>
                                <m:t>2</m:t>
                              </m:r>
                            </m:sup>
                          </m:sSup>
                        </m:e>
                      </m:nary>
                    </m:oMath>
                  </m:oMathPara>
                </a14:m>
                <a:endParaRPr lang="en-US" sz="2000" dirty="0"/>
              </a:p>
              <a:p>
                <a:pPr marL="0" indent="0">
                  <a:buNone/>
                </a:pPr>
                <a:r>
                  <a:rPr lang="en-US" sz="2000" dirty="0"/>
                  <a:t>As a result, layer normalization is distribution normalization:</a:t>
                </a:r>
              </a:p>
              <a:p>
                <a:pPr marL="0" indent="0">
                  <a:buNone/>
                </a:pPr>
                <a14:m>
                  <m:oMathPara xmlns:m="http://schemas.openxmlformats.org/officeDocument/2006/math">
                    <m:oMathParaPr>
                      <m:jc m:val="centerGroup"/>
                    </m:oMathParaPr>
                    <m:oMath xmlns:m="http://schemas.openxmlformats.org/officeDocument/2006/math">
                      <m:m>
                        <m:mPr>
                          <m:mcs>
                            <m:mc>
                              <m:mcPr>
                                <m:count m:val="1"/>
                                <m:mcJc m:val="center"/>
                              </m:mcPr>
                            </m:mc>
                          </m:mcs>
                          <m:ctrlPr>
                            <a:rPr lang="en-US" sz="2000" i="1">
                              <a:latin typeface="Cambria Math" panose="02040503050406030204" pitchFamily="18" charset="0"/>
                            </a:rPr>
                          </m:ctrlPr>
                        </m:mPr>
                        <m:mr>
                          <m:e>
                            <m:r>
                              <m:rPr>
                                <m:sty m:val="p"/>
                              </m:rPr>
                              <a:rPr lang="en-US" sz="2000">
                                <a:latin typeface="Cambria Math" panose="02040503050406030204" pitchFamily="18" charset="0"/>
                              </a:rPr>
                              <m:t>LayerNorm</m:t>
                            </m:r>
                            <m:d>
                              <m:dPr>
                                <m:ctrlPr>
                                  <a:rPr lang="en-US" sz="2000" i="1">
                                    <a:latin typeface="Cambria Math" panose="02040503050406030204" pitchFamily="18" charset="0"/>
                                  </a:rPr>
                                </m:ctrlPr>
                              </m:dPr>
                              <m:e>
                                <m:r>
                                  <a:rPr lang="en-US" sz="2000" b="1" i="1">
                                    <a:latin typeface="Cambria Math" panose="02040503050406030204" pitchFamily="18" charset="0"/>
                                  </a:rPr>
                                  <m:t>𝒙</m:t>
                                </m:r>
                              </m:e>
                            </m:d>
                            <m:r>
                              <a:rPr lang="en-US" sz="2000" i="1">
                                <a:latin typeface="Cambria Math" panose="02040503050406030204" pitchFamily="18" charset="0"/>
                              </a:rPr>
                              <m:t>=</m:t>
                            </m:r>
                            <m:sSup>
                              <m:sSupPr>
                                <m:ctrlPr>
                                  <a:rPr lang="en-US" sz="2000" i="1">
                                    <a:latin typeface="Cambria Math" panose="02040503050406030204" pitchFamily="18" charset="0"/>
                                  </a:rPr>
                                </m:ctrlPr>
                              </m:sSupPr>
                              <m:e>
                                <m:d>
                                  <m:dPr>
                                    <m:ctrlPr>
                                      <a:rPr lang="en-US" sz="2000" i="1">
                                        <a:latin typeface="Cambria Math" panose="02040503050406030204" pitchFamily="18" charset="0"/>
                                      </a:rPr>
                                    </m:ctrlPr>
                                  </m:dPr>
                                  <m:e>
                                    <m:r>
                                      <m:rPr>
                                        <m:sty m:val="p"/>
                                      </m:rPr>
                                      <a:rPr lang="en-US" sz="2000">
                                        <a:latin typeface="Cambria Math" panose="02040503050406030204" pitchFamily="18" charset="0"/>
                                      </a:rPr>
                                      <m:t>norm</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1</m:t>
                                            </m:r>
                                          </m:sub>
                                        </m:sSub>
                                      </m:e>
                                    </m:d>
                                    <m:r>
                                      <a:rPr lang="en-US" sz="2000" i="1">
                                        <a:latin typeface="Cambria Math" panose="02040503050406030204" pitchFamily="18" charset="0"/>
                                      </a:rPr>
                                      <m:t>,</m:t>
                                    </m:r>
                                    <m:r>
                                      <m:rPr>
                                        <m:sty m:val="p"/>
                                      </m:rPr>
                                      <a:rPr lang="en-US" sz="2000">
                                        <a:latin typeface="Cambria Math" panose="02040503050406030204" pitchFamily="18" charset="0"/>
                                      </a:rPr>
                                      <m:t>norm</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2</m:t>
                                            </m:r>
                                          </m:sub>
                                        </m:sSub>
                                      </m:e>
                                    </m:d>
                                    <m:r>
                                      <a:rPr lang="en-US" sz="2000" i="1">
                                        <a:latin typeface="Cambria Math" panose="02040503050406030204" pitchFamily="18" charset="0"/>
                                      </a:rPr>
                                      <m:t>,…,</m:t>
                                    </m:r>
                                    <m:r>
                                      <m:rPr>
                                        <m:sty m:val="p"/>
                                      </m:rPr>
                                      <a:rPr lang="en-US" sz="2000">
                                        <a:latin typeface="Cambria Math" panose="02040503050406030204" pitchFamily="18" charset="0"/>
                                      </a:rPr>
                                      <m:t>norm</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𝑛</m:t>
                                            </m:r>
                                          </m:sub>
                                        </m:sSub>
                                      </m:e>
                                    </m:d>
                                  </m:e>
                                </m:d>
                              </m:e>
                              <m:sup>
                                <m:r>
                                  <a:rPr lang="en-US" sz="2000" i="1">
                                    <a:latin typeface="Cambria Math" panose="02040503050406030204" pitchFamily="18" charset="0"/>
                                  </a:rPr>
                                  <m:t>𝑇</m:t>
                                </m:r>
                              </m:sup>
                            </m:sSup>
                          </m:e>
                        </m:mr>
                        <m:mr>
                          <m:e>
                            <m:r>
                              <m:rPr>
                                <m:sty m:val="p"/>
                              </m:rPr>
                              <a:rPr lang="en-US" sz="2000">
                                <a:latin typeface="Cambria Math" panose="02040503050406030204" pitchFamily="18" charset="0"/>
                              </a:rPr>
                              <m:t>norm</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𝑖</m:t>
                                    </m:r>
                                  </m:sub>
                                </m:sSub>
                              </m:e>
                            </m:d>
                            <m:r>
                              <a:rPr lang="en-US" sz="2000" i="1">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𝑖</m:t>
                                    </m:r>
                                  </m:sub>
                                </m:sSub>
                                <m:r>
                                  <a:rPr lang="en-US" sz="2000" i="1">
                                    <a:latin typeface="Cambria Math" panose="02040503050406030204" pitchFamily="18" charset="0"/>
                                  </a:rPr>
                                  <m:t>−</m:t>
                                </m:r>
                                <m:acc>
                                  <m:accPr>
                                    <m:chr m:val="̅"/>
                                    <m:ctrlPr>
                                      <a:rPr lang="en-US" sz="2000" i="1">
                                        <a:latin typeface="Cambria Math" panose="02040503050406030204" pitchFamily="18" charset="0"/>
                                      </a:rPr>
                                    </m:ctrlPr>
                                  </m:accPr>
                                  <m:e>
                                    <m:r>
                                      <a:rPr lang="en-US" sz="2000" b="1" i="1">
                                        <a:latin typeface="Cambria Math" panose="02040503050406030204" pitchFamily="18" charset="0"/>
                                      </a:rPr>
                                      <m:t>𝒙</m:t>
                                    </m:r>
                                  </m:e>
                                </m:acc>
                              </m:num>
                              <m:den>
                                <m:rad>
                                  <m:radPr>
                                    <m:degHide m:val="on"/>
                                    <m:ctrlPr>
                                      <a:rPr lang="en-US" sz="2000" i="1">
                                        <a:latin typeface="Cambria Math" panose="02040503050406030204" pitchFamily="18" charset="0"/>
                                      </a:rPr>
                                    </m:ctrlPr>
                                  </m:radPr>
                                  <m:deg/>
                                  <m:e>
                                    <m:sSup>
                                      <m:sSupPr>
                                        <m:ctrlPr>
                                          <a:rPr lang="en-US" sz="2000" i="1">
                                            <a:latin typeface="Cambria Math" panose="02040503050406030204" pitchFamily="18" charset="0"/>
                                          </a:rPr>
                                        </m:ctrlPr>
                                      </m:sSupPr>
                                      <m:e>
                                        <m:r>
                                          <a:rPr lang="en-US" sz="2000" i="1">
                                            <a:latin typeface="Cambria Math" panose="02040503050406030204" pitchFamily="18" charset="0"/>
                                          </a:rPr>
                                          <m:t>𝑠</m:t>
                                        </m:r>
                                      </m:e>
                                      <m:sup>
                                        <m:r>
                                          <a:rPr lang="en-US" sz="2000" i="1">
                                            <a:latin typeface="Cambria Math" panose="02040503050406030204" pitchFamily="18" charset="0"/>
                                          </a:rPr>
                                          <m:t>2</m:t>
                                        </m:r>
                                      </m:sup>
                                    </m:sSup>
                                  </m:e>
                                </m:rad>
                              </m:den>
                            </m:f>
                          </m:e>
                        </m:mr>
                      </m:m>
                    </m:oMath>
                  </m:oMathPara>
                </a14:m>
                <a:endParaRPr lang="en-US" sz="2000" dirty="0"/>
              </a:p>
              <a:p>
                <a:pPr marL="0" indent="0">
                  <a:buNone/>
                </a:pPr>
                <a:r>
                  <a:rPr lang="en-US" sz="2000" dirty="0"/>
                  <a:t>In literature, layer normalization aims to improve convergence speed in training.</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1280" y="914399"/>
                <a:ext cx="12039600" cy="5176066"/>
              </a:xfrm>
              <a:blipFill>
                <a:blip r:embed="rId2"/>
                <a:stretch>
                  <a:fillRect l="-506" t="-589" r="-557"/>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53</a:t>
            </a:fld>
            <a:endParaRPr lang="en-US"/>
          </a:p>
        </p:txBody>
      </p:sp>
    </p:spTree>
    <p:extLst>
      <p:ext uri="{BB962C8B-B14F-4D97-AF65-F5344CB8AC3E}">
        <p14:creationId xmlns:p14="http://schemas.microsoft.com/office/powerpoint/2010/main" val="314425862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Transformer</a:t>
            </a:r>
          </a:p>
        </p:txBody>
      </p:sp>
      <p:sp>
        <p:nvSpPr>
          <p:cNvPr id="3" name="Content Placeholder 2"/>
          <p:cNvSpPr>
            <a:spLocks noGrp="1"/>
          </p:cNvSpPr>
          <p:nvPr>
            <p:ph idx="1"/>
          </p:nvPr>
        </p:nvSpPr>
        <p:spPr>
          <a:xfrm>
            <a:off x="71120" y="914399"/>
            <a:ext cx="12049760" cy="5176066"/>
          </a:xfrm>
        </p:spPr>
        <p:txBody>
          <a:bodyPr>
            <a:normAutofit/>
          </a:bodyPr>
          <a:lstStyle/>
          <a:p>
            <a:pPr marL="0" indent="0">
              <a:buNone/>
            </a:pPr>
            <a:r>
              <a:rPr lang="en-US" sz="2300" dirty="0"/>
              <a:t>It is not difficult to train transformer from corpus which can be a huge set of pairs of source/target sequences. Backpropagation algorithm associated with stochastic gradient descent (SGD) is a simple and effective choice. Feedforward sublayer represented by feedforward network (FFN) is easily trained by backpropagation algorithm associated SGD, besides attention sublayers can be trained by backpropagation algorithm associated SGD too. For instance, attention parameters for encoder such as weight matrices </a:t>
            </a:r>
            <a:r>
              <a:rPr lang="en-US" sz="2300" i="1" dirty="0" err="1"/>
              <a:t>W</a:t>
            </a:r>
            <a:r>
              <a:rPr lang="en-US" sz="2300" i="1" baseline="-25000" dirty="0" err="1"/>
              <a:t>i</a:t>
            </a:r>
            <a:r>
              <a:rPr lang="en-US" sz="2300" i="1" baseline="30000" dirty="0" err="1"/>
              <a:t>Q</a:t>
            </a:r>
            <a:r>
              <a:rPr lang="en-US" sz="2300" dirty="0"/>
              <a:t>, </a:t>
            </a:r>
            <a:r>
              <a:rPr lang="en-US" sz="2300" i="1" dirty="0" err="1"/>
              <a:t>W</a:t>
            </a:r>
            <a:r>
              <a:rPr lang="en-US" sz="2300" i="1" baseline="-25000" dirty="0" err="1"/>
              <a:t>i</a:t>
            </a:r>
            <a:r>
              <a:rPr lang="en-US" sz="2300" i="1" baseline="30000" dirty="0" err="1"/>
              <a:t>K</a:t>
            </a:r>
            <a:r>
              <a:rPr lang="en-US" sz="2300" dirty="0"/>
              <a:t>, </a:t>
            </a:r>
            <a:r>
              <a:rPr lang="en-US" sz="2300" i="1" dirty="0" err="1"/>
              <a:t>W</a:t>
            </a:r>
            <a:r>
              <a:rPr lang="en-US" sz="2300" i="1" baseline="-25000" dirty="0" err="1"/>
              <a:t>i</a:t>
            </a:r>
            <a:r>
              <a:rPr lang="en-US" sz="2300" i="1" baseline="30000" dirty="0" err="1"/>
              <a:t>V</a:t>
            </a:r>
            <a:r>
              <a:rPr lang="en-US" sz="2300" dirty="0"/>
              <a:t>, and </a:t>
            </a:r>
            <a:r>
              <a:rPr lang="en-US" sz="2300" i="1" dirty="0"/>
              <a:t>W</a:t>
            </a:r>
            <a:r>
              <a:rPr lang="en-US" sz="2300" i="1" baseline="30000" dirty="0"/>
              <a:t>O</a:t>
            </a:r>
            <a:r>
              <a:rPr lang="en-US" sz="2300" dirty="0"/>
              <a:t> can be learned by backpropagation algorithm associated with SGD. Attention parameters for decoder such as weight matrices </a:t>
            </a:r>
            <a:r>
              <a:rPr lang="en-US" sz="2300" i="1" dirty="0" err="1"/>
              <a:t>W</a:t>
            </a:r>
            <a:r>
              <a:rPr lang="en-US" sz="2300" i="1" baseline="-25000" dirty="0" err="1"/>
              <a:t>i</a:t>
            </a:r>
            <a:r>
              <a:rPr lang="en-US" sz="2300" i="1" baseline="30000" dirty="0" err="1"/>
              <a:t>Q</a:t>
            </a:r>
            <a:r>
              <a:rPr lang="en-US" sz="2300" dirty="0"/>
              <a:t>, </a:t>
            </a:r>
            <a:r>
              <a:rPr lang="en-US" sz="2300" i="1" dirty="0" err="1"/>
              <a:t>W</a:t>
            </a:r>
            <a:r>
              <a:rPr lang="en-US" sz="2300" i="1" baseline="-25000" dirty="0" err="1"/>
              <a:t>i</a:t>
            </a:r>
            <a:r>
              <a:rPr lang="en-US" sz="2300" i="1" baseline="30000" dirty="0" err="1"/>
              <a:t>K</a:t>
            </a:r>
            <a:r>
              <a:rPr lang="en-US" sz="2300" dirty="0"/>
              <a:t>, </a:t>
            </a:r>
            <a:r>
              <a:rPr lang="en-US" sz="2300" i="1" dirty="0" err="1"/>
              <a:t>W</a:t>
            </a:r>
            <a:r>
              <a:rPr lang="en-US" sz="2300" i="1" baseline="-25000" dirty="0" err="1"/>
              <a:t>i</a:t>
            </a:r>
            <a:r>
              <a:rPr lang="en-US" sz="2300" i="1" baseline="30000" dirty="0" err="1"/>
              <a:t>V</a:t>
            </a:r>
            <a:r>
              <a:rPr lang="en-US" sz="2300" dirty="0"/>
              <a:t>, </a:t>
            </a:r>
            <a:r>
              <a:rPr lang="en-US" sz="2300" i="1" dirty="0"/>
              <a:t>W</a:t>
            </a:r>
            <a:r>
              <a:rPr lang="en-US" sz="2300" i="1" baseline="30000" dirty="0"/>
              <a:t>O</a:t>
            </a:r>
            <a:r>
              <a:rPr lang="en-US" sz="2300" dirty="0"/>
              <a:t>, </a:t>
            </a:r>
            <a:r>
              <a:rPr lang="en-US" sz="2300" i="1" dirty="0"/>
              <a:t>T</a:t>
            </a:r>
            <a:r>
              <a:rPr lang="en-US" sz="2300" dirty="0"/>
              <a:t>, </a:t>
            </a:r>
            <a:r>
              <a:rPr lang="en-US" sz="2300" i="1" dirty="0" err="1"/>
              <a:t>U</a:t>
            </a:r>
            <a:r>
              <a:rPr lang="en-US" sz="2300" i="1" baseline="-25000" dirty="0" err="1"/>
              <a:t>i</a:t>
            </a:r>
            <a:r>
              <a:rPr lang="en-US" sz="2300" i="1" baseline="30000" dirty="0" err="1"/>
              <a:t>Q</a:t>
            </a:r>
            <a:r>
              <a:rPr lang="en-US" sz="2300" dirty="0"/>
              <a:t>, </a:t>
            </a:r>
            <a:r>
              <a:rPr lang="en-US" sz="2300" i="1" dirty="0" err="1"/>
              <a:t>U</a:t>
            </a:r>
            <a:r>
              <a:rPr lang="en-US" sz="2300" i="1" baseline="-25000" dirty="0" err="1"/>
              <a:t>i</a:t>
            </a:r>
            <a:r>
              <a:rPr lang="en-US" sz="2300" i="1" baseline="30000" dirty="0" err="1"/>
              <a:t>K</a:t>
            </a:r>
            <a:r>
              <a:rPr lang="en-US" sz="2300" dirty="0"/>
              <a:t>, </a:t>
            </a:r>
            <a:r>
              <a:rPr lang="en-US" sz="2300" i="1" dirty="0" err="1"/>
              <a:t>U</a:t>
            </a:r>
            <a:r>
              <a:rPr lang="en-US" sz="2300" i="1" baseline="-25000" dirty="0" err="1"/>
              <a:t>i</a:t>
            </a:r>
            <a:r>
              <a:rPr lang="en-US" sz="2300" i="1" baseline="30000" dirty="0" err="1"/>
              <a:t>V</a:t>
            </a:r>
            <a:r>
              <a:rPr lang="en-US" sz="2300" dirty="0"/>
              <a:t>, and </a:t>
            </a:r>
            <a:r>
              <a:rPr lang="en-US" sz="2300" i="1" dirty="0"/>
              <a:t>U</a:t>
            </a:r>
            <a:r>
              <a:rPr lang="en-US" sz="2300" i="1" baseline="30000" dirty="0"/>
              <a:t>O</a:t>
            </a:r>
            <a:r>
              <a:rPr lang="en-US" sz="2300" dirty="0"/>
              <a:t> can be learned by backpropagation algorithm associated SGD too. Note, starting point for backpropagation algorithm to train transformer is to make comparison of target sequence (for example, the English target sentence “I am a student” given the French source sentence “Je </a:t>
            </a:r>
            <a:r>
              <a:rPr lang="en-US" sz="2300" dirty="0" err="1"/>
              <a:t>suis</a:t>
            </a:r>
            <a:r>
              <a:rPr lang="en-US" sz="2300" dirty="0"/>
              <a:t> </a:t>
            </a:r>
            <a:r>
              <a:rPr lang="en-US" sz="2300" dirty="0" err="1"/>
              <a:t>étudiant</a:t>
            </a:r>
            <a:r>
              <a:rPr lang="en-US" sz="2300" dirty="0"/>
              <a:t>”) and evaluated sequence (for example, the English evaluated sentence “We are scholars” given the same French source sentence “Je </a:t>
            </a:r>
            <a:r>
              <a:rPr lang="en-US" sz="2300" dirty="0" err="1"/>
              <a:t>suis</a:t>
            </a:r>
            <a:r>
              <a:rPr lang="en-US" sz="2300" dirty="0"/>
              <a:t> </a:t>
            </a:r>
            <a:r>
              <a:rPr lang="en-US" sz="2300" dirty="0" err="1"/>
              <a:t>étudiant</a:t>
            </a:r>
            <a:r>
              <a:rPr lang="en-US" sz="2300" dirty="0"/>
              <a:t>”) at decoder, which goes backward encoder. Moreover, please pay attention that zero vectors representing redundant tokens do not affect updating these weight matrices when training transformer.</a:t>
            </a:r>
          </a:p>
        </p:txBody>
      </p:sp>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54</a:t>
            </a:fld>
            <a:endParaRPr lang="en-US"/>
          </a:p>
        </p:txBody>
      </p:sp>
    </p:spTree>
    <p:extLst>
      <p:ext uri="{BB962C8B-B14F-4D97-AF65-F5344CB8AC3E}">
        <p14:creationId xmlns:p14="http://schemas.microsoft.com/office/powerpoint/2010/main" val="372960267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 Pre-trained model</a:t>
            </a:r>
          </a:p>
        </p:txBody>
      </p:sp>
      <p:sp>
        <p:nvSpPr>
          <p:cNvPr id="3" name="Content Placeholder 2"/>
          <p:cNvSpPr>
            <a:spLocks noGrp="1"/>
          </p:cNvSpPr>
          <p:nvPr>
            <p:ph idx="1"/>
          </p:nvPr>
        </p:nvSpPr>
        <p:spPr>
          <a:xfrm>
            <a:off x="101600" y="914399"/>
            <a:ext cx="11988800" cy="5176066"/>
          </a:xfrm>
        </p:spPr>
        <p:txBody>
          <a:bodyPr>
            <a:noAutofit/>
          </a:bodyPr>
          <a:lstStyle/>
          <a:p>
            <a:pPr marL="0" indent="0">
              <a:buNone/>
            </a:pPr>
            <a:r>
              <a:rPr lang="en-US" sz="2200" dirty="0"/>
              <a:t>AI models cope with two problems of model learning: 1) it is impossible to preprocess or annotate (label) huge data so as to make the huge data better for training, and 2) huge data is often come with data stream rather than data scratch. Note, the first problem is most important. </a:t>
            </a:r>
            <a:r>
              <a:rPr lang="en-US" sz="2200" i="1" dirty="0"/>
              <a:t>Transfer learning</a:t>
            </a:r>
            <a:r>
              <a:rPr lang="en-US" sz="2200" dirty="0"/>
              <a:t> (Han, et al., 2021, pp. 226-227) can solve the two problems by separating the training process by two stages: 1) </a:t>
            </a:r>
            <a:r>
              <a:rPr lang="en-US" sz="2200" i="1" dirty="0"/>
              <a:t>pre-training stage</a:t>
            </a:r>
            <a:r>
              <a:rPr lang="en-US" sz="2200" dirty="0"/>
              <a:t> aims to draw valuable knowledge from data stream / data scratch, and 2) </a:t>
            </a:r>
            <a:r>
              <a:rPr lang="en-US" sz="2200" i="1" dirty="0"/>
              <a:t>fine-tuning stage</a:t>
            </a:r>
            <a:r>
              <a:rPr lang="en-US" sz="2200" dirty="0"/>
              <a:t> later will take advantages of knowledge from pre-training stage so as to apply the knowledge into solving task-specific problem just by fewer samples or smaller data. As its name hints, transfer learning draws knowledge from pre-training stage and then transfers such knowledge to fine-tuning stage for doing some specific task</a:t>
            </a:r>
            <a:r>
              <a:rPr lang="en-US" sz="2200" dirty="0" smtClean="0"/>
              <a:t>.</a:t>
            </a:r>
            <a:r>
              <a:rPr lang="en-US" sz="2200" dirty="0"/>
              <a:t> Capturing knowledge in pre-training stage is known as source task and doing some specific task is known as target task (Han, et al., 2021, p. 227). Source task and target task may be essentially similar like GPT model and BERT model for token generation mentioned later but these tasks can be different or slightly different. The fine-tuning stage is dependent on concrete application and so, pre-training stage is focused in this section. The purpose of pre-training stage is to build a </a:t>
            </a:r>
            <a:r>
              <a:rPr lang="en-US" sz="2200" i="1" dirty="0"/>
              <a:t>large-scale pre-trained model</a:t>
            </a:r>
            <a:r>
              <a:rPr lang="en-US" sz="2200" dirty="0"/>
              <a:t> called </a:t>
            </a:r>
            <a:r>
              <a:rPr lang="en-US" sz="2200" i="1" dirty="0"/>
              <a:t>PTM</a:t>
            </a:r>
            <a:r>
              <a:rPr lang="en-US" sz="2200" dirty="0"/>
              <a:t> which must have ability to process huge data or large-scale data.</a:t>
            </a:r>
          </a:p>
        </p:txBody>
      </p:sp>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55</a:t>
            </a:fld>
            <a:endParaRPr lang="en-US"/>
          </a:p>
        </p:txBody>
      </p:sp>
    </p:spTree>
    <p:extLst>
      <p:ext uri="{BB962C8B-B14F-4D97-AF65-F5344CB8AC3E}">
        <p14:creationId xmlns:p14="http://schemas.microsoft.com/office/powerpoint/2010/main" val="115943781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 Pre-trained model</a:t>
            </a:r>
          </a:p>
        </p:txBody>
      </p:sp>
      <p:sp>
        <p:nvSpPr>
          <p:cNvPr id="3" name="Content Placeholder 2"/>
          <p:cNvSpPr>
            <a:spLocks noGrp="1"/>
          </p:cNvSpPr>
          <p:nvPr>
            <p:ph idx="1"/>
          </p:nvPr>
        </p:nvSpPr>
        <p:spPr>
          <a:xfrm>
            <a:off x="101600" y="914399"/>
            <a:ext cx="11978640" cy="5176066"/>
          </a:xfrm>
        </p:spPr>
        <p:txBody>
          <a:bodyPr>
            <a:normAutofit/>
          </a:bodyPr>
          <a:lstStyle/>
          <a:p>
            <a:pPr marL="0" indent="0">
              <a:buNone/>
            </a:pPr>
            <a:r>
              <a:rPr lang="en-US" sz="2200" dirty="0"/>
              <a:t>If large-scale data is come from data stream called downstream data, PTM will need to reach the strong point that is parallel computation. If large-scale is too huge, PTM will need to reach the strong point that is efficient computation. When efficient computation can be reached by good implementation, parallel computation requires an improvement of methodology. In order to catch knowledge inside data without human interference with restriction that such knowledge represented by label, annotation, context, meaning, etc. is better than cluster and group, self-supervised learning is often accepted as a good methodology for PTM (Han, et al., 2021, pp. 227-229). Essentially, </a:t>
            </a:r>
            <a:r>
              <a:rPr lang="en-US" sz="2200" i="1" dirty="0"/>
              <a:t>self-supervised learning</a:t>
            </a:r>
            <a:r>
              <a:rPr lang="en-US" sz="2200" dirty="0"/>
              <a:t> tries to draw pseudo-supervised information from unannotated/unlabeled data so that such pseudo-supervised information plays the role of supervised information like annotation and label that fine-tuning stage applies into supervised learning tasks for solving specific problem with limited data. The pseudo-supervised information is often relationships and contexts inside data structure. Anyhow, self-supervised learning is often associated with transfer learning because, simply, annotating entirely huge data is impossible. Self-supervised learning associated with pre-training stage is called self-supervised pre-training. Although self-supervised pre-training is preeminent, pre-training stage can apply other learning approaches such as supervised learning and unsupervised learning.</a:t>
            </a:r>
          </a:p>
        </p:txBody>
      </p:sp>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56</a:t>
            </a:fld>
            <a:endParaRPr lang="en-US"/>
          </a:p>
        </p:txBody>
      </p:sp>
    </p:spTree>
    <p:extLst>
      <p:ext uri="{BB962C8B-B14F-4D97-AF65-F5344CB8AC3E}">
        <p14:creationId xmlns:p14="http://schemas.microsoft.com/office/powerpoint/2010/main" val="331152120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 Pre-trained model</a:t>
            </a:r>
          </a:p>
        </p:txBody>
      </p:sp>
      <p:sp>
        <p:nvSpPr>
          <p:cNvPr id="3" name="Content Placeholder 2"/>
          <p:cNvSpPr>
            <a:spLocks noGrp="1"/>
          </p:cNvSpPr>
          <p:nvPr>
            <p:ph idx="1"/>
          </p:nvPr>
        </p:nvSpPr>
        <p:spPr>
          <a:xfrm>
            <a:off x="91440" y="914399"/>
            <a:ext cx="11988800" cy="5176066"/>
          </a:xfrm>
        </p:spPr>
        <p:txBody>
          <a:bodyPr>
            <a:noAutofit/>
          </a:bodyPr>
          <a:lstStyle/>
          <a:p>
            <a:pPr marL="0" indent="0">
              <a:buNone/>
            </a:pPr>
            <a:r>
              <a:rPr lang="en-US" sz="2400" dirty="0"/>
              <a:t>That the essentially strong point of transformer is self-attention makes transformer appropriate to be a good PTM when self-attention follows essentially ideology of self-supervised learning because self-attention mechanism tries to catch contextual meaning of every token inside its sequence. Moreover, transformer supports parallel computation based on its other aspect that transformer does not concern token ordering in sequence. Anyhow, transformer is suitable to PTM for transfer learning and so this section tries to explain large-scaled pre-trained model (PTM) via transformer as an example of PTM. Note, fine-tuning stage of transfer learning will take advantages of PTM for solving task-specific problem; in other words, fine-tuning stage will fine-tune or retrain PTM with downstream data, smaller data, or a smaller group of indications. When fine-tuning stage is not focused in description, PTM is known as transfer learning model which includes two stages such as pre-training stage and fine-tuning stage. In this case, source task and target task of transfer learning have the same model architecture (model backbone) which is the same PTM architecture. Large-scale PTM implies its huge number of parameters as well as huge data from which it is trained.</a:t>
            </a:r>
          </a:p>
        </p:txBody>
      </p:sp>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57</a:t>
            </a:fld>
            <a:endParaRPr lang="en-US"/>
          </a:p>
        </p:txBody>
      </p:sp>
    </p:spTree>
    <p:extLst>
      <p:ext uri="{BB962C8B-B14F-4D97-AF65-F5344CB8AC3E}">
        <p14:creationId xmlns:p14="http://schemas.microsoft.com/office/powerpoint/2010/main" val="40888470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 Pre-trained model</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1120" y="914399"/>
                <a:ext cx="12039600" cy="5176066"/>
              </a:xfrm>
            </p:spPr>
            <p:txBody>
              <a:bodyPr>
                <a:noAutofit/>
              </a:bodyPr>
              <a:lstStyle/>
              <a:p>
                <a:pPr marL="0" indent="0">
                  <a:buNone/>
                </a:pPr>
                <a:r>
                  <a:rPr lang="en-US" sz="1550" dirty="0"/>
                  <a:t>Generative Pre-trained Transformer (</a:t>
                </a:r>
                <a:r>
                  <a:rPr lang="en-US" sz="1550" i="1" dirty="0"/>
                  <a:t>GPT</a:t>
                </a:r>
                <a:r>
                  <a:rPr lang="en-US" sz="1550" dirty="0"/>
                  <a:t>), developed in 2018 with GPT-1 by </a:t>
                </a:r>
                <a:r>
                  <a:rPr lang="en-US" sz="1550" dirty="0" err="1"/>
                  <a:t>OpenAI</a:t>
                </a:r>
                <a:r>
                  <a:rPr lang="en-US" sz="1550" dirty="0"/>
                  <a:t> </a:t>
                </a:r>
                <a:r>
                  <a:rPr lang="en-US" sz="1550" dirty="0" smtClean="0"/>
                  <a:t>whose </a:t>
                </a:r>
                <a:r>
                  <a:rPr lang="en-US" sz="1550" dirty="0"/>
                  <a:t>product is </a:t>
                </a:r>
                <a:r>
                  <a:rPr lang="en-US" sz="1550" dirty="0" err="1"/>
                  <a:t>ChatGPT</a:t>
                </a:r>
                <a:r>
                  <a:rPr lang="en-US" sz="1550" dirty="0"/>
                  <a:t> launched in 2022, is a PTM that applies only decoder of transformer into sequence generation. In pre-training stage, GPT trains its decoder from huge data over internet and available sources so as to predict next word </a:t>
                </a:r>
                <a:r>
                  <a:rPr lang="en-US" sz="1550" b="1" i="1" dirty="0"/>
                  <a:t>y</a:t>
                </a:r>
                <a:r>
                  <a:rPr lang="en-US" sz="1550" i="1" baseline="-25000" dirty="0"/>
                  <a:t>t</a:t>
                </a:r>
                <a:r>
                  <a:rPr lang="en-US" sz="1550" baseline="-25000" dirty="0"/>
                  <a:t>+1</a:t>
                </a:r>
                <a:r>
                  <a:rPr lang="en-US" sz="1550" dirty="0"/>
                  <a:t> from previous words </a:t>
                </a:r>
                <a:r>
                  <a:rPr lang="en-US" sz="1550" b="1" i="1" dirty="0"/>
                  <a:t>y</a:t>
                </a:r>
                <a:r>
                  <a:rPr lang="en-US" sz="1550" baseline="-25000" dirty="0"/>
                  <a:t>1</a:t>
                </a:r>
                <a:r>
                  <a:rPr lang="en-US" sz="1550" dirty="0"/>
                  <a:t>, </a:t>
                </a:r>
                <a:r>
                  <a:rPr lang="en-US" sz="1550" b="1" i="1" dirty="0"/>
                  <a:t>y</a:t>
                </a:r>
                <a:r>
                  <a:rPr lang="en-US" sz="1550" baseline="-25000" dirty="0"/>
                  <a:t>2</a:t>
                </a:r>
                <a:r>
                  <a:rPr lang="en-US" sz="1550" dirty="0"/>
                  <a:t>,…, </a:t>
                </a:r>
                <a:r>
                  <a:rPr lang="en-US" sz="1550" b="1" i="1" dirty="0" err="1"/>
                  <a:t>y</a:t>
                </a:r>
                <a:r>
                  <a:rPr lang="en-US" sz="1550" i="1" baseline="-25000" dirty="0" err="1"/>
                  <a:t>t</a:t>
                </a:r>
                <a:r>
                  <a:rPr lang="en-US" sz="1550" dirty="0"/>
                  <a:t> by maximizing likelihood </a:t>
                </a:r>
                <a:r>
                  <a:rPr lang="en-US" sz="1550" i="1" dirty="0"/>
                  <a:t>P</a:t>
                </a:r>
                <a:r>
                  <a:rPr lang="en-US" sz="1550" dirty="0"/>
                  <a:t>(</a:t>
                </a:r>
                <a:r>
                  <a:rPr lang="en-US" sz="1550" b="1" i="1" dirty="0"/>
                  <a:t>y</a:t>
                </a:r>
                <a:r>
                  <a:rPr lang="en-US" sz="1550" i="1" baseline="-25000" dirty="0"/>
                  <a:t>t</a:t>
                </a:r>
                <a:r>
                  <a:rPr lang="en-US" sz="1550" baseline="-25000" dirty="0"/>
                  <a:t>+1</a:t>
                </a:r>
                <a:r>
                  <a:rPr lang="en-US" sz="1550" dirty="0"/>
                  <a:t> | Θ, </a:t>
                </a:r>
                <a:r>
                  <a:rPr lang="en-US" sz="1550" b="1" i="1" dirty="0"/>
                  <a:t>y</a:t>
                </a:r>
                <a:r>
                  <a:rPr lang="en-US" sz="1550" baseline="-25000" dirty="0"/>
                  <a:t>1</a:t>
                </a:r>
                <a:r>
                  <a:rPr lang="en-US" sz="1550" dirty="0"/>
                  <a:t>, </a:t>
                </a:r>
                <a:r>
                  <a:rPr lang="en-US" sz="1550" b="1" i="1" dirty="0"/>
                  <a:t>y</a:t>
                </a:r>
                <a:r>
                  <a:rPr lang="en-US" sz="1550" baseline="-25000" dirty="0"/>
                  <a:t>2</a:t>
                </a:r>
                <a:r>
                  <a:rPr lang="en-US" sz="1550" dirty="0"/>
                  <a:t>,…, </a:t>
                </a:r>
                <a:r>
                  <a:rPr lang="en-US" sz="1550" b="1" i="1" dirty="0" err="1"/>
                  <a:t>y</a:t>
                </a:r>
                <a:r>
                  <a:rPr lang="en-US" sz="1550" i="1" baseline="-25000" dirty="0" err="1"/>
                  <a:t>t</a:t>
                </a:r>
                <a:r>
                  <a:rPr lang="en-US" sz="1550" dirty="0"/>
                  <a:t>) and taking advantages of self-attention mechanism aforementioned (Han, et al., 2021, p. 231). </a:t>
                </a:r>
                <a:r>
                  <a:rPr lang="en-US" sz="1550" dirty="0" smtClean="0"/>
                  <a:t>Maximization of likelihood </a:t>
                </a:r>
                <a:r>
                  <a:rPr lang="en-US" sz="1550" i="1" dirty="0" smtClean="0"/>
                  <a:t>P</a:t>
                </a:r>
                <a:r>
                  <a:rPr lang="en-US" sz="1550" dirty="0" smtClean="0"/>
                  <a:t>(</a:t>
                </a:r>
                <a:r>
                  <a:rPr lang="en-US" sz="1550" b="1" i="1" dirty="0" smtClean="0"/>
                  <a:t>y</a:t>
                </a:r>
                <a:r>
                  <a:rPr lang="en-US" sz="1550" i="1" baseline="-25000" dirty="0" smtClean="0"/>
                  <a:t>t</a:t>
                </a:r>
                <a:r>
                  <a:rPr lang="en-US" sz="1550" baseline="-25000" dirty="0" smtClean="0"/>
                  <a:t>+1</a:t>
                </a:r>
                <a:r>
                  <a:rPr lang="en-US" sz="1550" dirty="0" smtClean="0"/>
                  <a:t> | Θ, </a:t>
                </a:r>
                <a:r>
                  <a:rPr lang="en-US" sz="1550" b="1" i="1" dirty="0" smtClean="0"/>
                  <a:t>y</a:t>
                </a:r>
                <a:r>
                  <a:rPr lang="en-US" sz="1550" baseline="-25000" dirty="0" smtClean="0"/>
                  <a:t>1</a:t>
                </a:r>
                <a:r>
                  <a:rPr lang="en-US" sz="1550" dirty="0" smtClean="0"/>
                  <a:t>, </a:t>
                </a:r>
                <a:r>
                  <a:rPr lang="en-US" sz="1550" b="1" i="1" dirty="0" smtClean="0"/>
                  <a:t>y</a:t>
                </a:r>
                <a:r>
                  <a:rPr lang="en-US" sz="1550" baseline="-25000" dirty="0" smtClean="0"/>
                  <a:t>2</a:t>
                </a:r>
                <a:r>
                  <a:rPr lang="en-US" sz="1550" dirty="0" smtClean="0"/>
                  <a:t>,…, </a:t>
                </a:r>
                <a:r>
                  <a:rPr lang="en-US" sz="1550" b="1" i="1" dirty="0" err="1" smtClean="0"/>
                  <a:t>y</a:t>
                </a:r>
                <a:r>
                  <a:rPr lang="en-US" sz="1550" i="1" baseline="-25000" dirty="0" err="1" smtClean="0"/>
                  <a:t>t</a:t>
                </a:r>
                <a:r>
                  <a:rPr lang="en-US" sz="1550" dirty="0" smtClean="0"/>
                  <a:t>) belongs </a:t>
                </a:r>
                <a:r>
                  <a:rPr lang="en-US" sz="1550" dirty="0"/>
                  <a:t>to autoregressive language model.</a:t>
                </a:r>
              </a:p>
              <a:p>
                <a:pPr marL="0" indent="0">
                  <a:buNone/>
                </a:pPr>
                <a14:m>
                  <m:oMathPara xmlns:m="http://schemas.openxmlformats.org/officeDocument/2006/math">
                    <m:oMathParaPr>
                      <m:jc m:val="centerGroup"/>
                    </m:oMathParaPr>
                    <m:oMath xmlns:m="http://schemas.openxmlformats.org/officeDocument/2006/math">
                      <m:m>
                        <m:mPr>
                          <m:mcs>
                            <m:mc>
                              <m:mcPr>
                                <m:count m:val="1"/>
                                <m:mcJc m:val="center"/>
                              </m:mcPr>
                            </m:mc>
                          </m:mcs>
                          <m:ctrlPr>
                            <a:rPr lang="en-US" sz="1550" i="1">
                              <a:latin typeface="Cambria Math" panose="02040503050406030204" pitchFamily="18" charset="0"/>
                            </a:rPr>
                          </m:ctrlPr>
                        </m:mPr>
                        <m:mr>
                          <m:e>
                            <m:acc>
                              <m:accPr>
                                <m:chr m:val="̂"/>
                                <m:ctrlPr>
                                  <a:rPr lang="en-US" sz="1550" i="1">
                                    <a:latin typeface="Cambria Math" panose="02040503050406030204" pitchFamily="18" charset="0"/>
                                  </a:rPr>
                                </m:ctrlPr>
                              </m:accPr>
                              <m:e>
                                <m:r>
                                  <m:rPr>
                                    <m:sty m:val="p"/>
                                  </m:rPr>
                                  <a:rPr lang="en-US" sz="1550">
                                    <a:latin typeface="Cambria Math" panose="02040503050406030204" pitchFamily="18" charset="0"/>
                                  </a:rPr>
                                  <m:t>Θ</m:t>
                                </m:r>
                              </m:e>
                            </m:acc>
                            <m:r>
                              <a:rPr lang="en-US" sz="1550" i="1">
                                <a:latin typeface="Cambria Math" panose="02040503050406030204" pitchFamily="18" charset="0"/>
                              </a:rPr>
                              <m:t>=</m:t>
                            </m:r>
                            <m:func>
                              <m:funcPr>
                                <m:ctrlPr>
                                  <a:rPr lang="en-US" sz="1550" i="1">
                                    <a:latin typeface="Cambria Math" panose="02040503050406030204" pitchFamily="18" charset="0"/>
                                  </a:rPr>
                                </m:ctrlPr>
                              </m:funcPr>
                              <m:fName>
                                <m:limLow>
                                  <m:limLowPr>
                                    <m:ctrlPr>
                                      <a:rPr lang="en-US" sz="1550" i="1">
                                        <a:latin typeface="Cambria Math" panose="02040503050406030204" pitchFamily="18" charset="0"/>
                                      </a:rPr>
                                    </m:ctrlPr>
                                  </m:limLowPr>
                                  <m:e>
                                    <m:r>
                                      <m:rPr>
                                        <m:sty m:val="p"/>
                                      </m:rPr>
                                      <a:rPr lang="en-US" sz="1550">
                                        <a:latin typeface="Cambria Math" panose="02040503050406030204" pitchFamily="18" charset="0"/>
                                      </a:rPr>
                                      <m:t>argmax</m:t>
                                    </m:r>
                                  </m:e>
                                  <m:lim>
                                    <m:r>
                                      <m:rPr>
                                        <m:sty m:val="p"/>
                                      </m:rPr>
                                      <a:rPr lang="en-US" sz="1550">
                                        <a:latin typeface="Cambria Math" panose="02040503050406030204" pitchFamily="18" charset="0"/>
                                      </a:rPr>
                                      <m:t>Θ</m:t>
                                    </m:r>
                                  </m:lim>
                                </m:limLow>
                              </m:fName>
                              <m:e>
                                <m:r>
                                  <m:rPr>
                                    <m:sty m:val="p"/>
                                  </m:rPr>
                                  <a:rPr lang="en-US" sz="1550">
                                    <a:latin typeface="Cambria Math" panose="02040503050406030204" pitchFamily="18" charset="0"/>
                                  </a:rPr>
                                  <m:t>log</m:t>
                                </m:r>
                                <m:d>
                                  <m:dPr>
                                    <m:ctrlPr>
                                      <a:rPr lang="en-US" sz="1550" i="1">
                                        <a:latin typeface="Cambria Math" panose="02040503050406030204" pitchFamily="18" charset="0"/>
                                      </a:rPr>
                                    </m:ctrlPr>
                                  </m:dPr>
                                  <m:e>
                                    <m:r>
                                      <a:rPr lang="en-US" sz="1550" i="1">
                                        <a:latin typeface="Cambria Math" panose="02040503050406030204" pitchFamily="18" charset="0"/>
                                      </a:rPr>
                                      <m:t>𝑃</m:t>
                                    </m:r>
                                    <m:d>
                                      <m:dPr>
                                        <m:ctrlPr>
                                          <a:rPr lang="en-US" sz="1550" i="1">
                                            <a:latin typeface="Cambria Math" panose="02040503050406030204" pitchFamily="18" charset="0"/>
                                          </a:rPr>
                                        </m:ctrlPr>
                                      </m:dPr>
                                      <m:e>
                                        <m:sSub>
                                          <m:sSubPr>
                                            <m:ctrlPr>
                                              <a:rPr lang="en-US" sz="1550" i="1">
                                                <a:latin typeface="Cambria Math" panose="02040503050406030204" pitchFamily="18" charset="0"/>
                                              </a:rPr>
                                            </m:ctrlPr>
                                          </m:sSubPr>
                                          <m:e>
                                            <m:r>
                                              <a:rPr lang="en-US" sz="1550" b="1" i="1">
                                                <a:latin typeface="Cambria Math" panose="02040503050406030204" pitchFamily="18" charset="0"/>
                                              </a:rPr>
                                              <m:t>𝒚</m:t>
                                            </m:r>
                                          </m:e>
                                          <m:sub>
                                            <m:r>
                                              <a:rPr lang="en-US" sz="1550" i="1">
                                                <a:latin typeface="Cambria Math" panose="02040503050406030204" pitchFamily="18" charset="0"/>
                                              </a:rPr>
                                              <m:t>𝑡</m:t>
                                            </m:r>
                                            <m:r>
                                              <a:rPr lang="en-US" sz="1550" i="1">
                                                <a:latin typeface="Cambria Math" panose="02040503050406030204" pitchFamily="18" charset="0"/>
                                              </a:rPr>
                                              <m:t>+1</m:t>
                                            </m:r>
                                          </m:sub>
                                        </m:sSub>
                                      </m:e>
                                      <m:e>
                                        <m:r>
                                          <m:rPr>
                                            <m:sty m:val="p"/>
                                          </m:rPr>
                                          <a:rPr lang="en-US" sz="1550">
                                            <a:latin typeface="Cambria Math" panose="02040503050406030204" pitchFamily="18" charset="0"/>
                                          </a:rPr>
                                          <m:t>Θ</m:t>
                                        </m:r>
                                        <m:r>
                                          <a:rPr lang="en-US" sz="1550">
                                            <a:latin typeface="Cambria Math" panose="02040503050406030204" pitchFamily="18" charset="0"/>
                                          </a:rPr>
                                          <m:t>,</m:t>
                                        </m:r>
                                        <m:sSub>
                                          <m:sSubPr>
                                            <m:ctrlPr>
                                              <a:rPr lang="en-US" sz="1550" i="1">
                                                <a:latin typeface="Cambria Math" panose="02040503050406030204" pitchFamily="18" charset="0"/>
                                              </a:rPr>
                                            </m:ctrlPr>
                                          </m:sSubPr>
                                          <m:e>
                                            <m:r>
                                              <a:rPr lang="en-US" sz="1550" b="1" i="1">
                                                <a:latin typeface="Cambria Math" panose="02040503050406030204" pitchFamily="18" charset="0"/>
                                              </a:rPr>
                                              <m:t>𝒚</m:t>
                                            </m:r>
                                          </m:e>
                                          <m:sub>
                                            <m:r>
                                              <a:rPr lang="en-US" sz="1550" i="1">
                                                <a:latin typeface="Cambria Math" panose="02040503050406030204" pitchFamily="18" charset="0"/>
                                              </a:rPr>
                                              <m:t>1</m:t>
                                            </m:r>
                                          </m:sub>
                                        </m:sSub>
                                        <m:r>
                                          <a:rPr lang="en-US" sz="1550" i="1">
                                            <a:latin typeface="Cambria Math" panose="02040503050406030204" pitchFamily="18" charset="0"/>
                                          </a:rPr>
                                          <m:t>,</m:t>
                                        </m:r>
                                        <m:sSub>
                                          <m:sSubPr>
                                            <m:ctrlPr>
                                              <a:rPr lang="en-US" sz="1550" i="1">
                                                <a:latin typeface="Cambria Math" panose="02040503050406030204" pitchFamily="18" charset="0"/>
                                              </a:rPr>
                                            </m:ctrlPr>
                                          </m:sSubPr>
                                          <m:e>
                                            <m:r>
                                              <a:rPr lang="en-US" sz="1550" b="1" i="1">
                                                <a:latin typeface="Cambria Math" panose="02040503050406030204" pitchFamily="18" charset="0"/>
                                              </a:rPr>
                                              <m:t>𝒚</m:t>
                                            </m:r>
                                          </m:e>
                                          <m:sub>
                                            <m:r>
                                              <a:rPr lang="en-US" sz="1550" i="1">
                                                <a:latin typeface="Cambria Math" panose="02040503050406030204" pitchFamily="18" charset="0"/>
                                              </a:rPr>
                                              <m:t>2</m:t>
                                            </m:r>
                                          </m:sub>
                                        </m:sSub>
                                        <m:r>
                                          <a:rPr lang="en-US" sz="1550" i="1">
                                            <a:latin typeface="Cambria Math" panose="02040503050406030204" pitchFamily="18" charset="0"/>
                                          </a:rPr>
                                          <m:t>,…,</m:t>
                                        </m:r>
                                        <m:sSub>
                                          <m:sSubPr>
                                            <m:ctrlPr>
                                              <a:rPr lang="en-US" sz="1550" i="1">
                                                <a:latin typeface="Cambria Math" panose="02040503050406030204" pitchFamily="18" charset="0"/>
                                              </a:rPr>
                                            </m:ctrlPr>
                                          </m:sSubPr>
                                          <m:e>
                                            <m:r>
                                              <a:rPr lang="en-US" sz="1550" b="1" i="1">
                                                <a:latin typeface="Cambria Math" panose="02040503050406030204" pitchFamily="18" charset="0"/>
                                              </a:rPr>
                                              <m:t>𝒚</m:t>
                                            </m:r>
                                          </m:e>
                                          <m:sub>
                                            <m:r>
                                              <a:rPr lang="en-US" sz="1550" i="1">
                                                <a:latin typeface="Cambria Math" panose="02040503050406030204" pitchFamily="18" charset="0"/>
                                              </a:rPr>
                                              <m:t>𝑡</m:t>
                                            </m:r>
                                          </m:sub>
                                        </m:sSub>
                                      </m:e>
                                    </m:d>
                                  </m:e>
                                </m:d>
                              </m:e>
                            </m:func>
                          </m:e>
                        </m:mr>
                        <m:mr>
                          <m:e>
                            <m:sSub>
                              <m:sSubPr>
                                <m:ctrlPr>
                                  <a:rPr lang="en-US" sz="1550" i="1">
                                    <a:latin typeface="Cambria Math" panose="02040503050406030204" pitchFamily="18" charset="0"/>
                                  </a:rPr>
                                </m:ctrlPr>
                              </m:sSubPr>
                              <m:e>
                                <m:acc>
                                  <m:accPr>
                                    <m:chr m:val="̂"/>
                                    <m:ctrlPr>
                                      <a:rPr lang="en-US" sz="1550" i="1">
                                        <a:latin typeface="Cambria Math" panose="02040503050406030204" pitchFamily="18" charset="0"/>
                                      </a:rPr>
                                    </m:ctrlPr>
                                  </m:accPr>
                                  <m:e>
                                    <m:r>
                                      <a:rPr lang="en-US" sz="1550" b="1" i="1">
                                        <a:latin typeface="Cambria Math" panose="02040503050406030204" pitchFamily="18" charset="0"/>
                                      </a:rPr>
                                      <m:t>𝒚</m:t>
                                    </m:r>
                                  </m:e>
                                </m:acc>
                              </m:e>
                              <m:sub>
                                <m:r>
                                  <a:rPr lang="en-US" sz="1550" i="1">
                                    <a:latin typeface="Cambria Math" panose="02040503050406030204" pitchFamily="18" charset="0"/>
                                  </a:rPr>
                                  <m:t>𝑡</m:t>
                                </m:r>
                                <m:r>
                                  <a:rPr lang="en-US" sz="1550" i="1">
                                    <a:latin typeface="Cambria Math" panose="02040503050406030204" pitchFamily="18" charset="0"/>
                                  </a:rPr>
                                  <m:t>+1</m:t>
                                </m:r>
                              </m:sub>
                            </m:sSub>
                            <m:r>
                              <a:rPr lang="en-US" sz="1550" i="1">
                                <a:latin typeface="Cambria Math" panose="02040503050406030204" pitchFamily="18" charset="0"/>
                              </a:rPr>
                              <m:t>=</m:t>
                            </m:r>
                            <m:func>
                              <m:funcPr>
                                <m:ctrlPr>
                                  <a:rPr lang="en-US" sz="1550" i="1">
                                    <a:latin typeface="Cambria Math" panose="02040503050406030204" pitchFamily="18" charset="0"/>
                                  </a:rPr>
                                </m:ctrlPr>
                              </m:funcPr>
                              <m:fName>
                                <m:limLow>
                                  <m:limLowPr>
                                    <m:ctrlPr>
                                      <a:rPr lang="en-US" sz="1550" i="1">
                                        <a:latin typeface="Cambria Math" panose="02040503050406030204" pitchFamily="18" charset="0"/>
                                      </a:rPr>
                                    </m:ctrlPr>
                                  </m:limLowPr>
                                  <m:e>
                                    <m:r>
                                      <m:rPr>
                                        <m:sty m:val="p"/>
                                      </m:rPr>
                                      <a:rPr lang="en-US" sz="1550">
                                        <a:latin typeface="Cambria Math" panose="02040503050406030204" pitchFamily="18" charset="0"/>
                                      </a:rPr>
                                      <m:t>argmax</m:t>
                                    </m:r>
                                  </m:e>
                                  <m:lim>
                                    <m:sSub>
                                      <m:sSubPr>
                                        <m:ctrlPr>
                                          <a:rPr lang="en-US" sz="1550" i="1">
                                            <a:latin typeface="Cambria Math" panose="02040503050406030204" pitchFamily="18" charset="0"/>
                                          </a:rPr>
                                        </m:ctrlPr>
                                      </m:sSubPr>
                                      <m:e>
                                        <m:r>
                                          <a:rPr lang="en-US" sz="1550" b="1" i="1">
                                            <a:latin typeface="Cambria Math" panose="02040503050406030204" pitchFamily="18" charset="0"/>
                                          </a:rPr>
                                          <m:t>𝒚</m:t>
                                        </m:r>
                                      </m:e>
                                      <m:sub>
                                        <m:r>
                                          <a:rPr lang="en-US" sz="1550" i="1">
                                            <a:latin typeface="Cambria Math" panose="02040503050406030204" pitchFamily="18" charset="0"/>
                                          </a:rPr>
                                          <m:t>𝑛</m:t>
                                        </m:r>
                                        <m:r>
                                          <a:rPr lang="en-US" sz="1550" i="1">
                                            <a:latin typeface="Cambria Math" panose="02040503050406030204" pitchFamily="18" charset="0"/>
                                          </a:rPr>
                                          <m:t>+1</m:t>
                                        </m:r>
                                      </m:sub>
                                    </m:sSub>
                                  </m:lim>
                                </m:limLow>
                              </m:fName>
                              <m:e>
                                <m:r>
                                  <a:rPr lang="en-US" sz="1550" i="1">
                                    <a:latin typeface="Cambria Math" panose="02040503050406030204" pitchFamily="18" charset="0"/>
                                  </a:rPr>
                                  <m:t>𝑃</m:t>
                                </m:r>
                                <m:d>
                                  <m:dPr>
                                    <m:ctrlPr>
                                      <a:rPr lang="en-US" sz="1550" i="1">
                                        <a:latin typeface="Cambria Math" panose="02040503050406030204" pitchFamily="18" charset="0"/>
                                      </a:rPr>
                                    </m:ctrlPr>
                                  </m:dPr>
                                  <m:e>
                                    <m:sSub>
                                      <m:sSubPr>
                                        <m:ctrlPr>
                                          <a:rPr lang="en-US" sz="1550" i="1">
                                            <a:latin typeface="Cambria Math" panose="02040503050406030204" pitchFamily="18" charset="0"/>
                                          </a:rPr>
                                        </m:ctrlPr>
                                      </m:sSubPr>
                                      <m:e>
                                        <m:r>
                                          <a:rPr lang="en-US" sz="1550" b="1" i="1">
                                            <a:latin typeface="Cambria Math" panose="02040503050406030204" pitchFamily="18" charset="0"/>
                                          </a:rPr>
                                          <m:t>𝒚</m:t>
                                        </m:r>
                                      </m:e>
                                      <m:sub>
                                        <m:r>
                                          <a:rPr lang="en-US" sz="1550" i="1">
                                            <a:latin typeface="Cambria Math" panose="02040503050406030204" pitchFamily="18" charset="0"/>
                                          </a:rPr>
                                          <m:t>𝑡</m:t>
                                        </m:r>
                                        <m:r>
                                          <a:rPr lang="en-US" sz="1550" i="1">
                                            <a:latin typeface="Cambria Math" panose="02040503050406030204" pitchFamily="18" charset="0"/>
                                          </a:rPr>
                                          <m:t>+1</m:t>
                                        </m:r>
                                      </m:sub>
                                    </m:sSub>
                                  </m:e>
                                  <m:e>
                                    <m:acc>
                                      <m:accPr>
                                        <m:chr m:val="̂"/>
                                        <m:ctrlPr>
                                          <a:rPr lang="en-US" sz="1550" i="1">
                                            <a:latin typeface="Cambria Math" panose="02040503050406030204" pitchFamily="18" charset="0"/>
                                          </a:rPr>
                                        </m:ctrlPr>
                                      </m:accPr>
                                      <m:e>
                                        <m:r>
                                          <m:rPr>
                                            <m:sty m:val="p"/>
                                          </m:rPr>
                                          <a:rPr lang="en-US" sz="1550">
                                            <a:latin typeface="Cambria Math" panose="02040503050406030204" pitchFamily="18" charset="0"/>
                                          </a:rPr>
                                          <m:t>Θ</m:t>
                                        </m:r>
                                      </m:e>
                                    </m:acc>
                                    <m:r>
                                      <a:rPr lang="en-US" sz="1550">
                                        <a:latin typeface="Cambria Math" panose="02040503050406030204" pitchFamily="18" charset="0"/>
                                      </a:rPr>
                                      <m:t>,</m:t>
                                    </m:r>
                                    <m:sSub>
                                      <m:sSubPr>
                                        <m:ctrlPr>
                                          <a:rPr lang="en-US" sz="1550" i="1">
                                            <a:latin typeface="Cambria Math" panose="02040503050406030204" pitchFamily="18" charset="0"/>
                                          </a:rPr>
                                        </m:ctrlPr>
                                      </m:sSubPr>
                                      <m:e>
                                        <m:r>
                                          <a:rPr lang="en-US" sz="1550" b="1" i="1">
                                            <a:latin typeface="Cambria Math" panose="02040503050406030204" pitchFamily="18" charset="0"/>
                                          </a:rPr>
                                          <m:t>𝒚</m:t>
                                        </m:r>
                                      </m:e>
                                      <m:sub>
                                        <m:r>
                                          <a:rPr lang="en-US" sz="1550" i="1">
                                            <a:latin typeface="Cambria Math" panose="02040503050406030204" pitchFamily="18" charset="0"/>
                                          </a:rPr>
                                          <m:t>1</m:t>
                                        </m:r>
                                      </m:sub>
                                    </m:sSub>
                                    <m:r>
                                      <a:rPr lang="en-US" sz="1550" i="1">
                                        <a:latin typeface="Cambria Math" panose="02040503050406030204" pitchFamily="18" charset="0"/>
                                      </a:rPr>
                                      <m:t>,</m:t>
                                    </m:r>
                                    <m:sSub>
                                      <m:sSubPr>
                                        <m:ctrlPr>
                                          <a:rPr lang="en-US" sz="1550" i="1">
                                            <a:latin typeface="Cambria Math" panose="02040503050406030204" pitchFamily="18" charset="0"/>
                                          </a:rPr>
                                        </m:ctrlPr>
                                      </m:sSubPr>
                                      <m:e>
                                        <m:r>
                                          <a:rPr lang="en-US" sz="1550" b="1" i="1">
                                            <a:latin typeface="Cambria Math" panose="02040503050406030204" pitchFamily="18" charset="0"/>
                                          </a:rPr>
                                          <m:t>𝒚</m:t>
                                        </m:r>
                                      </m:e>
                                      <m:sub>
                                        <m:r>
                                          <a:rPr lang="en-US" sz="1550" i="1">
                                            <a:latin typeface="Cambria Math" panose="02040503050406030204" pitchFamily="18" charset="0"/>
                                          </a:rPr>
                                          <m:t>2</m:t>
                                        </m:r>
                                      </m:sub>
                                    </m:sSub>
                                    <m:r>
                                      <a:rPr lang="en-US" sz="1550" i="1">
                                        <a:latin typeface="Cambria Math" panose="02040503050406030204" pitchFamily="18" charset="0"/>
                                      </a:rPr>
                                      <m:t>,…,</m:t>
                                    </m:r>
                                    <m:sSub>
                                      <m:sSubPr>
                                        <m:ctrlPr>
                                          <a:rPr lang="en-US" sz="1550" i="1">
                                            <a:latin typeface="Cambria Math" panose="02040503050406030204" pitchFamily="18" charset="0"/>
                                          </a:rPr>
                                        </m:ctrlPr>
                                      </m:sSubPr>
                                      <m:e>
                                        <m:r>
                                          <a:rPr lang="en-US" sz="1550" b="1" i="1">
                                            <a:latin typeface="Cambria Math" panose="02040503050406030204" pitchFamily="18" charset="0"/>
                                          </a:rPr>
                                          <m:t>𝒚</m:t>
                                        </m:r>
                                      </m:e>
                                      <m:sub>
                                        <m:r>
                                          <a:rPr lang="en-US" sz="1550" i="1">
                                            <a:latin typeface="Cambria Math" panose="02040503050406030204" pitchFamily="18" charset="0"/>
                                          </a:rPr>
                                          <m:t>𝑡</m:t>
                                        </m:r>
                                      </m:sub>
                                    </m:sSub>
                                  </m:e>
                                </m:d>
                              </m:e>
                            </m:func>
                          </m:e>
                        </m:mr>
                      </m:m>
                    </m:oMath>
                  </m:oMathPara>
                </a14:m>
                <a:endParaRPr lang="en-US" sz="1550" dirty="0"/>
              </a:p>
              <a:p>
                <a:pPr marL="0" indent="0">
                  <a:buNone/>
                </a:pPr>
                <a:r>
                  <a:rPr lang="en-US" sz="1550" dirty="0"/>
                  <a:t>Where,</a:t>
                </a:r>
              </a:p>
              <a:p>
                <a:pPr marL="0" indent="0">
                  <a:buNone/>
                </a:pPr>
                <a14:m>
                  <m:oMathPara xmlns:m="http://schemas.openxmlformats.org/officeDocument/2006/math">
                    <m:oMathParaPr>
                      <m:jc m:val="centerGroup"/>
                    </m:oMathParaPr>
                    <m:oMath xmlns:m="http://schemas.openxmlformats.org/officeDocument/2006/math">
                      <m:m>
                        <m:mPr>
                          <m:mcs>
                            <m:mc>
                              <m:mcPr>
                                <m:count m:val="1"/>
                                <m:mcJc m:val="center"/>
                              </m:mcPr>
                            </m:mc>
                          </m:mcs>
                          <m:ctrlPr>
                            <a:rPr lang="en-US" sz="1550" b="1" i="1">
                              <a:latin typeface="Cambria Math" panose="02040503050406030204" pitchFamily="18" charset="0"/>
                            </a:rPr>
                          </m:ctrlPr>
                        </m:mPr>
                        <m:mr>
                          <m:e>
                            <m:r>
                              <a:rPr lang="en-US" sz="1550" i="1">
                                <a:latin typeface="Cambria Math" panose="02040503050406030204" pitchFamily="18" charset="0"/>
                              </a:rPr>
                              <m:t>𝑃</m:t>
                            </m:r>
                            <m:d>
                              <m:dPr>
                                <m:ctrlPr>
                                  <a:rPr lang="en-US" sz="1550" i="1">
                                    <a:latin typeface="Cambria Math" panose="02040503050406030204" pitchFamily="18" charset="0"/>
                                  </a:rPr>
                                </m:ctrlPr>
                              </m:dPr>
                              <m:e>
                                <m:sSub>
                                  <m:sSubPr>
                                    <m:ctrlPr>
                                      <a:rPr lang="en-US" sz="1550" i="1">
                                        <a:latin typeface="Cambria Math" panose="02040503050406030204" pitchFamily="18" charset="0"/>
                                      </a:rPr>
                                    </m:ctrlPr>
                                  </m:sSubPr>
                                  <m:e>
                                    <m:r>
                                      <a:rPr lang="en-US" sz="1550" b="1" i="1">
                                        <a:latin typeface="Cambria Math" panose="02040503050406030204" pitchFamily="18" charset="0"/>
                                      </a:rPr>
                                      <m:t>𝒚</m:t>
                                    </m:r>
                                  </m:e>
                                  <m:sub>
                                    <m:r>
                                      <a:rPr lang="en-US" sz="1550" i="1">
                                        <a:latin typeface="Cambria Math" panose="02040503050406030204" pitchFamily="18" charset="0"/>
                                      </a:rPr>
                                      <m:t>𝑡</m:t>
                                    </m:r>
                                    <m:r>
                                      <a:rPr lang="en-US" sz="1550" i="1">
                                        <a:latin typeface="Cambria Math" panose="02040503050406030204" pitchFamily="18" charset="0"/>
                                      </a:rPr>
                                      <m:t>+1</m:t>
                                    </m:r>
                                  </m:sub>
                                </m:sSub>
                              </m:e>
                              <m:e>
                                <m:r>
                                  <m:rPr>
                                    <m:sty m:val="p"/>
                                  </m:rPr>
                                  <a:rPr lang="en-US" sz="1550">
                                    <a:latin typeface="Cambria Math" panose="02040503050406030204" pitchFamily="18" charset="0"/>
                                  </a:rPr>
                                  <m:t>Θ</m:t>
                                </m:r>
                                <m:r>
                                  <a:rPr lang="en-US" sz="1550">
                                    <a:latin typeface="Cambria Math" panose="02040503050406030204" pitchFamily="18" charset="0"/>
                                  </a:rPr>
                                  <m:t>,</m:t>
                                </m:r>
                                <m:sSub>
                                  <m:sSubPr>
                                    <m:ctrlPr>
                                      <a:rPr lang="en-US" sz="1550" i="1">
                                        <a:latin typeface="Cambria Math" panose="02040503050406030204" pitchFamily="18" charset="0"/>
                                      </a:rPr>
                                    </m:ctrlPr>
                                  </m:sSubPr>
                                  <m:e>
                                    <m:r>
                                      <a:rPr lang="en-US" sz="1550" b="1" i="1">
                                        <a:latin typeface="Cambria Math" panose="02040503050406030204" pitchFamily="18" charset="0"/>
                                      </a:rPr>
                                      <m:t>𝒚</m:t>
                                    </m:r>
                                  </m:e>
                                  <m:sub>
                                    <m:r>
                                      <a:rPr lang="en-US" sz="1550" i="1">
                                        <a:latin typeface="Cambria Math" panose="02040503050406030204" pitchFamily="18" charset="0"/>
                                      </a:rPr>
                                      <m:t>1</m:t>
                                    </m:r>
                                  </m:sub>
                                </m:sSub>
                                <m:r>
                                  <a:rPr lang="en-US" sz="1550" i="1">
                                    <a:latin typeface="Cambria Math" panose="02040503050406030204" pitchFamily="18" charset="0"/>
                                  </a:rPr>
                                  <m:t>,</m:t>
                                </m:r>
                                <m:sSub>
                                  <m:sSubPr>
                                    <m:ctrlPr>
                                      <a:rPr lang="en-US" sz="1550" i="1">
                                        <a:latin typeface="Cambria Math" panose="02040503050406030204" pitchFamily="18" charset="0"/>
                                      </a:rPr>
                                    </m:ctrlPr>
                                  </m:sSubPr>
                                  <m:e>
                                    <m:r>
                                      <a:rPr lang="en-US" sz="1550" b="1" i="1">
                                        <a:latin typeface="Cambria Math" panose="02040503050406030204" pitchFamily="18" charset="0"/>
                                      </a:rPr>
                                      <m:t>𝒚</m:t>
                                    </m:r>
                                  </m:e>
                                  <m:sub>
                                    <m:r>
                                      <a:rPr lang="en-US" sz="1550" i="1">
                                        <a:latin typeface="Cambria Math" panose="02040503050406030204" pitchFamily="18" charset="0"/>
                                      </a:rPr>
                                      <m:t>2</m:t>
                                    </m:r>
                                  </m:sub>
                                </m:sSub>
                                <m:r>
                                  <a:rPr lang="en-US" sz="1550" i="1">
                                    <a:latin typeface="Cambria Math" panose="02040503050406030204" pitchFamily="18" charset="0"/>
                                  </a:rPr>
                                  <m:t>,…,</m:t>
                                </m:r>
                                <m:sSub>
                                  <m:sSubPr>
                                    <m:ctrlPr>
                                      <a:rPr lang="en-US" sz="1550" i="1">
                                        <a:latin typeface="Cambria Math" panose="02040503050406030204" pitchFamily="18" charset="0"/>
                                      </a:rPr>
                                    </m:ctrlPr>
                                  </m:sSubPr>
                                  <m:e>
                                    <m:r>
                                      <a:rPr lang="en-US" sz="1550" b="1" i="1">
                                        <a:latin typeface="Cambria Math" panose="02040503050406030204" pitchFamily="18" charset="0"/>
                                      </a:rPr>
                                      <m:t>𝒚</m:t>
                                    </m:r>
                                  </m:e>
                                  <m:sub>
                                    <m:r>
                                      <a:rPr lang="en-US" sz="1550" i="1">
                                        <a:latin typeface="Cambria Math" panose="02040503050406030204" pitchFamily="18" charset="0"/>
                                      </a:rPr>
                                      <m:t>𝑡</m:t>
                                    </m:r>
                                  </m:sub>
                                </m:sSub>
                              </m:e>
                            </m:d>
                            <m:r>
                              <a:rPr lang="en-US" sz="1550" i="1">
                                <a:latin typeface="Cambria Math" panose="02040503050406030204" pitchFamily="18" charset="0"/>
                              </a:rPr>
                              <m:t>≝</m:t>
                            </m:r>
                            <m:r>
                              <a:rPr lang="en-US" sz="1550" b="1" i="1">
                                <a:latin typeface="Cambria Math" panose="02040503050406030204" pitchFamily="18" charset="0"/>
                              </a:rPr>
                              <m:t>𝒑</m:t>
                            </m:r>
                          </m:e>
                        </m:mr>
                        <m:mr>
                          <m:e>
                            <m:r>
                              <a:rPr lang="en-US" sz="1550" b="1" i="1">
                                <a:latin typeface="Cambria Math" panose="02040503050406030204" pitchFamily="18" charset="0"/>
                              </a:rPr>
                              <m:t>𝒑</m:t>
                            </m:r>
                            <m:r>
                              <a:rPr lang="en-US" sz="1550" i="1">
                                <a:latin typeface="Cambria Math" panose="02040503050406030204" pitchFamily="18" charset="0"/>
                              </a:rPr>
                              <m:t>=</m:t>
                            </m:r>
                            <m:r>
                              <m:rPr>
                                <m:sty m:val="p"/>
                              </m:rPr>
                              <a:rPr lang="en-US" sz="1550">
                                <a:latin typeface="Cambria Math" panose="02040503050406030204" pitchFamily="18" charset="0"/>
                              </a:rPr>
                              <m:t>softmax</m:t>
                            </m:r>
                            <m:d>
                              <m:dPr>
                                <m:ctrlPr>
                                  <a:rPr lang="en-US" sz="1550" i="1">
                                    <a:latin typeface="Cambria Math" panose="02040503050406030204" pitchFamily="18" charset="0"/>
                                  </a:rPr>
                                </m:ctrlPr>
                              </m:dPr>
                              <m:e>
                                <m:r>
                                  <a:rPr lang="en-US" sz="1550" b="1" i="1">
                                    <a:latin typeface="Cambria Math" panose="02040503050406030204" pitchFamily="18" charset="0"/>
                                  </a:rPr>
                                  <m:t>𝒘</m:t>
                                </m:r>
                              </m:e>
                            </m:d>
                            <m:r>
                              <a:rPr lang="en-US" sz="1550" i="1">
                                <a:latin typeface="Cambria Math" panose="02040503050406030204" pitchFamily="18" charset="0"/>
                              </a:rPr>
                              <m:t>=</m:t>
                            </m:r>
                            <m:sSup>
                              <m:sSupPr>
                                <m:ctrlPr>
                                  <a:rPr lang="en-US" sz="1550" i="1">
                                    <a:latin typeface="Cambria Math" panose="02040503050406030204" pitchFamily="18" charset="0"/>
                                  </a:rPr>
                                </m:ctrlPr>
                              </m:sSupPr>
                              <m:e>
                                <m:d>
                                  <m:dPr>
                                    <m:ctrlPr>
                                      <a:rPr lang="en-US" sz="1550" i="1">
                                        <a:latin typeface="Cambria Math" panose="02040503050406030204" pitchFamily="18" charset="0"/>
                                      </a:rPr>
                                    </m:ctrlPr>
                                  </m:dPr>
                                  <m:e>
                                    <m:sSub>
                                      <m:sSubPr>
                                        <m:ctrlPr>
                                          <a:rPr lang="en-US" sz="1550" i="1">
                                            <a:latin typeface="Cambria Math" panose="02040503050406030204" pitchFamily="18" charset="0"/>
                                          </a:rPr>
                                        </m:ctrlPr>
                                      </m:sSubPr>
                                      <m:e>
                                        <m:r>
                                          <a:rPr lang="en-US" sz="1550" i="1">
                                            <a:latin typeface="Cambria Math" panose="02040503050406030204" pitchFamily="18" charset="0"/>
                                          </a:rPr>
                                          <m:t>𝑝</m:t>
                                        </m:r>
                                      </m:e>
                                      <m:sub>
                                        <m:r>
                                          <a:rPr lang="en-US" sz="1550" i="1">
                                            <a:latin typeface="Cambria Math" panose="02040503050406030204" pitchFamily="18" charset="0"/>
                                          </a:rPr>
                                          <m:t>1</m:t>
                                        </m:r>
                                      </m:sub>
                                    </m:sSub>
                                    <m:r>
                                      <a:rPr lang="en-US" sz="1550" i="1">
                                        <a:latin typeface="Cambria Math" panose="02040503050406030204" pitchFamily="18" charset="0"/>
                                      </a:rPr>
                                      <m:t>,</m:t>
                                    </m:r>
                                    <m:sSub>
                                      <m:sSubPr>
                                        <m:ctrlPr>
                                          <a:rPr lang="en-US" sz="1550" i="1">
                                            <a:latin typeface="Cambria Math" panose="02040503050406030204" pitchFamily="18" charset="0"/>
                                          </a:rPr>
                                        </m:ctrlPr>
                                      </m:sSubPr>
                                      <m:e>
                                        <m:r>
                                          <a:rPr lang="en-US" sz="1550" i="1">
                                            <a:latin typeface="Cambria Math" panose="02040503050406030204" pitchFamily="18" charset="0"/>
                                          </a:rPr>
                                          <m:t>𝑝</m:t>
                                        </m:r>
                                      </m:e>
                                      <m:sub>
                                        <m:r>
                                          <a:rPr lang="en-US" sz="1550" i="1">
                                            <a:latin typeface="Cambria Math" panose="02040503050406030204" pitchFamily="18" charset="0"/>
                                          </a:rPr>
                                          <m:t>2</m:t>
                                        </m:r>
                                      </m:sub>
                                    </m:sSub>
                                    <m:r>
                                      <a:rPr lang="en-US" sz="1550" i="1">
                                        <a:latin typeface="Cambria Math" panose="02040503050406030204" pitchFamily="18" charset="0"/>
                                      </a:rPr>
                                      <m:t>,…,</m:t>
                                    </m:r>
                                    <m:sSub>
                                      <m:sSubPr>
                                        <m:ctrlPr>
                                          <a:rPr lang="en-US" sz="1550" i="1">
                                            <a:latin typeface="Cambria Math" panose="02040503050406030204" pitchFamily="18" charset="0"/>
                                          </a:rPr>
                                        </m:ctrlPr>
                                      </m:sSubPr>
                                      <m:e>
                                        <m:r>
                                          <a:rPr lang="en-US" sz="1550" i="1">
                                            <a:latin typeface="Cambria Math" panose="02040503050406030204" pitchFamily="18" charset="0"/>
                                          </a:rPr>
                                          <m:t>𝑝</m:t>
                                        </m:r>
                                      </m:e>
                                      <m:sub>
                                        <m:d>
                                          <m:dPr>
                                            <m:begChr m:val="|"/>
                                            <m:endChr m:val="|"/>
                                            <m:ctrlPr>
                                              <a:rPr lang="en-US" sz="1550" i="1">
                                                <a:latin typeface="Cambria Math" panose="02040503050406030204" pitchFamily="18" charset="0"/>
                                              </a:rPr>
                                            </m:ctrlPr>
                                          </m:dPr>
                                          <m:e>
                                            <m:r>
                                              <m:rPr>
                                                <m:sty m:val="p"/>
                                              </m:rPr>
                                              <a:rPr lang="en-US" sz="1550">
                                                <a:latin typeface="Cambria Math" panose="02040503050406030204" pitchFamily="18" charset="0"/>
                                              </a:rPr>
                                              <m:t>Ω</m:t>
                                            </m:r>
                                          </m:e>
                                        </m:d>
                                      </m:sub>
                                    </m:sSub>
                                  </m:e>
                                </m:d>
                              </m:e>
                              <m:sup>
                                <m:r>
                                  <a:rPr lang="en-US" sz="1550" i="1">
                                    <a:latin typeface="Cambria Math" panose="02040503050406030204" pitchFamily="18" charset="0"/>
                                  </a:rPr>
                                  <m:t>𝑇</m:t>
                                </m:r>
                              </m:sup>
                            </m:sSup>
                          </m:e>
                        </m:mr>
                        <m:mr>
                          <m:e>
                            <m:sSub>
                              <m:sSubPr>
                                <m:ctrlPr>
                                  <a:rPr lang="en-US" sz="1550" i="1">
                                    <a:latin typeface="Cambria Math" panose="02040503050406030204" pitchFamily="18" charset="0"/>
                                  </a:rPr>
                                </m:ctrlPr>
                              </m:sSubPr>
                              <m:e>
                                <m:r>
                                  <a:rPr lang="en-US" sz="1550" i="1">
                                    <a:latin typeface="Cambria Math" panose="02040503050406030204" pitchFamily="18" charset="0"/>
                                  </a:rPr>
                                  <m:t>𝑝</m:t>
                                </m:r>
                              </m:e>
                              <m:sub>
                                <m:r>
                                  <a:rPr lang="en-US" sz="1550" i="1">
                                    <a:latin typeface="Cambria Math" panose="02040503050406030204" pitchFamily="18" charset="0"/>
                                  </a:rPr>
                                  <m:t>𝑖</m:t>
                                </m:r>
                              </m:sub>
                            </m:sSub>
                            <m:r>
                              <a:rPr lang="en-US" sz="1550" i="1">
                                <a:latin typeface="Cambria Math" panose="02040503050406030204" pitchFamily="18" charset="0"/>
                              </a:rPr>
                              <m:t>=</m:t>
                            </m:r>
                            <m:f>
                              <m:fPr>
                                <m:ctrlPr>
                                  <a:rPr lang="en-US" sz="1550" i="1">
                                    <a:latin typeface="Cambria Math" panose="02040503050406030204" pitchFamily="18" charset="0"/>
                                  </a:rPr>
                                </m:ctrlPr>
                              </m:fPr>
                              <m:num>
                                <m:r>
                                  <m:rPr>
                                    <m:sty m:val="p"/>
                                  </m:rPr>
                                  <a:rPr lang="en-US" sz="1550">
                                    <a:latin typeface="Cambria Math" panose="02040503050406030204" pitchFamily="18" charset="0"/>
                                  </a:rPr>
                                  <m:t>exp</m:t>
                                </m:r>
                                <m:d>
                                  <m:dPr>
                                    <m:ctrlPr>
                                      <a:rPr lang="en-US" sz="1550" i="1">
                                        <a:latin typeface="Cambria Math" panose="02040503050406030204" pitchFamily="18" charset="0"/>
                                      </a:rPr>
                                    </m:ctrlPr>
                                  </m:dPr>
                                  <m:e>
                                    <m:sSub>
                                      <m:sSubPr>
                                        <m:ctrlPr>
                                          <a:rPr lang="en-US" sz="1550" i="1">
                                            <a:latin typeface="Cambria Math" panose="02040503050406030204" pitchFamily="18" charset="0"/>
                                          </a:rPr>
                                        </m:ctrlPr>
                                      </m:sSubPr>
                                      <m:e>
                                        <m:r>
                                          <a:rPr lang="en-US" sz="1550" i="1">
                                            <a:latin typeface="Cambria Math" panose="02040503050406030204" pitchFamily="18" charset="0"/>
                                          </a:rPr>
                                          <m:t>𝑤</m:t>
                                        </m:r>
                                      </m:e>
                                      <m:sub>
                                        <m:r>
                                          <a:rPr lang="en-US" sz="1550" i="1">
                                            <a:latin typeface="Cambria Math" panose="02040503050406030204" pitchFamily="18" charset="0"/>
                                          </a:rPr>
                                          <m:t>𝑖</m:t>
                                        </m:r>
                                      </m:sub>
                                    </m:sSub>
                                  </m:e>
                                </m:d>
                              </m:num>
                              <m:den>
                                <m:nary>
                                  <m:naryPr>
                                    <m:chr m:val="∑"/>
                                    <m:limLoc m:val="undOvr"/>
                                    <m:ctrlPr>
                                      <a:rPr lang="en-US" sz="1550" i="1">
                                        <a:latin typeface="Cambria Math" panose="02040503050406030204" pitchFamily="18" charset="0"/>
                                      </a:rPr>
                                    </m:ctrlPr>
                                  </m:naryPr>
                                  <m:sub>
                                    <m:r>
                                      <a:rPr lang="en-US" sz="1550" i="1">
                                        <a:latin typeface="Cambria Math" panose="02040503050406030204" pitchFamily="18" charset="0"/>
                                      </a:rPr>
                                      <m:t>𝑙</m:t>
                                    </m:r>
                                    <m:r>
                                      <a:rPr lang="en-US" sz="1550" i="1">
                                        <a:latin typeface="Cambria Math" panose="02040503050406030204" pitchFamily="18" charset="0"/>
                                      </a:rPr>
                                      <m:t>=1</m:t>
                                    </m:r>
                                  </m:sub>
                                  <m:sup>
                                    <m:d>
                                      <m:dPr>
                                        <m:begChr m:val="|"/>
                                        <m:endChr m:val="|"/>
                                        <m:ctrlPr>
                                          <a:rPr lang="en-US" sz="1550" i="1">
                                            <a:latin typeface="Cambria Math" panose="02040503050406030204" pitchFamily="18" charset="0"/>
                                          </a:rPr>
                                        </m:ctrlPr>
                                      </m:dPr>
                                      <m:e>
                                        <m:r>
                                          <m:rPr>
                                            <m:sty m:val="p"/>
                                          </m:rPr>
                                          <a:rPr lang="en-US" sz="1550">
                                            <a:latin typeface="Cambria Math" panose="02040503050406030204" pitchFamily="18" charset="0"/>
                                          </a:rPr>
                                          <m:t>Ω</m:t>
                                        </m:r>
                                      </m:e>
                                    </m:d>
                                  </m:sup>
                                  <m:e>
                                    <m:r>
                                      <m:rPr>
                                        <m:sty m:val="p"/>
                                      </m:rPr>
                                      <a:rPr lang="en-US" sz="1550">
                                        <a:latin typeface="Cambria Math" panose="02040503050406030204" pitchFamily="18" charset="0"/>
                                      </a:rPr>
                                      <m:t>exp</m:t>
                                    </m:r>
                                    <m:d>
                                      <m:dPr>
                                        <m:ctrlPr>
                                          <a:rPr lang="en-US" sz="1550" i="1">
                                            <a:latin typeface="Cambria Math" panose="02040503050406030204" pitchFamily="18" charset="0"/>
                                          </a:rPr>
                                        </m:ctrlPr>
                                      </m:dPr>
                                      <m:e>
                                        <m:sSub>
                                          <m:sSubPr>
                                            <m:ctrlPr>
                                              <a:rPr lang="en-US" sz="1550" i="1">
                                                <a:latin typeface="Cambria Math" panose="02040503050406030204" pitchFamily="18" charset="0"/>
                                              </a:rPr>
                                            </m:ctrlPr>
                                          </m:sSubPr>
                                          <m:e>
                                            <m:r>
                                              <a:rPr lang="en-US" sz="1550" i="1">
                                                <a:latin typeface="Cambria Math" panose="02040503050406030204" pitchFamily="18" charset="0"/>
                                              </a:rPr>
                                              <m:t>𝑤</m:t>
                                            </m:r>
                                          </m:e>
                                          <m:sub>
                                            <m:r>
                                              <a:rPr lang="en-US" sz="1550" i="1">
                                                <a:latin typeface="Cambria Math" panose="02040503050406030204" pitchFamily="18" charset="0"/>
                                              </a:rPr>
                                              <m:t>𝑙</m:t>
                                            </m:r>
                                          </m:sub>
                                        </m:sSub>
                                      </m:e>
                                    </m:d>
                                  </m:e>
                                </m:nary>
                              </m:den>
                            </m:f>
                          </m:e>
                        </m:mr>
                        <m:mr>
                          <m:e>
                            <m:r>
                              <a:rPr lang="en-US" sz="1550" b="1" i="1">
                                <a:latin typeface="Cambria Math" panose="02040503050406030204" pitchFamily="18" charset="0"/>
                              </a:rPr>
                              <m:t>𝒘</m:t>
                            </m:r>
                            <m:r>
                              <a:rPr lang="en-US" sz="1550" i="1">
                                <a:latin typeface="Cambria Math" panose="02040503050406030204" pitchFamily="18" charset="0"/>
                              </a:rPr>
                              <m:t>=</m:t>
                            </m:r>
                            <m:sSup>
                              <m:sSupPr>
                                <m:ctrlPr>
                                  <a:rPr lang="en-US" sz="1550" i="1">
                                    <a:latin typeface="Cambria Math" panose="02040503050406030204" pitchFamily="18" charset="0"/>
                                  </a:rPr>
                                </m:ctrlPr>
                              </m:sSupPr>
                              <m:e>
                                <m:d>
                                  <m:dPr>
                                    <m:ctrlPr>
                                      <a:rPr lang="en-US" sz="1550" i="1">
                                        <a:latin typeface="Cambria Math" panose="02040503050406030204" pitchFamily="18" charset="0"/>
                                      </a:rPr>
                                    </m:ctrlPr>
                                  </m:dPr>
                                  <m:e>
                                    <m:sSub>
                                      <m:sSubPr>
                                        <m:ctrlPr>
                                          <a:rPr lang="en-US" sz="1550" i="1">
                                            <a:latin typeface="Cambria Math" panose="02040503050406030204" pitchFamily="18" charset="0"/>
                                          </a:rPr>
                                        </m:ctrlPr>
                                      </m:sSubPr>
                                      <m:e>
                                        <m:r>
                                          <a:rPr lang="en-US" sz="1550" i="1">
                                            <a:latin typeface="Cambria Math" panose="02040503050406030204" pitchFamily="18" charset="0"/>
                                          </a:rPr>
                                          <m:t>𝑤</m:t>
                                        </m:r>
                                      </m:e>
                                      <m:sub>
                                        <m:r>
                                          <a:rPr lang="en-US" sz="1550" i="1">
                                            <a:latin typeface="Cambria Math" panose="02040503050406030204" pitchFamily="18" charset="0"/>
                                          </a:rPr>
                                          <m:t>1</m:t>
                                        </m:r>
                                      </m:sub>
                                    </m:sSub>
                                    <m:r>
                                      <a:rPr lang="en-US" sz="1550" i="1">
                                        <a:latin typeface="Cambria Math" panose="02040503050406030204" pitchFamily="18" charset="0"/>
                                      </a:rPr>
                                      <m:t>,</m:t>
                                    </m:r>
                                    <m:sSub>
                                      <m:sSubPr>
                                        <m:ctrlPr>
                                          <a:rPr lang="en-US" sz="1550" i="1">
                                            <a:latin typeface="Cambria Math" panose="02040503050406030204" pitchFamily="18" charset="0"/>
                                          </a:rPr>
                                        </m:ctrlPr>
                                      </m:sSubPr>
                                      <m:e>
                                        <m:r>
                                          <a:rPr lang="en-US" sz="1550" i="1">
                                            <a:latin typeface="Cambria Math" panose="02040503050406030204" pitchFamily="18" charset="0"/>
                                          </a:rPr>
                                          <m:t>𝑤</m:t>
                                        </m:r>
                                      </m:e>
                                      <m:sub>
                                        <m:r>
                                          <a:rPr lang="en-US" sz="1550" i="1">
                                            <a:latin typeface="Cambria Math" panose="02040503050406030204" pitchFamily="18" charset="0"/>
                                          </a:rPr>
                                          <m:t>2</m:t>
                                        </m:r>
                                      </m:sub>
                                    </m:sSub>
                                    <m:r>
                                      <a:rPr lang="en-US" sz="1550" i="1">
                                        <a:latin typeface="Cambria Math" panose="02040503050406030204" pitchFamily="18" charset="0"/>
                                      </a:rPr>
                                      <m:t>,…,</m:t>
                                    </m:r>
                                    <m:sSub>
                                      <m:sSubPr>
                                        <m:ctrlPr>
                                          <a:rPr lang="en-US" sz="1550" i="1">
                                            <a:latin typeface="Cambria Math" panose="02040503050406030204" pitchFamily="18" charset="0"/>
                                          </a:rPr>
                                        </m:ctrlPr>
                                      </m:sSubPr>
                                      <m:e>
                                        <m:r>
                                          <a:rPr lang="en-US" sz="1550" i="1">
                                            <a:latin typeface="Cambria Math" panose="02040503050406030204" pitchFamily="18" charset="0"/>
                                          </a:rPr>
                                          <m:t>𝑤</m:t>
                                        </m:r>
                                      </m:e>
                                      <m:sub>
                                        <m:d>
                                          <m:dPr>
                                            <m:begChr m:val="|"/>
                                            <m:endChr m:val="|"/>
                                            <m:ctrlPr>
                                              <a:rPr lang="en-US" sz="1550" i="1">
                                                <a:latin typeface="Cambria Math" panose="02040503050406030204" pitchFamily="18" charset="0"/>
                                              </a:rPr>
                                            </m:ctrlPr>
                                          </m:dPr>
                                          <m:e>
                                            <m:r>
                                              <m:rPr>
                                                <m:sty m:val="p"/>
                                              </m:rPr>
                                              <a:rPr lang="en-US" sz="1550">
                                                <a:latin typeface="Cambria Math" panose="02040503050406030204" pitchFamily="18" charset="0"/>
                                              </a:rPr>
                                              <m:t>Ω</m:t>
                                            </m:r>
                                          </m:e>
                                        </m:d>
                                      </m:sub>
                                    </m:sSub>
                                  </m:e>
                                </m:d>
                              </m:e>
                              <m:sup>
                                <m:r>
                                  <a:rPr lang="en-US" sz="1550" i="1">
                                    <a:latin typeface="Cambria Math" panose="02040503050406030204" pitchFamily="18" charset="0"/>
                                  </a:rPr>
                                  <m:t>𝑇</m:t>
                                </m:r>
                              </m:sup>
                            </m:sSup>
                            <m:r>
                              <a:rPr lang="en-US" sz="1550" i="1">
                                <a:latin typeface="Cambria Math" panose="02040503050406030204" pitchFamily="18" charset="0"/>
                              </a:rPr>
                              <m:t>=</m:t>
                            </m:r>
                            <m:r>
                              <m:rPr>
                                <m:sty m:val="p"/>
                              </m:rPr>
                              <a:rPr lang="en-US" sz="1550">
                                <a:latin typeface="Cambria Math" panose="02040503050406030204" pitchFamily="18" charset="0"/>
                              </a:rPr>
                              <m:t>linear</m:t>
                            </m:r>
                            <m:d>
                              <m:dPr>
                                <m:ctrlPr>
                                  <a:rPr lang="en-US" sz="1550" i="1">
                                    <a:latin typeface="Cambria Math" panose="02040503050406030204" pitchFamily="18" charset="0"/>
                                  </a:rPr>
                                </m:ctrlPr>
                              </m:dPr>
                              <m:e>
                                <m:r>
                                  <a:rPr lang="en-US" sz="1550" b="1" i="1">
                                    <a:latin typeface="Cambria Math" panose="02040503050406030204" pitchFamily="18" charset="0"/>
                                  </a:rPr>
                                  <m:t>𝒁</m:t>
                                </m:r>
                              </m:e>
                            </m:d>
                            <m:r>
                              <a:rPr lang="en-US" sz="1550" i="1">
                                <a:latin typeface="Cambria Math" panose="02040503050406030204" pitchFamily="18" charset="0"/>
                              </a:rPr>
                              <m:t>=</m:t>
                            </m:r>
                            <m:r>
                              <m:rPr>
                                <m:sty m:val="p"/>
                              </m:rPr>
                              <a:rPr lang="en-US" sz="1550">
                                <a:latin typeface="Cambria Math" panose="02040503050406030204" pitchFamily="18" charset="0"/>
                              </a:rPr>
                              <m:t>FFN</m:t>
                            </m:r>
                            <m:d>
                              <m:dPr>
                                <m:ctrlPr>
                                  <a:rPr lang="en-US" sz="1550" i="1">
                                    <a:latin typeface="Cambria Math" panose="02040503050406030204" pitchFamily="18" charset="0"/>
                                  </a:rPr>
                                </m:ctrlPr>
                              </m:dPr>
                              <m:e>
                                <m:r>
                                  <a:rPr lang="en-US" sz="1550" b="1" i="1">
                                    <a:latin typeface="Cambria Math" panose="02040503050406030204" pitchFamily="18" charset="0"/>
                                  </a:rPr>
                                  <m:t>𝒁</m:t>
                                </m:r>
                              </m:e>
                            </m:d>
                          </m:e>
                        </m:mr>
                      </m:m>
                    </m:oMath>
                  </m:oMathPara>
                </a14:m>
                <a:endParaRPr lang="en-US" sz="1550" dirty="0" smtClean="0"/>
              </a:p>
              <a:p>
                <a:pPr marL="0" indent="0">
                  <a:buNone/>
                </a:pPr>
                <a:r>
                  <a:rPr lang="en-US" sz="1550" dirty="0"/>
                  <a:t>And,</a:t>
                </a:r>
              </a:p>
              <a:p>
                <a:pPr marL="0" indent="0">
                  <a:buNone/>
                </a:pPr>
                <a14:m>
                  <m:oMathPara xmlns:m="http://schemas.openxmlformats.org/officeDocument/2006/math">
                    <m:oMathParaPr>
                      <m:jc m:val="centerGroup"/>
                    </m:oMathParaPr>
                    <m:oMath xmlns:m="http://schemas.openxmlformats.org/officeDocument/2006/math">
                      <m:r>
                        <m:rPr>
                          <m:sty m:val="p"/>
                        </m:rPr>
                        <a:rPr lang="en-US" sz="1550">
                          <a:latin typeface="Cambria Math" panose="02040503050406030204" pitchFamily="18" charset="0"/>
                        </a:rPr>
                        <m:t>MultiheadAttention</m:t>
                      </m:r>
                      <m:d>
                        <m:dPr>
                          <m:ctrlPr>
                            <a:rPr lang="en-US" sz="1550" i="1">
                              <a:latin typeface="Cambria Math" panose="02040503050406030204" pitchFamily="18" charset="0"/>
                            </a:rPr>
                          </m:ctrlPr>
                        </m:dPr>
                        <m:e>
                          <m:r>
                            <a:rPr lang="en-US" sz="1550" b="1" i="1">
                              <a:latin typeface="Cambria Math" panose="02040503050406030204" pitchFamily="18" charset="0"/>
                            </a:rPr>
                            <m:t>𝑿</m:t>
                          </m:r>
                          <m:r>
                            <a:rPr lang="en-US" sz="1550" i="1">
                              <a:latin typeface="Cambria Math" panose="02040503050406030204" pitchFamily="18" charset="0"/>
                            </a:rPr>
                            <m:t>,</m:t>
                          </m:r>
                          <m:r>
                            <a:rPr lang="en-US" sz="1550" b="1" i="1">
                              <a:latin typeface="Cambria Math" panose="02040503050406030204" pitchFamily="18" charset="0"/>
                            </a:rPr>
                            <m:t>𝒀</m:t>
                          </m:r>
                        </m:e>
                      </m:d>
                      <m:r>
                        <a:rPr lang="en-US" sz="1550" i="1">
                          <a:latin typeface="Cambria Math" panose="02040503050406030204" pitchFamily="18" charset="0"/>
                        </a:rPr>
                        <m:t>=</m:t>
                      </m:r>
                      <m:r>
                        <m:rPr>
                          <m:sty m:val="p"/>
                        </m:rPr>
                        <a:rPr lang="en-US" sz="1550">
                          <a:latin typeface="Cambria Math" panose="02040503050406030204" pitchFamily="18" charset="0"/>
                        </a:rPr>
                        <m:t>LayerNorm</m:t>
                      </m:r>
                      <m:d>
                        <m:dPr>
                          <m:ctrlPr>
                            <a:rPr lang="en-US" sz="1550" i="1">
                              <a:latin typeface="Cambria Math" panose="02040503050406030204" pitchFamily="18" charset="0"/>
                            </a:rPr>
                          </m:ctrlPr>
                        </m:dPr>
                        <m:e>
                          <m:r>
                            <m:rPr>
                              <m:sty m:val="p"/>
                            </m:rPr>
                            <a:rPr lang="en-US" sz="1550">
                              <a:latin typeface="Cambria Math" panose="02040503050406030204" pitchFamily="18" charset="0"/>
                            </a:rPr>
                            <m:t>MaskedMultiheadAttention</m:t>
                          </m:r>
                          <m:d>
                            <m:dPr>
                              <m:ctrlPr>
                                <a:rPr lang="en-US" sz="1550" i="1">
                                  <a:latin typeface="Cambria Math" panose="02040503050406030204" pitchFamily="18" charset="0"/>
                                </a:rPr>
                              </m:ctrlPr>
                            </m:dPr>
                            <m:e>
                              <m:r>
                                <a:rPr lang="en-US" sz="1550" b="1" i="1">
                                  <a:latin typeface="Cambria Math" panose="02040503050406030204" pitchFamily="18" charset="0"/>
                                </a:rPr>
                                <m:t>𝒀</m:t>
                              </m:r>
                            </m:e>
                          </m:d>
                          <m:r>
                            <a:rPr lang="en-US" sz="1550">
                              <a:latin typeface="Cambria Math" panose="02040503050406030204" pitchFamily="18" charset="0"/>
                            </a:rPr>
                            <m:t>+</m:t>
                          </m:r>
                          <m:r>
                            <m:rPr>
                              <m:sty m:val="p"/>
                            </m:rPr>
                            <a:rPr lang="en-US" sz="1550">
                              <a:latin typeface="Cambria Math" panose="02040503050406030204" pitchFamily="18" charset="0"/>
                            </a:rPr>
                            <m:t>MultiheadAttention</m:t>
                          </m:r>
                          <m:d>
                            <m:dPr>
                              <m:ctrlPr>
                                <a:rPr lang="en-US" sz="1550" i="1">
                                  <a:latin typeface="Cambria Math" panose="02040503050406030204" pitchFamily="18" charset="0"/>
                                </a:rPr>
                              </m:ctrlPr>
                            </m:dPr>
                            <m:e>
                              <m:r>
                                <a:rPr lang="en-US" sz="1550" b="1" i="1">
                                  <a:latin typeface="Cambria Math" panose="02040503050406030204" pitchFamily="18" charset="0"/>
                                </a:rPr>
                                <m:t>𝑿</m:t>
                              </m:r>
                              <m:r>
                                <a:rPr lang="en-US" sz="1550" i="1">
                                  <a:latin typeface="Cambria Math" panose="02040503050406030204" pitchFamily="18" charset="0"/>
                                </a:rPr>
                                <m:t>,</m:t>
                              </m:r>
                              <m:r>
                                <a:rPr lang="en-US" sz="1550" b="1" i="1">
                                  <a:latin typeface="Cambria Math" panose="02040503050406030204" pitchFamily="18" charset="0"/>
                                </a:rPr>
                                <m:t>𝒀</m:t>
                              </m:r>
                            </m:e>
                          </m:d>
                        </m:e>
                      </m:d>
                    </m:oMath>
                  </m:oMathPara>
                </a14:m>
                <a:endParaRPr lang="en-US" sz="1550" dirty="0"/>
              </a:p>
              <a:p>
                <a:pPr marL="0" indent="0">
                  <a:buNone/>
                </a:pPr>
                <a14:m>
                  <m:oMathPara xmlns:m="http://schemas.openxmlformats.org/officeDocument/2006/math">
                    <m:oMathParaPr>
                      <m:jc m:val="centerGroup"/>
                    </m:oMathParaPr>
                    <m:oMath xmlns:m="http://schemas.openxmlformats.org/officeDocument/2006/math">
                      <m:r>
                        <a:rPr lang="en-US" sz="1550" b="1" i="1">
                          <a:latin typeface="Cambria Math" panose="02040503050406030204" pitchFamily="18" charset="0"/>
                        </a:rPr>
                        <m:t>𝒁</m:t>
                      </m:r>
                      <m:r>
                        <a:rPr lang="en-US" sz="1550" i="1">
                          <a:latin typeface="Cambria Math" panose="02040503050406030204" pitchFamily="18" charset="0"/>
                        </a:rPr>
                        <m:t>=</m:t>
                      </m:r>
                      <m:r>
                        <m:rPr>
                          <m:sty m:val="p"/>
                        </m:rPr>
                        <a:rPr lang="en-US" sz="1550">
                          <a:latin typeface="Cambria Math" panose="02040503050406030204" pitchFamily="18" charset="0"/>
                        </a:rPr>
                        <m:t>DecoderAttention</m:t>
                      </m:r>
                      <m:d>
                        <m:dPr>
                          <m:ctrlPr>
                            <a:rPr lang="en-US" sz="1550" i="1">
                              <a:latin typeface="Cambria Math" panose="02040503050406030204" pitchFamily="18" charset="0"/>
                            </a:rPr>
                          </m:ctrlPr>
                        </m:dPr>
                        <m:e>
                          <m:r>
                            <a:rPr lang="en-US" sz="1550" b="1" i="1">
                              <a:latin typeface="Cambria Math" panose="02040503050406030204" pitchFamily="18" charset="0"/>
                            </a:rPr>
                            <m:t>𝑿</m:t>
                          </m:r>
                          <m:r>
                            <a:rPr lang="en-US" sz="1550" i="1">
                              <a:latin typeface="Cambria Math" panose="02040503050406030204" pitchFamily="18" charset="0"/>
                            </a:rPr>
                            <m:t>,</m:t>
                          </m:r>
                          <m:r>
                            <a:rPr lang="en-US" sz="1550" b="1" i="1">
                              <a:latin typeface="Cambria Math" panose="02040503050406030204" pitchFamily="18" charset="0"/>
                            </a:rPr>
                            <m:t>𝒀</m:t>
                          </m:r>
                        </m:e>
                      </m:d>
                      <m:r>
                        <a:rPr lang="en-US" sz="1550" i="1">
                          <a:latin typeface="Cambria Math" panose="02040503050406030204" pitchFamily="18" charset="0"/>
                        </a:rPr>
                        <m:t>=</m:t>
                      </m:r>
                      <m:r>
                        <m:rPr>
                          <m:sty m:val="p"/>
                        </m:rPr>
                        <a:rPr lang="en-US" sz="1550">
                          <a:latin typeface="Cambria Math" panose="02040503050406030204" pitchFamily="18" charset="0"/>
                        </a:rPr>
                        <m:t>LayerNorm</m:t>
                      </m:r>
                      <m:d>
                        <m:dPr>
                          <m:ctrlPr>
                            <a:rPr lang="en-US" sz="1550" i="1">
                              <a:latin typeface="Cambria Math" panose="02040503050406030204" pitchFamily="18" charset="0"/>
                            </a:rPr>
                          </m:ctrlPr>
                        </m:dPr>
                        <m:e>
                          <m:r>
                            <m:rPr>
                              <m:sty m:val="p"/>
                            </m:rPr>
                            <a:rPr lang="en-US" sz="1550">
                              <a:latin typeface="Cambria Math" panose="02040503050406030204" pitchFamily="18" charset="0"/>
                            </a:rPr>
                            <m:t>MultiheadAttention</m:t>
                          </m:r>
                          <m:d>
                            <m:dPr>
                              <m:ctrlPr>
                                <a:rPr lang="en-US" sz="1550" i="1">
                                  <a:latin typeface="Cambria Math" panose="02040503050406030204" pitchFamily="18" charset="0"/>
                                </a:rPr>
                              </m:ctrlPr>
                            </m:dPr>
                            <m:e>
                              <m:r>
                                <a:rPr lang="en-US" sz="1550" b="1" i="1">
                                  <a:latin typeface="Cambria Math" panose="02040503050406030204" pitchFamily="18" charset="0"/>
                                </a:rPr>
                                <m:t>𝑿</m:t>
                              </m:r>
                              <m:r>
                                <a:rPr lang="en-US" sz="1550" i="1">
                                  <a:latin typeface="Cambria Math" panose="02040503050406030204" pitchFamily="18" charset="0"/>
                                </a:rPr>
                                <m:t>,</m:t>
                              </m:r>
                              <m:r>
                                <a:rPr lang="en-US" sz="1550" b="1" i="1">
                                  <a:latin typeface="Cambria Math" panose="02040503050406030204" pitchFamily="18" charset="0"/>
                                </a:rPr>
                                <m:t>𝒀</m:t>
                              </m:r>
                            </m:e>
                          </m:d>
                          <m:r>
                            <a:rPr lang="en-US" sz="1550">
                              <a:latin typeface="Cambria Math" panose="02040503050406030204" pitchFamily="18" charset="0"/>
                            </a:rPr>
                            <m:t>+</m:t>
                          </m:r>
                          <m:r>
                            <m:rPr>
                              <m:sty m:val="p"/>
                            </m:rPr>
                            <a:rPr lang="en-US" sz="1550">
                              <a:latin typeface="Cambria Math" panose="02040503050406030204" pitchFamily="18" charset="0"/>
                            </a:rPr>
                            <m:t>FFN</m:t>
                          </m:r>
                          <m:d>
                            <m:dPr>
                              <m:ctrlPr>
                                <a:rPr lang="en-US" sz="1550" i="1">
                                  <a:latin typeface="Cambria Math" panose="02040503050406030204" pitchFamily="18" charset="0"/>
                                </a:rPr>
                              </m:ctrlPr>
                            </m:dPr>
                            <m:e>
                              <m:r>
                                <m:rPr>
                                  <m:sty m:val="p"/>
                                </m:rPr>
                                <a:rPr lang="en-US" sz="1550">
                                  <a:latin typeface="Cambria Math" panose="02040503050406030204" pitchFamily="18" charset="0"/>
                                </a:rPr>
                                <m:t>MultiheadAttention</m:t>
                              </m:r>
                              <m:d>
                                <m:dPr>
                                  <m:ctrlPr>
                                    <a:rPr lang="en-US" sz="1550" i="1">
                                      <a:latin typeface="Cambria Math" panose="02040503050406030204" pitchFamily="18" charset="0"/>
                                    </a:rPr>
                                  </m:ctrlPr>
                                </m:dPr>
                                <m:e>
                                  <m:r>
                                    <a:rPr lang="en-US" sz="1550" b="1" i="1">
                                      <a:latin typeface="Cambria Math" panose="02040503050406030204" pitchFamily="18" charset="0"/>
                                    </a:rPr>
                                    <m:t>𝑿</m:t>
                                  </m:r>
                                  <m:r>
                                    <a:rPr lang="en-US" sz="1550" i="1">
                                      <a:latin typeface="Cambria Math" panose="02040503050406030204" pitchFamily="18" charset="0"/>
                                    </a:rPr>
                                    <m:t>,</m:t>
                                  </m:r>
                                  <m:r>
                                    <a:rPr lang="en-US" sz="1550" b="1" i="1">
                                      <a:latin typeface="Cambria Math" panose="02040503050406030204" pitchFamily="18" charset="0"/>
                                    </a:rPr>
                                    <m:t>𝒀</m:t>
                                  </m:r>
                                </m:e>
                              </m:d>
                            </m:e>
                          </m:d>
                        </m:e>
                      </m:d>
                    </m:oMath>
                  </m:oMathPara>
                </a14:m>
                <a:endParaRPr lang="en-US" sz="1550" dirty="0"/>
              </a:p>
              <a:p>
                <a:pPr marL="0" indent="0">
                  <a:buNone/>
                </a:pPr>
                <a:r>
                  <a:rPr lang="en-US" sz="1550" dirty="0"/>
                  <a:t>Because GPT has only one decoder, sequence </a:t>
                </a:r>
                <a:r>
                  <a:rPr lang="en-US" sz="1550" b="1" i="1" dirty="0"/>
                  <a:t>X</a:t>
                </a:r>
                <a:r>
                  <a:rPr lang="en-US" sz="1550" dirty="0"/>
                  <a:t> is null in GPT.</a:t>
                </a:r>
              </a:p>
              <a:p>
                <a:pPr marL="0" indent="0">
                  <a:buNone/>
                </a:pPr>
                <a14:m>
                  <m:oMathPara xmlns:m="http://schemas.openxmlformats.org/officeDocument/2006/math">
                    <m:oMathParaPr>
                      <m:jc m:val="centerGroup"/>
                    </m:oMathParaPr>
                    <m:oMath xmlns:m="http://schemas.openxmlformats.org/officeDocument/2006/math">
                      <m:r>
                        <m:rPr>
                          <m:sty m:val="p"/>
                        </m:rPr>
                        <a:rPr lang="en-US" sz="1550">
                          <a:latin typeface="Cambria Math" panose="02040503050406030204" pitchFamily="18" charset="0"/>
                        </a:rPr>
                        <m:t>MultiheadAttention</m:t>
                      </m:r>
                      <m:d>
                        <m:dPr>
                          <m:ctrlPr>
                            <a:rPr lang="en-US" sz="1550" i="1">
                              <a:latin typeface="Cambria Math" panose="02040503050406030204" pitchFamily="18" charset="0"/>
                            </a:rPr>
                          </m:ctrlPr>
                        </m:dPr>
                        <m:e>
                          <m:r>
                            <a:rPr lang="en-US" sz="1550" b="1" i="1">
                              <a:latin typeface="Cambria Math" panose="02040503050406030204" pitchFamily="18" charset="0"/>
                            </a:rPr>
                            <m:t>𝑿</m:t>
                          </m:r>
                          <m:r>
                            <a:rPr lang="en-US" sz="1550" i="1">
                              <a:latin typeface="Cambria Math" panose="02040503050406030204" pitchFamily="18" charset="0"/>
                            </a:rPr>
                            <m:t>,</m:t>
                          </m:r>
                          <m:r>
                            <a:rPr lang="en-US" sz="1550" b="1" i="1">
                              <a:latin typeface="Cambria Math" panose="02040503050406030204" pitchFamily="18" charset="0"/>
                            </a:rPr>
                            <m:t>𝒀</m:t>
                          </m:r>
                        </m:e>
                      </m:d>
                      <m:r>
                        <m:rPr>
                          <m:aln/>
                        </m:rPr>
                        <a:rPr lang="en-US" sz="1550" i="1">
                          <a:latin typeface="Cambria Math" panose="02040503050406030204" pitchFamily="18" charset="0"/>
                        </a:rPr>
                        <m:t>=</m:t>
                      </m:r>
                      <m:r>
                        <m:rPr>
                          <m:sty m:val="p"/>
                        </m:rPr>
                        <a:rPr lang="en-US" sz="1550">
                          <a:latin typeface="Cambria Math" panose="02040503050406030204" pitchFamily="18" charset="0"/>
                        </a:rPr>
                        <m:t>MultiheadAttention</m:t>
                      </m:r>
                      <m:d>
                        <m:dPr>
                          <m:ctrlPr>
                            <a:rPr lang="en-US" sz="1550" i="1">
                              <a:latin typeface="Cambria Math" panose="02040503050406030204" pitchFamily="18" charset="0"/>
                            </a:rPr>
                          </m:ctrlPr>
                        </m:dPr>
                        <m:e>
                          <m:r>
                            <a:rPr lang="en-US" sz="1550" b="1" i="1">
                              <a:latin typeface="Cambria Math" panose="02040503050406030204" pitchFamily="18" charset="0"/>
                            </a:rPr>
                            <m:t>𝒀</m:t>
                          </m:r>
                        </m:e>
                      </m:d>
                    </m:oMath>
                    <m:oMath xmlns:m="http://schemas.openxmlformats.org/officeDocument/2006/math">
                      <m:r>
                        <m:rPr>
                          <m:sty m:val="p"/>
                        </m:rPr>
                        <a:rPr lang="en-US" sz="1550">
                          <a:latin typeface="Cambria Math" panose="02040503050406030204" pitchFamily="18" charset="0"/>
                        </a:rPr>
                        <m:t>DecoderAttention</m:t>
                      </m:r>
                      <m:d>
                        <m:dPr>
                          <m:ctrlPr>
                            <a:rPr lang="en-US" sz="1550" i="1">
                              <a:latin typeface="Cambria Math" panose="02040503050406030204" pitchFamily="18" charset="0"/>
                            </a:rPr>
                          </m:ctrlPr>
                        </m:dPr>
                        <m:e>
                          <m:r>
                            <a:rPr lang="en-US" sz="1550" b="1" i="1">
                              <a:latin typeface="Cambria Math" panose="02040503050406030204" pitchFamily="18" charset="0"/>
                            </a:rPr>
                            <m:t>𝑿</m:t>
                          </m:r>
                          <m:r>
                            <a:rPr lang="en-US" sz="1550" i="1">
                              <a:latin typeface="Cambria Math" panose="02040503050406030204" pitchFamily="18" charset="0"/>
                            </a:rPr>
                            <m:t>,</m:t>
                          </m:r>
                          <m:r>
                            <a:rPr lang="en-US" sz="1550" b="1" i="1">
                              <a:latin typeface="Cambria Math" panose="02040503050406030204" pitchFamily="18" charset="0"/>
                            </a:rPr>
                            <m:t>𝒀</m:t>
                          </m:r>
                        </m:e>
                      </m:d>
                      <m:r>
                        <m:rPr>
                          <m:aln/>
                        </m:rPr>
                        <a:rPr lang="en-US" sz="1550" i="1">
                          <a:latin typeface="Cambria Math" panose="02040503050406030204" pitchFamily="18" charset="0"/>
                        </a:rPr>
                        <m:t>=</m:t>
                      </m:r>
                      <m:r>
                        <m:rPr>
                          <m:sty m:val="p"/>
                        </m:rPr>
                        <a:rPr lang="en-US" sz="1550">
                          <a:latin typeface="Cambria Math" panose="02040503050406030204" pitchFamily="18" charset="0"/>
                        </a:rPr>
                        <m:t>DecoderAttention</m:t>
                      </m:r>
                      <m:d>
                        <m:dPr>
                          <m:ctrlPr>
                            <a:rPr lang="en-US" sz="1550" i="1">
                              <a:latin typeface="Cambria Math" panose="02040503050406030204" pitchFamily="18" charset="0"/>
                            </a:rPr>
                          </m:ctrlPr>
                        </m:dPr>
                        <m:e>
                          <m:r>
                            <a:rPr lang="en-US" sz="1550" b="1" i="1">
                              <a:latin typeface="Cambria Math" panose="02040503050406030204" pitchFamily="18" charset="0"/>
                            </a:rPr>
                            <m:t>𝒀</m:t>
                          </m:r>
                        </m:e>
                      </m:d>
                    </m:oMath>
                  </m:oMathPara>
                </a14:m>
                <a:endParaRPr lang="en-US" sz="155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1120" y="914399"/>
                <a:ext cx="12039600" cy="5176066"/>
              </a:xfrm>
              <a:blipFill>
                <a:blip r:embed="rId2"/>
                <a:stretch>
                  <a:fillRect l="-253" t="-236" r="-203" b="-4122"/>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58</a:t>
            </a:fld>
            <a:endParaRPr lang="en-US"/>
          </a:p>
        </p:txBody>
      </p:sp>
    </p:spTree>
    <p:extLst>
      <p:ext uri="{BB962C8B-B14F-4D97-AF65-F5344CB8AC3E}">
        <p14:creationId xmlns:p14="http://schemas.microsoft.com/office/powerpoint/2010/main" val="289301831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 Pre-trained model</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1280" y="914399"/>
                <a:ext cx="7685865" cy="5176066"/>
              </a:xfrm>
            </p:spPr>
            <p:txBody>
              <a:bodyPr>
                <a:normAutofit/>
              </a:bodyPr>
              <a:lstStyle/>
              <a:p>
                <a:pPr marL="0" indent="0">
                  <a:buNone/>
                </a:pPr>
                <a:r>
                  <a:rPr lang="en-US" sz="2200" dirty="0"/>
                  <a:t>Likelihood </a:t>
                </a:r>
                <a:r>
                  <a:rPr lang="en-US" sz="2200" i="1" dirty="0"/>
                  <a:t>P</a:t>
                </a:r>
                <a:r>
                  <a:rPr lang="en-US" sz="2200" dirty="0"/>
                  <a:t>(</a:t>
                </a:r>
                <a:r>
                  <a:rPr lang="en-US" sz="2200" b="1" i="1" dirty="0"/>
                  <a:t>y</a:t>
                </a:r>
                <a:r>
                  <a:rPr lang="en-US" sz="2200" i="1" baseline="-25000" dirty="0"/>
                  <a:t>t</a:t>
                </a:r>
                <a:r>
                  <a:rPr lang="en-US" sz="2200" baseline="-25000" dirty="0"/>
                  <a:t>+1</a:t>
                </a:r>
                <a:r>
                  <a:rPr lang="en-US" sz="2200" dirty="0"/>
                  <a:t> | Θ, </a:t>
                </a:r>
                <a:r>
                  <a:rPr lang="en-US" sz="2200" b="1" i="1" dirty="0"/>
                  <a:t>y</a:t>
                </a:r>
                <a:r>
                  <a:rPr lang="en-US" sz="2200" baseline="-25000" dirty="0"/>
                  <a:t>1</a:t>
                </a:r>
                <a:r>
                  <a:rPr lang="en-US" sz="2200" dirty="0"/>
                  <a:t>, </a:t>
                </a:r>
                <a:r>
                  <a:rPr lang="en-US" sz="2200" b="1" i="1" dirty="0"/>
                  <a:t>y</a:t>
                </a:r>
                <a:r>
                  <a:rPr lang="en-US" sz="2200" baseline="-25000" dirty="0"/>
                  <a:t>2</a:t>
                </a:r>
                <a:r>
                  <a:rPr lang="en-US" sz="2200" dirty="0"/>
                  <a:t>,…, </a:t>
                </a:r>
                <a:r>
                  <a:rPr lang="en-US" sz="2200" b="1" i="1" dirty="0" err="1"/>
                  <a:t>y</a:t>
                </a:r>
                <a:r>
                  <a:rPr lang="en-US" sz="2200" i="1" baseline="-25000" dirty="0" err="1"/>
                  <a:t>t</a:t>
                </a:r>
                <a:r>
                  <a:rPr lang="en-US" sz="2200" dirty="0"/>
                  <a:t>) is simplified for easy explanation. Exactly, given sequence </a:t>
                </a:r>
                <a:r>
                  <a:rPr lang="en-US" sz="2200" b="1" i="1" dirty="0"/>
                  <a:t>Y</a:t>
                </a:r>
                <a:r>
                  <a:rPr lang="en-US" sz="2200" dirty="0"/>
                  <a:t> = (</a:t>
                </a:r>
                <a:r>
                  <a:rPr lang="en-US" sz="2200" b="1" i="1" dirty="0"/>
                  <a:t>y</a:t>
                </a:r>
                <a:r>
                  <a:rPr lang="en-US" sz="2200" baseline="-25000" dirty="0"/>
                  <a:t>1</a:t>
                </a:r>
                <a:r>
                  <a:rPr lang="en-US" sz="2200" dirty="0"/>
                  <a:t>, </a:t>
                </a:r>
                <a:r>
                  <a:rPr lang="en-US" sz="2200" b="1" i="1" dirty="0"/>
                  <a:t>y</a:t>
                </a:r>
                <a:r>
                  <a:rPr lang="en-US" sz="2200" baseline="-25000" dirty="0"/>
                  <a:t>2</a:t>
                </a:r>
                <a:r>
                  <a:rPr lang="en-US" sz="2200" dirty="0"/>
                  <a:t>,…, </a:t>
                </a:r>
                <a:r>
                  <a:rPr lang="en-US" sz="2200" b="1" i="1" dirty="0"/>
                  <a:t>y</a:t>
                </a:r>
                <a:r>
                  <a:rPr lang="en-US" sz="2200" i="1" baseline="-25000" dirty="0"/>
                  <a:t>n</a:t>
                </a:r>
                <a:r>
                  <a:rPr lang="en-US" sz="2200" baseline="-25000" dirty="0"/>
                  <a:t>+1</a:t>
                </a:r>
                <a:r>
                  <a:rPr lang="en-US" sz="2200" dirty="0"/>
                  <a:t>)</a:t>
                </a:r>
                <a:r>
                  <a:rPr lang="en-US" sz="2200" i="1" baseline="30000" dirty="0"/>
                  <a:t>T</a:t>
                </a:r>
                <a:r>
                  <a:rPr lang="en-US" sz="2200" dirty="0"/>
                  <a:t>, GPT aims to maximize log-likelihood </a:t>
                </a:r>
                <a:r>
                  <a:rPr lang="en-US" sz="2200" i="1" dirty="0"/>
                  <a:t>L</a:t>
                </a:r>
                <a:r>
                  <a:rPr lang="en-US" sz="2200" dirty="0"/>
                  <a:t>(Θ | </a:t>
                </a:r>
                <a:r>
                  <a:rPr lang="en-US" sz="2200" b="1" i="1" dirty="0"/>
                  <a:t>Y</a:t>
                </a:r>
                <a:r>
                  <a:rPr lang="en-US" sz="2200" dirty="0"/>
                  <a:t>) as follows (Han, et al., 2021, p. 231):</a:t>
                </a:r>
              </a:p>
              <a:p>
                <a:pPr marL="0" indent="0">
                  <a:buNone/>
                </a:pPr>
                <a14:m>
                  <m:oMathPara xmlns:m="http://schemas.openxmlformats.org/officeDocument/2006/math">
                    <m:oMathParaPr>
                      <m:jc m:val="centerGroup"/>
                    </m:oMathParaPr>
                    <m:oMath xmlns:m="http://schemas.openxmlformats.org/officeDocument/2006/math">
                      <m:m>
                        <m:mPr>
                          <m:mcs>
                            <m:mc>
                              <m:mcPr>
                                <m:count m:val="1"/>
                                <m:mcJc m:val="center"/>
                              </m:mcPr>
                            </m:mc>
                          </m:mcs>
                          <m:ctrlPr>
                            <a:rPr lang="en-US" sz="2200" i="1">
                              <a:latin typeface="Cambria Math" panose="02040503050406030204" pitchFamily="18" charset="0"/>
                            </a:rPr>
                          </m:ctrlPr>
                        </m:mPr>
                        <m:mr>
                          <m:e>
                            <m:r>
                              <a:rPr lang="en-US" sz="2200" i="1">
                                <a:latin typeface="Cambria Math" panose="02040503050406030204" pitchFamily="18" charset="0"/>
                              </a:rPr>
                              <m:t>𝐿</m:t>
                            </m:r>
                            <m:d>
                              <m:dPr>
                                <m:ctrlPr>
                                  <a:rPr lang="en-US" sz="2200" i="1">
                                    <a:latin typeface="Cambria Math" panose="02040503050406030204" pitchFamily="18" charset="0"/>
                                  </a:rPr>
                                </m:ctrlPr>
                              </m:dPr>
                              <m:e>
                                <m:r>
                                  <m:rPr>
                                    <m:sty m:val="p"/>
                                  </m:rPr>
                                  <a:rPr lang="en-US" sz="2200">
                                    <a:latin typeface="Cambria Math" panose="02040503050406030204" pitchFamily="18" charset="0"/>
                                  </a:rPr>
                                  <m:t>Θ</m:t>
                                </m:r>
                              </m:e>
                              <m:e>
                                <m:r>
                                  <a:rPr lang="en-US" sz="2200" b="1" i="1">
                                    <a:latin typeface="Cambria Math" panose="02040503050406030204" pitchFamily="18" charset="0"/>
                                  </a:rPr>
                                  <m:t>𝒀</m:t>
                                </m:r>
                              </m:e>
                            </m:d>
                            <m:r>
                              <a:rPr lang="en-US" sz="2200" i="1">
                                <a:latin typeface="Cambria Math" panose="02040503050406030204" pitchFamily="18" charset="0"/>
                              </a:rPr>
                              <m:t>=</m:t>
                            </m:r>
                            <m:nary>
                              <m:naryPr>
                                <m:chr m:val="∑"/>
                                <m:limLoc m:val="undOvr"/>
                                <m:ctrlPr>
                                  <a:rPr lang="en-US" sz="2200" i="1">
                                    <a:latin typeface="Cambria Math" panose="02040503050406030204" pitchFamily="18" charset="0"/>
                                  </a:rPr>
                                </m:ctrlPr>
                              </m:naryPr>
                              <m:sub>
                                <m:r>
                                  <a:rPr lang="en-US" sz="2200" i="1">
                                    <a:latin typeface="Cambria Math" panose="02040503050406030204" pitchFamily="18" charset="0"/>
                                  </a:rPr>
                                  <m:t>𝑖</m:t>
                                </m:r>
                                <m:r>
                                  <a:rPr lang="en-US" sz="2200" i="1">
                                    <a:latin typeface="Cambria Math" panose="02040503050406030204" pitchFamily="18" charset="0"/>
                                  </a:rPr>
                                  <m:t>=1</m:t>
                                </m:r>
                              </m:sub>
                              <m:sup>
                                <m:r>
                                  <a:rPr lang="en-US" sz="2200" i="1">
                                    <a:latin typeface="Cambria Math" panose="02040503050406030204" pitchFamily="18" charset="0"/>
                                  </a:rPr>
                                  <m:t>𝑛</m:t>
                                </m:r>
                              </m:sup>
                              <m:e>
                                <m:r>
                                  <m:rPr>
                                    <m:sty m:val="p"/>
                                  </m:rPr>
                                  <a:rPr lang="en-US" sz="2200">
                                    <a:latin typeface="Cambria Math" panose="02040503050406030204" pitchFamily="18" charset="0"/>
                                  </a:rPr>
                                  <m:t>log</m:t>
                                </m:r>
                                <m:d>
                                  <m:dPr>
                                    <m:ctrlPr>
                                      <a:rPr lang="en-US" sz="2200" i="1">
                                        <a:latin typeface="Cambria Math" panose="02040503050406030204" pitchFamily="18" charset="0"/>
                                      </a:rPr>
                                    </m:ctrlPr>
                                  </m:dPr>
                                  <m:e>
                                    <m:r>
                                      <a:rPr lang="en-US" sz="2200" i="1">
                                        <a:latin typeface="Cambria Math" panose="02040503050406030204" pitchFamily="18" charset="0"/>
                                      </a:rPr>
                                      <m:t>𝑃</m:t>
                                    </m:r>
                                    <m:d>
                                      <m:dPr>
                                        <m:ctrlPr>
                                          <a:rPr lang="en-US" sz="2200" i="1">
                                            <a:latin typeface="Cambria Math" panose="02040503050406030204" pitchFamily="18" charset="0"/>
                                          </a:rPr>
                                        </m:ctrlPr>
                                      </m:dPr>
                                      <m:e>
                                        <m:sSub>
                                          <m:sSubPr>
                                            <m:ctrlPr>
                                              <a:rPr lang="en-US" sz="2200" i="1">
                                                <a:latin typeface="Cambria Math" panose="02040503050406030204" pitchFamily="18" charset="0"/>
                                              </a:rPr>
                                            </m:ctrlPr>
                                          </m:sSubPr>
                                          <m:e>
                                            <m:r>
                                              <a:rPr lang="en-US" sz="2200" b="1" i="1">
                                                <a:latin typeface="Cambria Math" panose="02040503050406030204" pitchFamily="18" charset="0"/>
                                              </a:rPr>
                                              <m:t>𝒚</m:t>
                                            </m:r>
                                          </m:e>
                                          <m:sub>
                                            <m:r>
                                              <a:rPr lang="en-US" sz="2200" i="1">
                                                <a:latin typeface="Cambria Math" panose="02040503050406030204" pitchFamily="18" charset="0"/>
                                              </a:rPr>
                                              <m:t>𝑖</m:t>
                                            </m:r>
                                            <m:r>
                                              <a:rPr lang="en-US" sz="2200" i="1">
                                                <a:latin typeface="Cambria Math" panose="02040503050406030204" pitchFamily="18" charset="0"/>
                                              </a:rPr>
                                              <m:t>+1</m:t>
                                            </m:r>
                                          </m:sub>
                                        </m:sSub>
                                      </m:e>
                                      <m:e>
                                        <m:r>
                                          <m:rPr>
                                            <m:sty m:val="p"/>
                                          </m:rPr>
                                          <a:rPr lang="en-US" sz="2200">
                                            <a:latin typeface="Cambria Math" panose="02040503050406030204" pitchFamily="18" charset="0"/>
                                          </a:rPr>
                                          <m:t>Θ</m:t>
                                        </m:r>
                                        <m:r>
                                          <a:rPr lang="en-US" sz="2200">
                                            <a:latin typeface="Cambria Math" panose="02040503050406030204" pitchFamily="18" charset="0"/>
                                          </a:rPr>
                                          <m:t>,</m:t>
                                        </m:r>
                                        <m:sSub>
                                          <m:sSubPr>
                                            <m:ctrlPr>
                                              <a:rPr lang="en-US" sz="2200" i="1">
                                                <a:latin typeface="Cambria Math" panose="02040503050406030204" pitchFamily="18" charset="0"/>
                                              </a:rPr>
                                            </m:ctrlPr>
                                          </m:sSubPr>
                                          <m:e>
                                            <m:r>
                                              <a:rPr lang="en-US" sz="2200" b="1" i="1">
                                                <a:latin typeface="Cambria Math" panose="02040503050406030204" pitchFamily="18" charset="0"/>
                                              </a:rPr>
                                              <m:t>𝒚</m:t>
                                            </m:r>
                                          </m:e>
                                          <m:sub>
                                            <m:r>
                                              <a:rPr lang="en-US" sz="2200" i="1">
                                                <a:latin typeface="Cambria Math" panose="02040503050406030204" pitchFamily="18" charset="0"/>
                                              </a:rPr>
                                              <m:t>1</m:t>
                                            </m:r>
                                          </m:sub>
                                        </m:sSub>
                                        <m:r>
                                          <a:rPr lang="en-US" sz="2200" i="1">
                                            <a:latin typeface="Cambria Math" panose="02040503050406030204" pitchFamily="18" charset="0"/>
                                          </a:rPr>
                                          <m:t>,</m:t>
                                        </m:r>
                                        <m:sSub>
                                          <m:sSubPr>
                                            <m:ctrlPr>
                                              <a:rPr lang="en-US" sz="2200" i="1">
                                                <a:latin typeface="Cambria Math" panose="02040503050406030204" pitchFamily="18" charset="0"/>
                                              </a:rPr>
                                            </m:ctrlPr>
                                          </m:sSubPr>
                                          <m:e>
                                            <m:r>
                                              <a:rPr lang="en-US" sz="2200" b="1" i="1">
                                                <a:latin typeface="Cambria Math" panose="02040503050406030204" pitchFamily="18" charset="0"/>
                                              </a:rPr>
                                              <m:t>𝒚</m:t>
                                            </m:r>
                                          </m:e>
                                          <m:sub>
                                            <m:r>
                                              <a:rPr lang="en-US" sz="2200" i="1">
                                                <a:latin typeface="Cambria Math" panose="02040503050406030204" pitchFamily="18" charset="0"/>
                                              </a:rPr>
                                              <m:t>2</m:t>
                                            </m:r>
                                          </m:sub>
                                        </m:sSub>
                                        <m:r>
                                          <a:rPr lang="en-US" sz="2200" i="1">
                                            <a:latin typeface="Cambria Math" panose="02040503050406030204" pitchFamily="18" charset="0"/>
                                          </a:rPr>
                                          <m:t>,…,</m:t>
                                        </m:r>
                                        <m:sSub>
                                          <m:sSubPr>
                                            <m:ctrlPr>
                                              <a:rPr lang="en-US" sz="2200" i="1">
                                                <a:latin typeface="Cambria Math" panose="02040503050406030204" pitchFamily="18" charset="0"/>
                                              </a:rPr>
                                            </m:ctrlPr>
                                          </m:sSubPr>
                                          <m:e>
                                            <m:r>
                                              <a:rPr lang="en-US" sz="2200" b="1" i="1">
                                                <a:latin typeface="Cambria Math" panose="02040503050406030204" pitchFamily="18" charset="0"/>
                                              </a:rPr>
                                              <m:t>𝒚</m:t>
                                            </m:r>
                                          </m:e>
                                          <m:sub>
                                            <m:r>
                                              <a:rPr lang="en-US" sz="2200" i="1">
                                                <a:latin typeface="Cambria Math" panose="02040503050406030204" pitchFamily="18" charset="0"/>
                                              </a:rPr>
                                              <m:t>𝑖</m:t>
                                            </m:r>
                                          </m:sub>
                                        </m:sSub>
                                      </m:e>
                                    </m:d>
                                  </m:e>
                                </m:d>
                              </m:e>
                            </m:nary>
                          </m:e>
                        </m:mr>
                        <m:mr>
                          <m:e>
                            <m:acc>
                              <m:accPr>
                                <m:chr m:val="̂"/>
                                <m:ctrlPr>
                                  <a:rPr lang="en-US" sz="2200" i="1">
                                    <a:latin typeface="Cambria Math" panose="02040503050406030204" pitchFamily="18" charset="0"/>
                                  </a:rPr>
                                </m:ctrlPr>
                              </m:accPr>
                              <m:e>
                                <m:r>
                                  <m:rPr>
                                    <m:sty m:val="p"/>
                                  </m:rPr>
                                  <a:rPr lang="en-US" sz="2200">
                                    <a:latin typeface="Cambria Math" panose="02040503050406030204" pitchFamily="18" charset="0"/>
                                  </a:rPr>
                                  <m:t>Θ</m:t>
                                </m:r>
                              </m:e>
                            </m:acc>
                            <m:r>
                              <a:rPr lang="en-US" sz="2200" i="1">
                                <a:latin typeface="Cambria Math" panose="02040503050406030204" pitchFamily="18" charset="0"/>
                              </a:rPr>
                              <m:t>=</m:t>
                            </m:r>
                            <m:func>
                              <m:funcPr>
                                <m:ctrlPr>
                                  <a:rPr lang="en-US" sz="2200" i="1">
                                    <a:latin typeface="Cambria Math" panose="02040503050406030204" pitchFamily="18" charset="0"/>
                                  </a:rPr>
                                </m:ctrlPr>
                              </m:funcPr>
                              <m:fName>
                                <m:limLow>
                                  <m:limLowPr>
                                    <m:ctrlPr>
                                      <a:rPr lang="en-US" sz="2200" i="1">
                                        <a:latin typeface="Cambria Math" panose="02040503050406030204" pitchFamily="18" charset="0"/>
                                      </a:rPr>
                                    </m:ctrlPr>
                                  </m:limLowPr>
                                  <m:e>
                                    <m:r>
                                      <m:rPr>
                                        <m:sty m:val="p"/>
                                      </m:rPr>
                                      <a:rPr lang="en-US" sz="2200">
                                        <a:latin typeface="Cambria Math" panose="02040503050406030204" pitchFamily="18" charset="0"/>
                                      </a:rPr>
                                      <m:t>argmax</m:t>
                                    </m:r>
                                  </m:e>
                                  <m:lim>
                                    <m:r>
                                      <m:rPr>
                                        <m:sty m:val="p"/>
                                      </m:rPr>
                                      <a:rPr lang="en-US" sz="2200">
                                        <a:latin typeface="Cambria Math" panose="02040503050406030204" pitchFamily="18" charset="0"/>
                                      </a:rPr>
                                      <m:t>Θ</m:t>
                                    </m:r>
                                  </m:lim>
                                </m:limLow>
                              </m:fName>
                              <m:e>
                                <m:r>
                                  <a:rPr lang="en-US" sz="2200" i="1">
                                    <a:latin typeface="Cambria Math" panose="02040503050406030204" pitchFamily="18" charset="0"/>
                                  </a:rPr>
                                  <m:t>𝐿</m:t>
                                </m:r>
                                <m:d>
                                  <m:dPr>
                                    <m:ctrlPr>
                                      <a:rPr lang="en-US" sz="2200" i="1">
                                        <a:latin typeface="Cambria Math" panose="02040503050406030204" pitchFamily="18" charset="0"/>
                                      </a:rPr>
                                    </m:ctrlPr>
                                  </m:dPr>
                                  <m:e>
                                    <m:r>
                                      <m:rPr>
                                        <m:sty m:val="p"/>
                                      </m:rPr>
                                      <a:rPr lang="en-US" sz="2200">
                                        <a:latin typeface="Cambria Math" panose="02040503050406030204" pitchFamily="18" charset="0"/>
                                      </a:rPr>
                                      <m:t>Θ</m:t>
                                    </m:r>
                                  </m:e>
                                  <m:e>
                                    <m:r>
                                      <a:rPr lang="en-US" sz="2200" b="1" i="1">
                                        <a:latin typeface="Cambria Math" panose="02040503050406030204" pitchFamily="18" charset="0"/>
                                      </a:rPr>
                                      <m:t>𝒀</m:t>
                                    </m:r>
                                  </m:e>
                                </m:d>
                              </m:e>
                            </m:func>
                          </m:e>
                        </m:mr>
                      </m:m>
                    </m:oMath>
                  </m:oMathPara>
                </a14:m>
                <a:endParaRPr lang="en-US" sz="2200" dirty="0"/>
              </a:p>
              <a:p>
                <a:pPr marL="0" indent="0">
                  <a:buNone/>
                </a:pPr>
                <a:r>
                  <a:rPr lang="en-US" sz="2200" dirty="0"/>
                  <a:t>Later on, GPT improves its pre-trained decoder in fine-tuning stage by re-training the decoder with annotated data, high-quality data, and domain-specific data so as to improve pre-trained parameters. Moreover, GPT adds extra presentation layers in fine-tuning stage (Han, et al., 2021, p. 231</a:t>
                </a:r>
                <a:r>
                  <a:rPr lang="en-US" sz="2200" dirty="0" smtClean="0"/>
                  <a:t>).</a:t>
                </a:r>
                <a:r>
                  <a:rPr lang="en-US" sz="2200" dirty="0"/>
                  <a:t> Following figure (Han, et al., 2021, p. 232) depicts prediction process of GPT.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1280" y="914399"/>
                <a:ext cx="7685865" cy="5176066"/>
              </a:xfrm>
              <a:blipFill>
                <a:blip r:embed="rId2"/>
                <a:stretch>
                  <a:fillRect l="-1031" t="-824" r="-1031"/>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59</a:t>
            </a:fld>
            <a:endParaRPr lang="en-US"/>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84745" y="2092101"/>
            <a:ext cx="4194910" cy="2201034"/>
          </a:xfrm>
          <a:prstGeom prst="rect">
            <a:avLst/>
          </a:prstGeom>
        </p:spPr>
      </p:pic>
      <p:sp>
        <p:nvSpPr>
          <p:cNvPr id="8" name="Rectangle 7"/>
          <p:cNvSpPr/>
          <p:nvPr/>
        </p:nvSpPr>
        <p:spPr>
          <a:xfrm>
            <a:off x="7917275" y="4358965"/>
            <a:ext cx="4129849" cy="400110"/>
          </a:xfrm>
          <a:prstGeom prst="rect">
            <a:avLst/>
          </a:prstGeom>
        </p:spPr>
        <p:txBody>
          <a:bodyPr wrap="none">
            <a:spAutoFit/>
          </a:bodyPr>
          <a:lstStyle/>
          <a:p>
            <a:r>
              <a:rPr lang="en-US" sz="2000" b="1" dirty="0">
                <a:latin typeface="Times New Roman" panose="02020603050405020304" pitchFamily="18" charset="0"/>
                <a:ea typeface="DengXian"/>
              </a:rPr>
              <a:t>Figure 4.1.</a:t>
            </a:r>
            <a:r>
              <a:rPr lang="en-US" sz="2000" dirty="0">
                <a:latin typeface="Times New Roman" panose="02020603050405020304" pitchFamily="18" charset="0"/>
                <a:ea typeface="DengXian"/>
              </a:rPr>
              <a:t> Prediction process of GPT</a:t>
            </a:r>
            <a:endParaRPr lang="en-US" sz="2000" dirty="0"/>
          </a:p>
        </p:txBody>
      </p:sp>
    </p:spTree>
    <p:extLst>
      <p:ext uri="{BB962C8B-B14F-4D97-AF65-F5344CB8AC3E}">
        <p14:creationId xmlns:p14="http://schemas.microsoft.com/office/powerpoint/2010/main" val="1630831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 Introduction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1280" y="914399"/>
                <a:ext cx="12029440" cy="5176066"/>
              </a:xfrm>
            </p:spPr>
            <p:txBody>
              <a:bodyPr>
                <a:noAutofit/>
              </a:bodyPr>
              <a:lstStyle/>
              <a:p>
                <a:pPr marL="0" indent="0">
                  <a:buNone/>
                </a:pPr>
                <a:r>
                  <a:rPr lang="en-US" sz="1850" dirty="0" smtClean="0"/>
                  <a:t>Suppose entire </a:t>
                </a:r>
                <a:r>
                  <a:rPr lang="en-US" sz="1850" dirty="0"/>
                  <a:t>feedforward network (FNN) </a:t>
                </a:r>
                <a:r>
                  <a:rPr lang="en-US" sz="1850" dirty="0" smtClean="0"/>
                  <a:t>is reduced into a state in RNN and RNN is ordered list of neurons called sequence of neurons and moreover, output of previous neuron </a:t>
                </a:r>
                <a:r>
                  <a:rPr lang="en-US" sz="1850" i="1" dirty="0"/>
                  <a:t>x</a:t>
                </a:r>
                <a:r>
                  <a:rPr lang="en-US" sz="1850" i="1" baseline="-25000" dirty="0"/>
                  <a:t>i</a:t>
                </a:r>
                <a:r>
                  <a:rPr lang="en-US" sz="1850" baseline="-25000" dirty="0"/>
                  <a:t>–1</a:t>
                </a:r>
                <a:r>
                  <a:rPr lang="en-US" sz="1850" dirty="0"/>
                  <a:t> contributes to input of current neuron </a:t>
                </a:r>
                <a:r>
                  <a:rPr lang="en-US" sz="1850" i="1" dirty="0"/>
                  <a:t>x</a:t>
                </a:r>
                <a:r>
                  <a:rPr lang="en-US" sz="1850" i="1" baseline="-25000" dirty="0"/>
                  <a:t>i</a:t>
                </a:r>
                <a:r>
                  <a:rPr lang="en-US" sz="1850" dirty="0"/>
                  <a:t>. Namely, for formal definition, given </a:t>
                </a:r>
                <a:r>
                  <a:rPr lang="en-US" sz="1850" i="1" dirty="0"/>
                  <a:t>T</a:t>
                </a:r>
                <a:r>
                  <a:rPr lang="en-US" sz="1850" dirty="0"/>
                  <a:t> time points </a:t>
                </a:r>
                <a:r>
                  <a:rPr lang="en-US" sz="1850" i="1" dirty="0"/>
                  <a:t>t</a:t>
                </a:r>
                <a:r>
                  <a:rPr lang="en-US" sz="1850" dirty="0"/>
                  <a:t> = 1, 2,…, </a:t>
                </a:r>
                <a:r>
                  <a:rPr lang="en-US" sz="1850" i="1" dirty="0"/>
                  <a:t>T</a:t>
                </a:r>
                <a:r>
                  <a:rPr lang="en-US" sz="1850" dirty="0"/>
                  <a:t>, then RNN is ordered sequence of </a:t>
                </a:r>
                <a:r>
                  <a:rPr lang="en-US" sz="1850" i="1" dirty="0"/>
                  <a:t>T</a:t>
                </a:r>
                <a:r>
                  <a:rPr lang="en-US" sz="1850" dirty="0"/>
                  <a:t> states and each state is modeled by triple (</a:t>
                </a:r>
                <a:r>
                  <a:rPr lang="en-US" sz="1850" i="1" dirty="0" err="1"/>
                  <a:t>x</a:t>
                </a:r>
                <a:r>
                  <a:rPr lang="en-US" sz="1850" i="1" baseline="-25000" dirty="0" err="1"/>
                  <a:t>t</a:t>
                </a:r>
                <a:r>
                  <a:rPr lang="en-US" sz="1850" dirty="0"/>
                  <a:t>, </a:t>
                </a:r>
                <a:r>
                  <a:rPr lang="en-US" sz="1850" i="1" dirty="0" err="1"/>
                  <a:t>h</a:t>
                </a:r>
                <a:r>
                  <a:rPr lang="en-US" sz="1850" i="1" baseline="-25000" dirty="0" err="1"/>
                  <a:t>t</a:t>
                </a:r>
                <a:r>
                  <a:rPr lang="en-US" sz="1850" dirty="0"/>
                  <a:t>, </a:t>
                </a:r>
                <a:r>
                  <a:rPr lang="en-US" sz="1850" i="1" dirty="0" err="1"/>
                  <a:t>o</a:t>
                </a:r>
                <a:r>
                  <a:rPr lang="en-US" sz="1850" i="1" baseline="-25000" dirty="0" err="1"/>
                  <a:t>t</a:t>
                </a:r>
                <a:r>
                  <a:rPr lang="en-US" sz="1850" dirty="0"/>
                  <a:t>) called state (</a:t>
                </a:r>
                <a:r>
                  <a:rPr lang="en-US" sz="1850" i="1" dirty="0" err="1"/>
                  <a:t>x</a:t>
                </a:r>
                <a:r>
                  <a:rPr lang="en-US" sz="1850" i="1" baseline="-25000" dirty="0" err="1"/>
                  <a:t>t</a:t>
                </a:r>
                <a:r>
                  <a:rPr lang="en-US" sz="1850" dirty="0"/>
                  <a:t>, </a:t>
                </a:r>
                <a:r>
                  <a:rPr lang="en-US" sz="1850" i="1" dirty="0" err="1"/>
                  <a:t>h</a:t>
                </a:r>
                <a:r>
                  <a:rPr lang="en-US" sz="1850" i="1" baseline="-25000" dirty="0" err="1"/>
                  <a:t>t</a:t>
                </a:r>
                <a:r>
                  <a:rPr lang="en-US" sz="1850" dirty="0"/>
                  <a:t>, </a:t>
                </a:r>
                <a:r>
                  <a:rPr lang="en-US" sz="1850" i="1" dirty="0" err="1"/>
                  <a:t>o</a:t>
                </a:r>
                <a:r>
                  <a:rPr lang="en-US" sz="1850" i="1" baseline="-25000" dirty="0" err="1"/>
                  <a:t>t</a:t>
                </a:r>
                <a:r>
                  <a:rPr lang="en-US" sz="1850" dirty="0"/>
                  <a:t>) where </a:t>
                </a:r>
                <a:r>
                  <a:rPr lang="en-US" sz="1850" i="1" dirty="0" err="1"/>
                  <a:t>x</a:t>
                </a:r>
                <a:r>
                  <a:rPr lang="en-US" sz="1850" i="1" baseline="-25000" dirty="0" err="1"/>
                  <a:t>t</a:t>
                </a:r>
                <a:r>
                  <a:rPr lang="en-US" sz="1850" dirty="0"/>
                  <a:t>, </a:t>
                </a:r>
                <a:r>
                  <a:rPr lang="en-US" sz="1850" i="1" dirty="0" err="1"/>
                  <a:t>h</a:t>
                </a:r>
                <a:r>
                  <a:rPr lang="en-US" sz="1850" i="1" baseline="-25000" dirty="0" err="1"/>
                  <a:t>t</a:t>
                </a:r>
                <a:r>
                  <a:rPr lang="en-US" sz="1850" dirty="0"/>
                  <a:t>, and </a:t>
                </a:r>
                <a:r>
                  <a:rPr lang="en-US" sz="1850" i="1" dirty="0" err="1"/>
                  <a:t>o</a:t>
                </a:r>
                <a:r>
                  <a:rPr lang="en-US" sz="1850" i="1" baseline="-25000" dirty="0" err="1"/>
                  <a:t>t</a:t>
                </a:r>
                <a:r>
                  <a:rPr lang="en-US" sz="1850" dirty="0"/>
                  <a:t> represent input layer, hidden layer, and output layer, respectively. Without loss of generality, let </a:t>
                </a:r>
                <a:r>
                  <a:rPr lang="en-US" sz="1850" i="1" dirty="0" err="1"/>
                  <a:t>x</a:t>
                </a:r>
                <a:r>
                  <a:rPr lang="en-US" sz="1850" i="1" baseline="-25000" dirty="0" err="1"/>
                  <a:t>t</a:t>
                </a:r>
                <a:r>
                  <a:rPr lang="en-US" sz="1850" dirty="0"/>
                  <a:t>, </a:t>
                </a:r>
                <a:r>
                  <a:rPr lang="en-US" sz="1850" i="1" dirty="0" err="1"/>
                  <a:t>h</a:t>
                </a:r>
                <a:r>
                  <a:rPr lang="en-US" sz="1850" i="1" baseline="-25000" dirty="0" err="1"/>
                  <a:t>t</a:t>
                </a:r>
                <a:r>
                  <a:rPr lang="en-US" sz="1850" dirty="0"/>
                  <a:t>, and </a:t>
                </a:r>
                <a:r>
                  <a:rPr lang="en-US" sz="1850" i="1" dirty="0" err="1"/>
                  <a:t>o</a:t>
                </a:r>
                <a:r>
                  <a:rPr lang="en-US" sz="1850" i="1" baseline="-25000" dirty="0" err="1"/>
                  <a:t>t</a:t>
                </a:r>
                <a:r>
                  <a:rPr lang="en-US" sz="1850" dirty="0"/>
                  <a:t> represent input neuron, hidden neuron, and output neuron, respectively when a layer is represented by one of its neurons. Please pay attention that </a:t>
                </a:r>
                <a:r>
                  <a:rPr lang="en-US" sz="1850" i="1" dirty="0" err="1"/>
                  <a:t>x</a:t>
                </a:r>
                <a:r>
                  <a:rPr lang="en-US" sz="1850" i="1" baseline="-25000" dirty="0" err="1"/>
                  <a:t>t</a:t>
                </a:r>
                <a:r>
                  <a:rPr lang="en-US" sz="1850" dirty="0"/>
                  <a:t>, </a:t>
                </a:r>
                <a:r>
                  <a:rPr lang="en-US" sz="1850" i="1" dirty="0" err="1"/>
                  <a:t>h</a:t>
                </a:r>
                <a:r>
                  <a:rPr lang="en-US" sz="1850" i="1" baseline="-25000" dirty="0" err="1"/>
                  <a:t>t</a:t>
                </a:r>
                <a:r>
                  <a:rPr lang="en-US" sz="1850" dirty="0"/>
                  <a:t>, and </a:t>
                </a:r>
                <a:r>
                  <a:rPr lang="en-US" sz="1850" i="1" dirty="0" err="1"/>
                  <a:t>o</a:t>
                </a:r>
                <a:r>
                  <a:rPr lang="en-US" sz="1850" i="1" baseline="-25000" dirty="0" err="1"/>
                  <a:t>t</a:t>
                </a:r>
                <a:r>
                  <a:rPr lang="en-US" sz="1850" dirty="0"/>
                  <a:t> are represented vectors of the </a:t>
                </a:r>
                <a:r>
                  <a:rPr lang="en-US" sz="1850" i="1" dirty="0" err="1"/>
                  <a:t>t</a:t>
                </a:r>
                <a:r>
                  <a:rPr lang="en-US" sz="1850" baseline="30000" dirty="0" err="1"/>
                  <a:t>th</a:t>
                </a:r>
                <a:r>
                  <a:rPr lang="en-US" sz="1850" dirty="0"/>
                  <a:t> word in sentence </a:t>
                </a:r>
                <a:r>
                  <a:rPr lang="en-US" sz="1850" b="1" i="1" dirty="0"/>
                  <a:t>x</a:t>
                </a:r>
                <a:r>
                  <a:rPr lang="en-US" sz="1850" dirty="0"/>
                  <a:t> = (</a:t>
                </a:r>
                <a:r>
                  <a:rPr lang="en-US" sz="1850" i="1" dirty="0"/>
                  <a:t>x</a:t>
                </a:r>
                <a:r>
                  <a:rPr lang="en-US" sz="1850" baseline="-25000" dirty="0"/>
                  <a:t>1</a:t>
                </a:r>
                <a:r>
                  <a:rPr lang="en-US" sz="1850" dirty="0"/>
                  <a:t>, </a:t>
                </a:r>
                <a:r>
                  <a:rPr lang="en-US" sz="1850" i="1" dirty="0"/>
                  <a:t>x</a:t>
                </a:r>
                <a:r>
                  <a:rPr lang="en-US" sz="1850" baseline="-25000" dirty="0"/>
                  <a:t>2</a:t>
                </a:r>
                <a:r>
                  <a:rPr lang="en-US" sz="1850" dirty="0"/>
                  <a:t>,…, </a:t>
                </a:r>
                <a:r>
                  <a:rPr lang="en-US" sz="1850" i="1" dirty="0" err="1"/>
                  <a:t>x</a:t>
                </a:r>
                <a:r>
                  <a:rPr lang="en-US" sz="1850" i="1" baseline="-25000" dirty="0" err="1"/>
                  <a:t>m</a:t>
                </a:r>
                <a:r>
                  <a:rPr lang="en-US" sz="1850" dirty="0"/>
                  <a:t>)</a:t>
                </a:r>
                <a:r>
                  <a:rPr lang="en-US" sz="1850" i="1" baseline="30000" dirty="0"/>
                  <a:t>T</a:t>
                </a:r>
                <a:r>
                  <a:rPr lang="en-US" sz="1850" dirty="0"/>
                  <a:t> modeled by RNN in context of NLP because a word is modeled by a numeric vector in NLP. Therefore, the aforementioned sentence </a:t>
                </a:r>
                <a:r>
                  <a:rPr lang="en-US" sz="1850" b="1" i="1" dirty="0"/>
                  <a:t>x</a:t>
                </a:r>
                <a:r>
                  <a:rPr lang="en-US" sz="1850" dirty="0"/>
                  <a:t> = (</a:t>
                </a:r>
                <a:r>
                  <a:rPr lang="en-US" sz="1850" i="1" dirty="0"/>
                  <a:t>x</a:t>
                </a:r>
                <a:r>
                  <a:rPr lang="en-US" sz="1850" baseline="-25000" dirty="0"/>
                  <a:t>1</a:t>
                </a:r>
                <a:r>
                  <a:rPr lang="en-US" sz="1850" dirty="0"/>
                  <a:t>, </a:t>
                </a:r>
                <a:r>
                  <a:rPr lang="en-US" sz="1850" i="1" dirty="0"/>
                  <a:t>x</a:t>
                </a:r>
                <a:r>
                  <a:rPr lang="en-US" sz="1850" baseline="-25000" dirty="0"/>
                  <a:t>2</a:t>
                </a:r>
                <a:r>
                  <a:rPr lang="en-US" sz="1850" dirty="0"/>
                  <a:t>,…, </a:t>
                </a:r>
                <a:r>
                  <a:rPr lang="en-US" sz="1850" i="1" dirty="0" err="1"/>
                  <a:t>x</a:t>
                </a:r>
                <a:r>
                  <a:rPr lang="en-US" sz="1850" i="1" baseline="-25000" dirty="0" err="1"/>
                  <a:t>m</a:t>
                </a:r>
                <a:r>
                  <a:rPr lang="en-US" sz="1850" dirty="0"/>
                  <a:t>)</a:t>
                </a:r>
                <a:r>
                  <a:rPr lang="en-US" sz="1850" i="1" baseline="30000" dirty="0"/>
                  <a:t>T</a:t>
                </a:r>
                <a:r>
                  <a:rPr lang="en-US" sz="1850" dirty="0"/>
                  <a:t> is a matrix indeed but </a:t>
                </a:r>
                <a:r>
                  <a:rPr lang="en-US" sz="1850" b="1" i="1" dirty="0"/>
                  <a:t>x</a:t>
                </a:r>
                <a:r>
                  <a:rPr lang="en-US" sz="1850" dirty="0"/>
                  <a:t> is mentioned as a vector. Exactly, </a:t>
                </a:r>
                <a:r>
                  <a:rPr lang="en-US" sz="1850" b="1" i="1" dirty="0"/>
                  <a:t>x</a:t>
                </a:r>
                <a:r>
                  <a:rPr lang="en-US" sz="1850" dirty="0"/>
                  <a:t> is vector of vectors, which leads to the convention that its elements are denoted by bold letter such as </a:t>
                </a:r>
                <a:r>
                  <a:rPr lang="en-US" sz="1850" b="1" i="1" dirty="0"/>
                  <a:t>x</a:t>
                </a:r>
                <a:r>
                  <a:rPr lang="en-US" sz="1850" i="1" baseline="-25000" dirty="0"/>
                  <a:t>i</a:t>
                </a:r>
                <a:r>
                  <a:rPr lang="en-US" sz="1850" dirty="0"/>
                  <a:t> or </a:t>
                </a:r>
                <a:r>
                  <a:rPr lang="en-US" sz="1850" b="1" i="1" dirty="0" err="1"/>
                  <a:t>x</a:t>
                </a:r>
                <a:r>
                  <a:rPr lang="en-US" sz="1850" i="1" baseline="-25000" dirty="0" err="1"/>
                  <a:t>t</a:t>
                </a:r>
                <a:r>
                  <a:rPr lang="en-US" sz="1850" dirty="0"/>
                  <a:t> because such elements are variable vectors representing words. Note, a word in NLP can be mentioned as term or token</a:t>
                </a:r>
                <a:r>
                  <a:rPr lang="en-US" sz="1850" dirty="0" smtClean="0"/>
                  <a:t>.</a:t>
                </a:r>
              </a:p>
              <a:p>
                <a:pPr marL="0" indent="0">
                  <a:buNone/>
                </a:pPr>
                <a14:m>
                  <m:oMathPara xmlns:m="http://schemas.openxmlformats.org/officeDocument/2006/math">
                    <m:oMathParaPr>
                      <m:jc m:val="centerGroup"/>
                    </m:oMathParaPr>
                    <m:oMath xmlns:m="http://schemas.openxmlformats.org/officeDocument/2006/math">
                      <m:m>
                        <m:mPr>
                          <m:mcs>
                            <m:mc>
                              <m:mcPr>
                                <m:count m:val="1"/>
                                <m:mcJc m:val="center"/>
                              </m:mcPr>
                            </m:mc>
                          </m:mcs>
                          <m:ctrlPr>
                            <a:rPr lang="en-US" sz="1850" b="1" i="1">
                              <a:latin typeface="Cambria Math" panose="02040503050406030204" pitchFamily="18" charset="0"/>
                            </a:rPr>
                          </m:ctrlPr>
                        </m:mPr>
                        <m:mr>
                          <m:e>
                            <m:r>
                              <a:rPr lang="en-US" sz="1850" b="1" i="1">
                                <a:latin typeface="Cambria Math" panose="02040503050406030204" pitchFamily="18" charset="0"/>
                              </a:rPr>
                              <m:t>𝒙</m:t>
                            </m:r>
                            <m:r>
                              <a:rPr lang="en-US" sz="1850" i="1">
                                <a:latin typeface="Cambria Math" panose="02040503050406030204" pitchFamily="18" charset="0"/>
                              </a:rPr>
                              <m:t>=</m:t>
                            </m:r>
                            <m:r>
                              <a:rPr lang="en-US" sz="1850" b="1" i="1">
                                <a:latin typeface="Cambria Math" panose="02040503050406030204" pitchFamily="18" charset="0"/>
                              </a:rPr>
                              <m:t>𝑿</m:t>
                            </m:r>
                            <m:r>
                              <a:rPr lang="en-US" sz="1850" i="1">
                                <a:latin typeface="Cambria Math" panose="02040503050406030204" pitchFamily="18" charset="0"/>
                              </a:rPr>
                              <m:t>=</m:t>
                            </m:r>
                            <m:sSup>
                              <m:sSupPr>
                                <m:ctrlPr>
                                  <a:rPr lang="en-US" sz="1850" i="1">
                                    <a:latin typeface="Cambria Math" panose="02040503050406030204" pitchFamily="18" charset="0"/>
                                  </a:rPr>
                                </m:ctrlPr>
                              </m:sSupPr>
                              <m:e>
                                <m:d>
                                  <m:dPr>
                                    <m:ctrlPr>
                                      <a:rPr lang="en-US" sz="1850" i="1">
                                        <a:latin typeface="Cambria Math" panose="02040503050406030204" pitchFamily="18" charset="0"/>
                                      </a:rPr>
                                    </m:ctrlPr>
                                  </m:dPr>
                                  <m:e>
                                    <m:sSub>
                                      <m:sSubPr>
                                        <m:ctrlPr>
                                          <a:rPr lang="en-US" sz="1850" i="1">
                                            <a:latin typeface="Cambria Math" panose="02040503050406030204" pitchFamily="18" charset="0"/>
                                          </a:rPr>
                                        </m:ctrlPr>
                                      </m:sSubPr>
                                      <m:e>
                                        <m:r>
                                          <a:rPr lang="en-US" sz="1850" b="1" i="1">
                                            <a:latin typeface="Cambria Math" panose="02040503050406030204" pitchFamily="18" charset="0"/>
                                          </a:rPr>
                                          <m:t>𝒙</m:t>
                                        </m:r>
                                      </m:e>
                                      <m:sub>
                                        <m:r>
                                          <a:rPr lang="en-US" sz="1850" i="1">
                                            <a:latin typeface="Cambria Math" panose="02040503050406030204" pitchFamily="18" charset="0"/>
                                          </a:rPr>
                                          <m:t>1</m:t>
                                        </m:r>
                                      </m:sub>
                                    </m:sSub>
                                    <m:r>
                                      <a:rPr lang="en-US" sz="1850" i="1">
                                        <a:latin typeface="Cambria Math" panose="02040503050406030204" pitchFamily="18" charset="0"/>
                                      </a:rPr>
                                      <m:t>,</m:t>
                                    </m:r>
                                    <m:sSub>
                                      <m:sSubPr>
                                        <m:ctrlPr>
                                          <a:rPr lang="en-US" sz="1850" i="1">
                                            <a:latin typeface="Cambria Math" panose="02040503050406030204" pitchFamily="18" charset="0"/>
                                          </a:rPr>
                                        </m:ctrlPr>
                                      </m:sSubPr>
                                      <m:e>
                                        <m:r>
                                          <a:rPr lang="en-US" sz="1850" b="1" i="1">
                                            <a:latin typeface="Cambria Math" panose="02040503050406030204" pitchFamily="18" charset="0"/>
                                          </a:rPr>
                                          <m:t>𝒙</m:t>
                                        </m:r>
                                      </m:e>
                                      <m:sub>
                                        <m:r>
                                          <a:rPr lang="en-US" sz="1850" i="1">
                                            <a:latin typeface="Cambria Math" panose="02040503050406030204" pitchFamily="18" charset="0"/>
                                          </a:rPr>
                                          <m:t>2</m:t>
                                        </m:r>
                                      </m:sub>
                                    </m:sSub>
                                    <m:r>
                                      <a:rPr lang="en-US" sz="1850" i="1">
                                        <a:latin typeface="Cambria Math" panose="02040503050406030204" pitchFamily="18" charset="0"/>
                                      </a:rPr>
                                      <m:t>,…,</m:t>
                                    </m:r>
                                    <m:sSub>
                                      <m:sSubPr>
                                        <m:ctrlPr>
                                          <a:rPr lang="en-US" sz="1850" i="1">
                                            <a:latin typeface="Cambria Math" panose="02040503050406030204" pitchFamily="18" charset="0"/>
                                          </a:rPr>
                                        </m:ctrlPr>
                                      </m:sSubPr>
                                      <m:e>
                                        <m:r>
                                          <a:rPr lang="en-US" sz="1850" b="1" i="1">
                                            <a:latin typeface="Cambria Math" panose="02040503050406030204" pitchFamily="18" charset="0"/>
                                          </a:rPr>
                                          <m:t>𝒙</m:t>
                                        </m:r>
                                      </m:e>
                                      <m:sub>
                                        <m:r>
                                          <a:rPr lang="en-US" sz="1850" i="1">
                                            <a:latin typeface="Cambria Math" panose="02040503050406030204" pitchFamily="18" charset="0"/>
                                          </a:rPr>
                                          <m:t>𝑚</m:t>
                                        </m:r>
                                      </m:sub>
                                    </m:sSub>
                                  </m:e>
                                </m:d>
                              </m:e>
                              <m:sup>
                                <m:r>
                                  <a:rPr lang="en-US" sz="1850" i="1">
                                    <a:latin typeface="Cambria Math" panose="02040503050406030204" pitchFamily="18" charset="0"/>
                                  </a:rPr>
                                  <m:t>𝑇</m:t>
                                </m:r>
                              </m:sup>
                            </m:sSup>
                          </m:e>
                        </m:mr>
                        <m:mr>
                          <m:e>
                            <m:r>
                              <a:rPr lang="en-US" sz="1850" b="1" i="1">
                                <a:latin typeface="Cambria Math" panose="02040503050406030204" pitchFamily="18" charset="0"/>
                              </a:rPr>
                              <m:t>𝒚</m:t>
                            </m:r>
                            <m:r>
                              <a:rPr lang="en-US" sz="1850" i="1">
                                <a:latin typeface="Cambria Math" panose="02040503050406030204" pitchFamily="18" charset="0"/>
                              </a:rPr>
                              <m:t>=</m:t>
                            </m:r>
                            <m:r>
                              <a:rPr lang="en-US" sz="1850" b="1" i="1">
                                <a:latin typeface="Cambria Math" panose="02040503050406030204" pitchFamily="18" charset="0"/>
                              </a:rPr>
                              <m:t>𝒀</m:t>
                            </m:r>
                            <m:r>
                              <a:rPr lang="en-US" sz="1850" i="1">
                                <a:latin typeface="Cambria Math" panose="02040503050406030204" pitchFamily="18" charset="0"/>
                              </a:rPr>
                              <m:t>=</m:t>
                            </m:r>
                            <m:sSup>
                              <m:sSupPr>
                                <m:ctrlPr>
                                  <a:rPr lang="en-US" sz="1850" i="1">
                                    <a:latin typeface="Cambria Math" panose="02040503050406030204" pitchFamily="18" charset="0"/>
                                  </a:rPr>
                                </m:ctrlPr>
                              </m:sSupPr>
                              <m:e>
                                <m:d>
                                  <m:dPr>
                                    <m:ctrlPr>
                                      <a:rPr lang="en-US" sz="1850" i="1">
                                        <a:latin typeface="Cambria Math" panose="02040503050406030204" pitchFamily="18" charset="0"/>
                                      </a:rPr>
                                    </m:ctrlPr>
                                  </m:dPr>
                                  <m:e>
                                    <m:sSub>
                                      <m:sSubPr>
                                        <m:ctrlPr>
                                          <a:rPr lang="en-US" sz="1850" i="1">
                                            <a:latin typeface="Cambria Math" panose="02040503050406030204" pitchFamily="18" charset="0"/>
                                          </a:rPr>
                                        </m:ctrlPr>
                                      </m:sSubPr>
                                      <m:e>
                                        <m:r>
                                          <a:rPr lang="en-US" sz="1850" b="1" i="1">
                                            <a:latin typeface="Cambria Math" panose="02040503050406030204" pitchFamily="18" charset="0"/>
                                          </a:rPr>
                                          <m:t>𝒚</m:t>
                                        </m:r>
                                      </m:e>
                                      <m:sub>
                                        <m:r>
                                          <a:rPr lang="en-US" sz="1850" i="1">
                                            <a:latin typeface="Cambria Math" panose="02040503050406030204" pitchFamily="18" charset="0"/>
                                          </a:rPr>
                                          <m:t>1</m:t>
                                        </m:r>
                                      </m:sub>
                                    </m:sSub>
                                    <m:r>
                                      <a:rPr lang="en-US" sz="1850" i="1">
                                        <a:latin typeface="Cambria Math" panose="02040503050406030204" pitchFamily="18" charset="0"/>
                                      </a:rPr>
                                      <m:t>,</m:t>
                                    </m:r>
                                    <m:sSub>
                                      <m:sSubPr>
                                        <m:ctrlPr>
                                          <a:rPr lang="en-US" sz="1850" i="1">
                                            <a:latin typeface="Cambria Math" panose="02040503050406030204" pitchFamily="18" charset="0"/>
                                          </a:rPr>
                                        </m:ctrlPr>
                                      </m:sSubPr>
                                      <m:e>
                                        <m:r>
                                          <a:rPr lang="en-US" sz="1850" b="1" i="1">
                                            <a:latin typeface="Cambria Math" panose="02040503050406030204" pitchFamily="18" charset="0"/>
                                          </a:rPr>
                                          <m:t>𝒚</m:t>
                                        </m:r>
                                      </m:e>
                                      <m:sub>
                                        <m:r>
                                          <a:rPr lang="en-US" sz="1850" i="1">
                                            <a:latin typeface="Cambria Math" panose="02040503050406030204" pitchFamily="18" charset="0"/>
                                          </a:rPr>
                                          <m:t>2</m:t>
                                        </m:r>
                                      </m:sub>
                                    </m:sSub>
                                    <m:r>
                                      <a:rPr lang="en-US" sz="1850" i="1">
                                        <a:latin typeface="Cambria Math" panose="02040503050406030204" pitchFamily="18" charset="0"/>
                                      </a:rPr>
                                      <m:t>,…,</m:t>
                                    </m:r>
                                    <m:sSub>
                                      <m:sSubPr>
                                        <m:ctrlPr>
                                          <a:rPr lang="en-US" sz="1850" i="1">
                                            <a:latin typeface="Cambria Math" panose="02040503050406030204" pitchFamily="18" charset="0"/>
                                          </a:rPr>
                                        </m:ctrlPr>
                                      </m:sSubPr>
                                      <m:e>
                                        <m:r>
                                          <a:rPr lang="en-US" sz="1850" b="1" i="1">
                                            <a:latin typeface="Cambria Math" panose="02040503050406030204" pitchFamily="18" charset="0"/>
                                          </a:rPr>
                                          <m:t>𝒚</m:t>
                                        </m:r>
                                      </m:e>
                                      <m:sub>
                                        <m:r>
                                          <a:rPr lang="en-US" sz="1850" i="1">
                                            <a:latin typeface="Cambria Math" panose="02040503050406030204" pitchFamily="18" charset="0"/>
                                          </a:rPr>
                                          <m:t>𝑛</m:t>
                                        </m:r>
                                      </m:sub>
                                    </m:sSub>
                                  </m:e>
                                </m:d>
                              </m:e>
                              <m:sup>
                                <m:r>
                                  <a:rPr lang="en-US" sz="1850" i="1">
                                    <a:latin typeface="Cambria Math" panose="02040503050406030204" pitchFamily="18" charset="0"/>
                                  </a:rPr>
                                  <m:t>𝑇</m:t>
                                </m:r>
                              </m:sup>
                            </m:sSup>
                            <m:r>
                              <a:rPr lang="en-US" sz="1850" i="1">
                                <a:latin typeface="Cambria Math" panose="02040503050406030204" pitchFamily="18" charset="0"/>
                              </a:rPr>
                              <m:t>=</m:t>
                            </m:r>
                            <m:r>
                              <a:rPr lang="en-US" sz="1850" i="1">
                                <a:latin typeface="Cambria Math" panose="02040503050406030204" pitchFamily="18" charset="0"/>
                              </a:rPr>
                              <m:t>𝑓</m:t>
                            </m:r>
                            <m:d>
                              <m:dPr>
                                <m:ctrlPr>
                                  <a:rPr lang="en-US" sz="1850" i="1">
                                    <a:latin typeface="Cambria Math" panose="02040503050406030204" pitchFamily="18" charset="0"/>
                                  </a:rPr>
                                </m:ctrlPr>
                              </m:dPr>
                              <m:e>
                                <m:r>
                                  <a:rPr lang="en-US" sz="1850" b="1" i="1">
                                    <a:latin typeface="Cambria Math" panose="02040503050406030204" pitchFamily="18" charset="0"/>
                                  </a:rPr>
                                  <m:t>𝒙</m:t>
                                </m:r>
                              </m:e>
                              <m:e>
                                <m:r>
                                  <m:rPr>
                                    <m:sty m:val="p"/>
                                  </m:rPr>
                                  <a:rPr lang="en-US" sz="1850">
                                    <a:latin typeface="Cambria Math" panose="02040503050406030204" pitchFamily="18" charset="0"/>
                                  </a:rPr>
                                  <m:t>Θ</m:t>
                                </m:r>
                              </m:e>
                            </m:d>
                            <m:r>
                              <a:rPr lang="en-US" sz="1850" i="1">
                                <a:latin typeface="Cambria Math" panose="02040503050406030204" pitchFamily="18" charset="0"/>
                              </a:rPr>
                              <m:t>=</m:t>
                            </m:r>
                            <m:r>
                              <a:rPr lang="en-US" sz="1850" i="1">
                                <a:latin typeface="Cambria Math" panose="02040503050406030204" pitchFamily="18" charset="0"/>
                              </a:rPr>
                              <m:t>𝑓</m:t>
                            </m:r>
                            <m:d>
                              <m:dPr>
                                <m:ctrlPr>
                                  <a:rPr lang="en-US" sz="1850" i="1">
                                    <a:latin typeface="Cambria Math" panose="02040503050406030204" pitchFamily="18" charset="0"/>
                                  </a:rPr>
                                </m:ctrlPr>
                              </m:dPr>
                              <m:e>
                                <m:r>
                                  <a:rPr lang="en-US" sz="1850" b="1" i="1">
                                    <a:latin typeface="Cambria Math" panose="02040503050406030204" pitchFamily="18" charset="0"/>
                                  </a:rPr>
                                  <m:t>𝑿</m:t>
                                </m:r>
                              </m:e>
                              <m:e>
                                <m:r>
                                  <m:rPr>
                                    <m:sty m:val="p"/>
                                  </m:rPr>
                                  <a:rPr lang="en-US" sz="1850">
                                    <a:latin typeface="Cambria Math" panose="02040503050406030204" pitchFamily="18" charset="0"/>
                                  </a:rPr>
                                  <m:t>Θ</m:t>
                                </m:r>
                              </m:e>
                            </m:d>
                          </m:e>
                        </m:mr>
                      </m:m>
                    </m:oMath>
                  </m:oMathPara>
                </a14:m>
                <a:endParaRPr lang="en-US" sz="1850" dirty="0"/>
              </a:p>
              <a:p>
                <a:pPr marL="0" indent="0">
                  <a:buNone/>
                </a:pPr>
                <a:r>
                  <a:rPr lang="en-US" sz="1850" dirty="0"/>
                  <a:t>Note, the subscript “</a:t>
                </a:r>
                <a:r>
                  <a:rPr lang="en-US" sz="1850" i="1" dirty="0"/>
                  <a:t>T</a:t>
                </a:r>
                <a:r>
                  <a:rPr lang="en-US" sz="1850" dirty="0"/>
                  <a:t>” denotes vector/matrix transposition operator</a:t>
                </a:r>
                <a:r>
                  <a:rPr lang="en-US" sz="1850" dirty="0" smtClean="0"/>
                  <a:t>.</a:t>
                </a:r>
                <a:r>
                  <a:rPr lang="en-US" sz="1850" dirty="0"/>
                  <a:t> Whether the sentence / sequence is denoted as vector notation </a:t>
                </a:r>
                <a:r>
                  <a:rPr lang="en-US" sz="1850" b="1" i="1" dirty="0"/>
                  <a:t>x</a:t>
                </a:r>
                <a:r>
                  <a:rPr lang="en-US" sz="1850" dirty="0"/>
                  <a:t> or matrix notation </a:t>
                </a:r>
                <a:r>
                  <a:rPr lang="en-US" sz="1850" b="1" i="1" dirty="0"/>
                  <a:t>X</a:t>
                </a:r>
                <a:r>
                  <a:rPr lang="en-US" sz="1850" dirty="0"/>
                  <a:t> belongs to contextual explanations. Recall that transformer as well as STM are inspired from sequence generation which, in turn, is related to recurrent neural network (RNN) as well as long short-term memory (LSTM) because sequence generation models are often implemented by RNN or LSTM. Function </a:t>
                </a:r>
                <a:r>
                  <a:rPr lang="en-US" sz="1850" b="1" i="1" dirty="0"/>
                  <a:t>y</a:t>
                </a:r>
                <a:r>
                  <a:rPr lang="en-US" sz="1850" dirty="0"/>
                  <a:t> = </a:t>
                </a:r>
                <a:r>
                  <a:rPr lang="en-US" sz="1850" i="1" dirty="0"/>
                  <a:t>f</a:t>
                </a:r>
                <a:r>
                  <a:rPr lang="en-US" sz="1850" dirty="0"/>
                  <a:t>(</a:t>
                </a:r>
                <a:r>
                  <a:rPr lang="en-US" sz="1850" b="1" i="1" dirty="0"/>
                  <a:t>x</a:t>
                </a:r>
                <a:r>
                  <a:rPr lang="en-US" sz="1850" dirty="0"/>
                  <a:t> | Θ) implemented by DNNs such as RNN and LSTM is also called generator because it is sequence generation model indeed. Therefore, although transformer is different from RNN and LSTM, all of them are denoted by generator </a:t>
                </a:r>
                <a:r>
                  <a:rPr lang="en-US" sz="1850" b="1" i="1" dirty="0"/>
                  <a:t>y</a:t>
                </a:r>
                <a:r>
                  <a:rPr lang="en-US" sz="1850" dirty="0"/>
                  <a:t> = </a:t>
                </a:r>
                <a:r>
                  <a:rPr lang="en-US" sz="1850" i="1" dirty="0"/>
                  <a:t>f</a:t>
                </a:r>
                <a:r>
                  <a:rPr lang="en-US" sz="1850" dirty="0"/>
                  <a:t>(</a:t>
                </a:r>
                <a:r>
                  <a:rPr lang="en-US" sz="1850" b="1" i="1" dirty="0"/>
                  <a:t>x</a:t>
                </a:r>
                <a:r>
                  <a:rPr lang="en-US" sz="1850" dirty="0"/>
                  <a:t> | Θ) because they are sequence generation models indeed.</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1280" y="914399"/>
                <a:ext cx="12029440" cy="5176066"/>
              </a:xfrm>
              <a:blipFill>
                <a:blip r:embed="rId2"/>
                <a:stretch>
                  <a:fillRect l="-456" t="-707" r="-405" b="-7892"/>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6</a:t>
            </a:fld>
            <a:endParaRPr lang="en-US"/>
          </a:p>
        </p:txBody>
      </p:sp>
    </p:spTree>
    <p:extLst>
      <p:ext uri="{BB962C8B-B14F-4D97-AF65-F5344CB8AC3E}">
        <p14:creationId xmlns:p14="http://schemas.microsoft.com/office/powerpoint/2010/main" val="325805399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 Pre-trained model</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1280" y="914399"/>
                <a:ext cx="12009120" cy="5176066"/>
              </a:xfrm>
            </p:spPr>
            <p:txBody>
              <a:bodyPr>
                <a:noAutofit/>
              </a:bodyPr>
              <a:lstStyle/>
              <a:p>
                <a:pPr marL="0" indent="0">
                  <a:buNone/>
                </a:pPr>
                <a:r>
                  <a:rPr lang="en-US" sz="1700" dirty="0" smtClean="0"/>
                  <a:t>Bidirectional Encoder Representations from Transformers (</a:t>
                </a:r>
                <a:r>
                  <a:rPr lang="en-US" sz="1700" i="1" dirty="0"/>
                  <a:t>BERT</a:t>
                </a:r>
                <a:r>
                  <a:rPr lang="en-US" sz="1700" dirty="0"/>
                  <a:t>), developed in 2018 by Google, is a PTM that applies only encoder of transformer into sequence generation. In pre-training stage, BERT trains its encoder from huge data over internet and available sources. Given (</a:t>
                </a:r>
                <a:r>
                  <a:rPr lang="en-US" sz="1700" i="1" dirty="0"/>
                  <a:t>t</a:t>
                </a:r>
                <a:r>
                  <a:rPr lang="en-US" sz="1700" dirty="0"/>
                  <a:t>+1)-length sequence (</a:t>
                </a:r>
                <a:r>
                  <a:rPr lang="en-US" sz="1700" b="1" i="1" dirty="0"/>
                  <a:t>x</a:t>
                </a:r>
                <a:r>
                  <a:rPr lang="en-US" sz="1700" baseline="-25000" dirty="0"/>
                  <a:t>1</a:t>
                </a:r>
                <a:r>
                  <a:rPr lang="en-US" sz="1700" dirty="0"/>
                  <a:t>, </a:t>
                </a:r>
                <a:r>
                  <a:rPr lang="en-US" sz="1700" b="1" i="1" dirty="0"/>
                  <a:t>x</a:t>
                </a:r>
                <a:r>
                  <a:rPr lang="en-US" sz="1700" baseline="-25000" dirty="0"/>
                  <a:t>2</a:t>
                </a:r>
                <a:r>
                  <a:rPr lang="en-US" sz="1700" dirty="0"/>
                  <a:t>,…, </a:t>
                </a:r>
                <a:r>
                  <a:rPr lang="en-US" sz="1700" b="1" i="1" dirty="0"/>
                  <a:t>x</a:t>
                </a:r>
                <a:r>
                  <a:rPr lang="en-US" sz="1700" i="1" baseline="-25000" dirty="0"/>
                  <a:t>t</a:t>
                </a:r>
                <a:r>
                  <a:rPr lang="en-US" sz="1700" baseline="-25000" dirty="0"/>
                  <a:t>+1</a:t>
                </a:r>
                <a:r>
                  <a:rPr lang="en-US" sz="1700" dirty="0"/>
                  <a:t>)</a:t>
                </a:r>
                <a:r>
                  <a:rPr lang="en-US" sz="1700" i="1" baseline="30000" dirty="0"/>
                  <a:t>T</a:t>
                </a:r>
                <a:r>
                  <a:rPr lang="en-US" sz="1700" dirty="0"/>
                  <a:t>, BERT applies masked language model to randomize an unknown token at random position denoted </a:t>
                </a:r>
                <a:r>
                  <a:rPr lang="en-US" sz="1700" i="1" dirty="0"/>
                  <a:t>masked</a:t>
                </a:r>
                <a:r>
                  <a:rPr lang="en-US" sz="1700" dirty="0"/>
                  <a:t> where the random index </a:t>
                </a:r>
                <a:r>
                  <a:rPr lang="en-US" sz="1700" i="1" dirty="0"/>
                  <a:t>masked</a:t>
                </a:r>
                <a:r>
                  <a:rPr lang="en-US" sz="1700" dirty="0"/>
                  <a:t> is randomized in </a:t>
                </a:r>
                <a:r>
                  <a:rPr lang="en-US" sz="1700" i="1" dirty="0"/>
                  <a:t>t</a:t>
                </a:r>
                <a:r>
                  <a:rPr lang="en-US" sz="1700" dirty="0"/>
                  <a:t>+1 indices {1, 2,…, </a:t>
                </a:r>
                <a:r>
                  <a:rPr lang="en-US" sz="1700" i="1" dirty="0"/>
                  <a:t>t</a:t>
                </a:r>
                <a:r>
                  <a:rPr lang="en-US" sz="1700" dirty="0"/>
                  <a:t>+1} with note that the randomization process can be repeated many times. Such unknown token, which is called masked token denoted </a:t>
                </a:r>
                <a:r>
                  <a:rPr lang="en-US" sz="1700" b="1" i="1" dirty="0" err="1"/>
                  <a:t>y</a:t>
                </a:r>
                <a:r>
                  <a:rPr lang="en-US" sz="1700" i="1" baseline="-25000" dirty="0" err="1"/>
                  <a:t>masked</a:t>
                </a:r>
                <a:r>
                  <a:rPr lang="en-US" sz="1700" dirty="0"/>
                  <a:t>, will be predicted given </a:t>
                </a:r>
                <a:r>
                  <a:rPr lang="en-US" sz="1700" i="1" dirty="0"/>
                  <a:t>t</a:t>
                </a:r>
                <a:r>
                  <a:rPr lang="en-US" sz="1700" dirty="0"/>
                  <a:t>-length sequence (</a:t>
                </a:r>
                <a:r>
                  <a:rPr lang="en-US" sz="1700" b="1" i="1" dirty="0"/>
                  <a:t>x</a:t>
                </a:r>
                <a:r>
                  <a:rPr lang="en-US" sz="1700" baseline="-25000" dirty="0"/>
                  <a:t>1</a:t>
                </a:r>
                <a:r>
                  <a:rPr lang="en-US" sz="1700" dirty="0"/>
                  <a:t>, </a:t>
                </a:r>
                <a:r>
                  <a:rPr lang="en-US" sz="1700" b="1" i="1" dirty="0"/>
                  <a:t>x</a:t>
                </a:r>
                <a:r>
                  <a:rPr lang="en-US" sz="1700" baseline="-25000" dirty="0"/>
                  <a:t>2</a:t>
                </a:r>
                <a:r>
                  <a:rPr lang="en-US" sz="1700" dirty="0"/>
                  <a:t>,…, </a:t>
                </a:r>
                <a:r>
                  <a:rPr lang="en-US" sz="1700" b="1" i="1" dirty="0" err="1"/>
                  <a:t>x</a:t>
                </a:r>
                <a:r>
                  <a:rPr lang="en-US" sz="1700" i="1" baseline="-25000" dirty="0" err="1"/>
                  <a:t>t</a:t>
                </a:r>
                <a:r>
                  <a:rPr lang="en-US" sz="1700" dirty="0"/>
                  <a:t>)</a:t>
                </a:r>
                <a:r>
                  <a:rPr lang="en-US" sz="1700" i="1" baseline="30000" dirty="0"/>
                  <a:t>T</a:t>
                </a:r>
                <a:r>
                  <a:rPr lang="en-US" sz="1700" dirty="0"/>
                  <a:t> without loss of generality. In order words, masked words </a:t>
                </a:r>
                <a:r>
                  <a:rPr lang="en-US" sz="1700" b="1" i="1" dirty="0" err="1"/>
                  <a:t>x</a:t>
                </a:r>
                <a:r>
                  <a:rPr lang="en-US" sz="1700" i="1" baseline="-25000" dirty="0" err="1"/>
                  <a:t>masked</a:t>
                </a:r>
                <a:r>
                  <a:rPr lang="en-US" sz="1700" dirty="0"/>
                  <a:t> is predicted from other words </a:t>
                </a:r>
                <a:r>
                  <a:rPr lang="en-US" sz="1700" b="1" i="1" dirty="0"/>
                  <a:t>x</a:t>
                </a:r>
                <a:r>
                  <a:rPr lang="en-US" sz="1700" baseline="-25000" dirty="0"/>
                  <a:t>1</a:t>
                </a:r>
                <a:r>
                  <a:rPr lang="en-US" sz="1700" dirty="0"/>
                  <a:t>, </a:t>
                </a:r>
                <a:r>
                  <a:rPr lang="en-US" sz="1700" b="1" i="1" dirty="0"/>
                  <a:t>x</a:t>
                </a:r>
                <a:r>
                  <a:rPr lang="en-US" sz="1700" baseline="-25000" dirty="0"/>
                  <a:t>2</a:t>
                </a:r>
                <a:r>
                  <a:rPr lang="en-US" sz="1700" dirty="0"/>
                  <a:t>,…, </a:t>
                </a:r>
                <a:r>
                  <a:rPr lang="en-US" sz="1700" b="1" i="1" dirty="0" err="1"/>
                  <a:t>x</a:t>
                </a:r>
                <a:r>
                  <a:rPr lang="en-US" sz="1700" i="1" baseline="-25000" dirty="0" err="1"/>
                  <a:t>t</a:t>
                </a:r>
                <a:r>
                  <a:rPr lang="en-US" sz="1700" dirty="0"/>
                  <a:t> by maximizing likelihood </a:t>
                </a:r>
                <a:r>
                  <a:rPr lang="en-US" sz="1700" i="1" dirty="0"/>
                  <a:t>P</a:t>
                </a:r>
                <a:r>
                  <a:rPr lang="en-US" sz="1700" dirty="0"/>
                  <a:t>(</a:t>
                </a:r>
                <a:r>
                  <a:rPr lang="en-US" sz="1700" b="1" i="1" dirty="0" err="1"/>
                  <a:t>x</a:t>
                </a:r>
                <a:r>
                  <a:rPr lang="en-US" sz="1700" i="1" baseline="-25000" dirty="0" err="1"/>
                  <a:t>masked</a:t>
                </a:r>
                <a:r>
                  <a:rPr lang="en-US" sz="1700" dirty="0"/>
                  <a:t> | Θ, </a:t>
                </a:r>
                <a:r>
                  <a:rPr lang="en-US" sz="1700" b="1" i="1" dirty="0"/>
                  <a:t>x</a:t>
                </a:r>
                <a:r>
                  <a:rPr lang="en-US" sz="1700" baseline="-25000" dirty="0"/>
                  <a:t>1</a:t>
                </a:r>
                <a:r>
                  <a:rPr lang="en-US" sz="1700" dirty="0"/>
                  <a:t>, </a:t>
                </a:r>
                <a:r>
                  <a:rPr lang="en-US" sz="1700" b="1" i="1" dirty="0"/>
                  <a:t>x</a:t>
                </a:r>
                <a:r>
                  <a:rPr lang="en-US" sz="1700" baseline="-25000" dirty="0"/>
                  <a:t>2</a:t>
                </a:r>
                <a:r>
                  <a:rPr lang="en-US" sz="1700" dirty="0"/>
                  <a:t>,…, </a:t>
                </a:r>
                <a:r>
                  <a:rPr lang="en-US" sz="1700" b="1" i="1" dirty="0" err="1"/>
                  <a:t>x</a:t>
                </a:r>
                <a:r>
                  <a:rPr lang="en-US" sz="1700" i="1" baseline="-25000" dirty="0" err="1"/>
                  <a:t>t</a:t>
                </a:r>
                <a:r>
                  <a:rPr lang="en-US" sz="1700" dirty="0"/>
                  <a:t>) and taking advantages of self-attention mechanism aforementioned (Han, et al., 2021, p. 232).</a:t>
                </a:r>
              </a:p>
              <a:p>
                <a:pPr marL="0" indent="0">
                  <a:buNone/>
                </a:pPr>
                <a14:m>
                  <m:oMathPara xmlns:m="http://schemas.openxmlformats.org/officeDocument/2006/math">
                    <m:oMathParaPr>
                      <m:jc m:val="centerGroup"/>
                    </m:oMathParaPr>
                    <m:oMath xmlns:m="http://schemas.openxmlformats.org/officeDocument/2006/math">
                      <m:m>
                        <m:mPr>
                          <m:mcs>
                            <m:mc>
                              <m:mcPr>
                                <m:count m:val="1"/>
                                <m:mcJc m:val="center"/>
                              </m:mcPr>
                            </m:mc>
                          </m:mcs>
                          <m:ctrlPr>
                            <a:rPr lang="en-US" sz="1700" i="1">
                              <a:latin typeface="Cambria Math" panose="02040503050406030204" pitchFamily="18" charset="0"/>
                            </a:rPr>
                          </m:ctrlPr>
                        </m:mPr>
                        <m:mr>
                          <m:e>
                            <m:acc>
                              <m:accPr>
                                <m:chr m:val="̂"/>
                                <m:ctrlPr>
                                  <a:rPr lang="en-US" sz="1700" i="1">
                                    <a:latin typeface="Cambria Math" panose="02040503050406030204" pitchFamily="18" charset="0"/>
                                  </a:rPr>
                                </m:ctrlPr>
                              </m:accPr>
                              <m:e>
                                <m:r>
                                  <m:rPr>
                                    <m:sty m:val="p"/>
                                  </m:rPr>
                                  <a:rPr lang="en-US" sz="1700">
                                    <a:latin typeface="Cambria Math" panose="02040503050406030204" pitchFamily="18" charset="0"/>
                                  </a:rPr>
                                  <m:t>Θ</m:t>
                                </m:r>
                              </m:e>
                            </m:acc>
                            <m:r>
                              <a:rPr lang="en-US" sz="1700" i="1">
                                <a:latin typeface="Cambria Math" panose="02040503050406030204" pitchFamily="18" charset="0"/>
                              </a:rPr>
                              <m:t>=</m:t>
                            </m:r>
                            <m:func>
                              <m:funcPr>
                                <m:ctrlPr>
                                  <a:rPr lang="en-US" sz="1700" i="1">
                                    <a:latin typeface="Cambria Math" panose="02040503050406030204" pitchFamily="18" charset="0"/>
                                  </a:rPr>
                                </m:ctrlPr>
                              </m:funcPr>
                              <m:fName>
                                <m:limLow>
                                  <m:limLowPr>
                                    <m:ctrlPr>
                                      <a:rPr lang="en-US" sz="1700" i="1">
                                        <a:latin typeface="Cambria Math" panose="02040503050406030204" pitchFamily="18" charset="0"/>
                                      </a:rPr>
                                    </m:ctrlPr>
                                  </m:limLowPr>
                                  <m:e>
                                    <m:r>
                                      <m:rPr>
                                        <m:sty m:val="p"/>
                                      </m:rPr>
                                      <a:rPr lang="en-US" sz="1700">
                                        <a:latin typeface="Cambria Math" panose="02040503050406030204" pitchFamily="18" charset="0"/>
                                      </a:rPr>
                                      <m:t>argmax</m:t>
                                    </m:r>
                                  </m:e>
                                  <m:lim>
                                    <m:r>
                                      <m:rPr>
                                        <m:sty m:val="p"/>
                                      </m:rPr>
                                      <a:rPr lang="en-US" sz="1700">
                                        <a:latin typeface="Cambria Math" panose="02040503050406030204" pitchFamily="18" charset="0"/>
                                      </a:rPr>
                                      <m:t>Θ</m:t>
                                    </m:r>
                                  </m:lim>
                                </m:limLow>
                              </m:fName>
                              <m:e>
                                <m:r>
                                  <m:rPr>
                                    <m:sty m:val="p"/>
                                  </m:rPr>
                                  <a:rPr lang="en-US" sz="1700">
                                    <a:latin typeface="Cambria Math" panose="02040503050406030204" pitchFamily="18" charset="0"/>
                                  </a:rPr>
                                  <m:t>log</m:t>
                                </m:r>
                                <m:d>
                                  <m:dPr>
                                    <m:ctrlPr>
                                      <a:rPr lang="en-US" sz="1700" i="1">
                                        <a:latin typeface="Cambria Math" panose="02040503050406030204" pitchFamily="18" charset="0"/>
                                      </a:rPr>
                                    </m:ctrlPr>
                                  </m:dPr>
                                  <m:e>
                                    <m:r>
                                      <a:rPr lang="en-US" sz="1700" i="1">
                                        <a:latin typeface="Cambria Math" panose="02040503050406030204" pitchFamily="18" charset="0"/>
                                      </a:rPr>
                                      <m:t>𝑃</m:t>
                                    </m:r>
                                    <m:d>
                                      <m:dPr>
                                        <m:ctrlPr>
                                          <a:rPr lang="en-US" sz="1700" i="1">
                                            <a:latin typeface="Cambria Math" panose="02040503050406030204" pitchFamily="18" charset="0"/>
                                          </a:rPr>
                                        </m:ctrlPr>
                                      </m:dPr>
                                      <m:e>
                                        <m:sSub>
                                          <m:sSubPr>
                                            <m:ctrlPr>
                                              <a:rPr lang="en-US" sz="1700" i="1">
                                                <a:latin typeface="Cambria Math" panose="02040503050406030204" pitchFamily="18" charset="0"/>
                                              </a:rPr>
                                            </m:ctrlPr>
                                          </m:sSubPr>
                                          <m:e>
                                            <m:r>
                                              <a:rPr lang="en-US" sz="1700" b="1" i="1">
                                                <a:latin typeface="Cambria Math" panose="02040503050406030204" pitchFamily="18" charset="0"/>
                                              </a:rPr>
                                              <m:t>𝒙</m:t>
                                            </m:r>
                                          </m:e>
                                          <m:sub>
                                            <m:r>
                                              <a:rPr lang="en-US" sz="1700" i="1">
                                                <a:latin typeface="Cambria Math" panose="02040503050406030204" pitchFamily="18" charset="0"/>
                                              </a:rPr>
                                              <m:t>𝑚𝑎𝑠𝑘𝑒𝑑</m:t>
                                            </m:r>
                                          </m:sub>
                                        </m:sSub>
                                      </m:e>
                                      <m:e>
                                        <m:r>
                                          <m:rPr>
                                            <m:sty m:val="p"/>
                                          </m:rPr>
                                          <a:rPr lang="en-US" sz="1700">
                                            <a:latin typeface="Cambria Math" panose="02040503050406030204" pitchFamily="18" charset="0"/>
                                          </a:rPr>
                                          <m:t>Θ</m:t>
                                        </m:r>
                                        <m:r>
                                          <a:rPr lang="en-US" sz="1700">
                                            <a:latin typeface="Cambria Math" panose="02040503050406030204" pitchFamily="18" charset="0"/>
                                          </a:rPr>
                                          <m:t>,</m:t>
                                        </m:r>
                                        <m:sSub>
                                          <m:sSubPr>
                                            <m:ctrlPr>
                                              <a:rPr lang="en-US" sz="1700" i="1">
                                                <a:latin typeface="Cambria Math" panose="02040503050406030204" pitchFamily="18" charset="0"/>
                                              </a:rPr>
                                            </m:ctrlPr>
                                          </m:sSubPr>
                                          <m:e>
                                            <m:r>
                                              <a:rPr lang="en-US" sz="1700" b="1" i="1">
                                                <a:latin typeface="Cambria Math" panose="02040503050406030204" pitchFamily="18" charset="0"/>
                                              </a:rPr>
                                              <m:t>𝒙</m:t>
                                            </m:r>
                                          </m:e>
                                          <m:sub>
                                            <m:r>
                                              <a:rPr lang="en-US" sz="1700" i="1">
                                                <a:latin typeface="Cambria Math" panose="02040503050406030204" pitchFamily="18" charset="0"/>
                                              </a:rPr>
                                              <m:t>1</m:t>
                                            </m:r>
                                          </m:sub>
                                        </m:sSub>
                                        <m:r>
                                          <a:rPr lang="en-US" sz="1700" i="1">
                                            <a:latin typeface="Cambria Math" panose="02040503050406030204" pitchFamily="18" charset="0"/>
                                          </a:rPr>
                                          <m:t>,</m:t>
                                        </m:r>
                                        <m:sSub>
                                          <m:sSubPr>
                                            <m:ctrlPr>
                                              <a:rPr lang="en-US" sz="1700" i="1">
                                                <a:latin typeface="Cambria Math" panose="02040503050406030204" pitchFamily="18" charset="0"/>
                                              </a:rPr>
                                            </m:ctrlPr>
                                          </m:sSubPr>
                                          <m:e>
                                            <m:r>
                                              <a:rPr lang="en-US" sz="1700" b="1" i="1">
                                                <a:latin typeface="Cambria Math" panose="02040503050406030204" pitchFamily="18" charset="0"/>
                                              </a:rPr>
                                              <m:t>𝒙</m:t>
                                            </m:r>
                                          </m:e>
                                          <m:sub>
                                            <m:r>
                                              <a:rPr lang="en-US" sz="1700" i="1">
                                                <a:latin typeface="Cambria Math" panose="02040503050406030204" pitchFamily="18" charset="0"/>
                                              </a:rPr>
                                              <m:t>2</m:t>
                                            </m:r>
                                          </m:sub>
                                        </m:sSub>
                                        <m:r>
                                          <a:rPr lang="en-US" sz="1700" i="1">
                                            <a:latin typeface="Cambria Math" panose="02040503050406030204" pitchFamily="18" charset="0"/>
                                          </a:rPr>
                                          <m:t>,…,</m:t>
                                        </m:r>
                                        <m:sSub>
                                          <m:sSubPr>
                                            <m:ctrlPr>
                                              <a:rPr lang="en-US" sz="1700" i="1">
                                                <a:latin typeface="Cambria Math" panose="02040503050406030204" pitchFamily="18" charset="0"/>
                                              </a:rPr>
                                            </m:ctrlPr>
                                          </m:sSubPr>
                                          <m:e>
                                            <m:r>
                                              <a:rPr lang="en-US" sz="1700" b="1" i="1">
                                                <a:latin typeface="Cambria Math" panose="02040503050406030204" pitchFamily="18" charset="0"/>
                                              </a:rPr>
                                              <m:t>𝒙</m:t>
                                            </m:r>
                                          </m:e>
                                          <m:sub>
                                            <m:r>
                                              <a:rPr lang="en-US" sz="1700" i="1">
                                                <a:latin typeface="Cambria Math" panose="02040503050406030204" pitchFamily="18" charset="0"/>
                                              </a:rPr>
                                              <m:t>𝑡</m:t>
                                            </m:r>
                                          </m:sub>
                                        </m:sSub>
                                      </m:e>
                                    </m:d>
                                  </m:e>
                                </m:d>
                              </m:e>
                            </m:func>
                          </m:e>
                        </m:mr>
                        <m:mr>
                          <m:e>
                            <m:sSub>
                              <m:sSubPr>
                                <m:ctrlPr>
                                  <a:rPr lang="en-US" sz="1700" i="1">
                                    <a:latin typeface="Cambria Math" panose="02040503050406030204" pitchFamily="18" charset="0"/>
                                  </a:rPr>
                                </m:ctrlPr>
                              </m:sSubPr>
                              <m:e>
                                <m:acc>
                                  <m:accPr>
                                    <m:chr m:val="̂"/>
                                    <m:ctrlPr>
                                      <a:rPr lang="en-US" sz="1700" i="1">
                                        <a:latin typeface="Cambria Math" panose="02040503050406030204" pitchFamily="18" charset="0"/>
                                      </a:rPr>
                                    </m:ctrlPr>
                                  </m:accPr>
                                  <m:e>
                                    <m:r>
                                      <a:rPr lang="en-US" sz="1700" b="1" i="1">
                                        <a:latin typeface="Cambria Math" panose="02040503050406030204" pitchFamily="18" charset="0"/>
                                      </a:rPr>
                                      <m:t>𝒚</m:t>
                                    </m:r>
                                  </m:e>
                                </m:acc>
                              </m:e>
                              <m:sub>
                                <m:r>
                                  <a:rPr lang="en-US" sz="1700" i="1">
                                    <a:latin typeface="Cambria Math" panose="02040503050406030204" pitchFamily="18" charset="0"/>
                                  </a:rPr>
                                  <m:t>𝑚𝑎𝑠𝑘𝑒𝑑</m:t>
                                </m:r>
                              </m:sub>
                            </m:sSub>
                            <m:r>
                              <a:rPr lang="en-US" sz="1700" i="1">
                                <a:latin typeface="Cambria Math" panose="02040503050406030204" pitchFamily="18" charset="0"/>
                              </a:rPr>
                              <m:t>=</m:t>
                            </m:r>
                            <m:func>
                              <m:funcPr>
                                <m:ctrlPr>
                                  <a:rPr lang="en-US" sz="1700" i="1">
                                    <a:latin typeface="Cambria Math" panose="02040503050406030204" pitchFamily="18" charset="0"/>
                                  </a:rPr>
                                </m:ctrlPr>
                              </m:funcPr>
                              <m:fName>
                                <m:limLow>
                                  <m:limLowPr>
                                    <m:ctrlPr>
                                      <a:rPr lang="en-US" sz="1700" i="1">
                                        <a:latin typeface="Cambria Math" panose="02040503050406030204" pitchFamily="18" charset="0"/>
                                      </a:rPr>
                                    </m:ctrlPr>
                                  </m:limLowPr>
                                  <m:e>
                                    <m:r>
                                      <m:rPr>
                                        <m:sty m:val="p"/>
                                      </m:rPr>
                                      <a:rPr lang="en-US" sz="1700">
                                        <a:latin typeface="Cambria Math" panose="02040503050406030204" pitchFamily="18" charset="0"/>
                                      </a:rPr>
                                      <m:t>argmax</m:t>
                                    </m:r>
                                  </m:e>
                                  <m:lim>
                                    <m:sSub>
                                      <m:sSubPr>
                                        <m:ctrlPr>
                                          <a:rPr lang="en-US" sz="1700" i="1">
                                            <a:latin typeface="Cambria Math" panose="02040503050406030204" pitchFamily="18" charset="0"/>
                                          </a:rPr>
                                        </m:ctrlPr>
                                      </m:sSubPr>
                                      <m:e>
                                        <m:r>
                                          <a:rPr lang="en-US" sz="1700" b="1" i="1">
                                            <a:latin typeface="Cambria Math" panose="02040503050406030204" pitchFamily="18" charset="0"/>
                                          </a:rPr>
                                          <m:t>𝒚</m:t>
                                        </m:r>
                                      </m:e>
                                      <m:sub>
                                        <m:r>
                                          <a:rPr lang="en-US" sz="1700" i="1">
                                            <a:latin typeface="Cambria Math" panose="02040503050406030204" pitchFamily="18" charset="0"/>
                                          </a:rPr>
                                          <m:t>𝑚𝑎𝑠𝑘𝑒𝑑</m:t>
                                        </m:r>
                                      </m:sub>
                                    </m:sSub>
                                  </m:lim>
                                </m:limLow>
                              </m:fName>
                              <m:e>
                                <m:r>
                                  <a:rPr lang="en-US" sz="1700" i="1">
                                    <a:latin typeface="Cambria Math" panose="02040503050406030204" pitchFamily="18" charset="0"/>
                                  </a:rPr>
                                  <m:t>𝑃</m:t>
                                </m:r>
                                <m:d>
                                  <m:dPr>
                                    <m:ctrlPr>
                                      <a:rPr lang="en-US" sz="1700" i="1">
                                        <a:latin typeface="Cambria Math" panose="02040503050406030204" pitchFamily="18" charset="0"/>
                                      </a:rPr>
                                    </m:ctrlPr>
                                  </m:dPr>
                                  <m:e>
                                    <m:sSub>
                                      <m:sSubPr>
                                        <m:ctrlPr>
                                          <a:rPr lang="en-US" sz="1700" i="1">
                                            <a:latin typeface="Cambria Math" panose="02040503050406030204" pitchFamily="18" charset="0"/>
                                          </a:rPr>
                                        </m:ctrlPr>
                                      </m:sSubPr>
                                      <m:e>
                                        <m:r>
                                          <a:rPr lang="en-US" sz="1700" b="1" i="1">
                                            <a:latin typeface="Cambria Math" panose="02040503050406030204" pitchFamily="18" charset="0"/>
                                          </a:rPr>
                                          <m:t>𝒙</m:t>
                                        </m:r>
                                      </m:e>
                                      <m:sub>
                                        <m:r>
                                          <a:rPr lang="en-US" sz="1700" i="1">
                                            <a:latin typeface="Cambria Math" panose="02040503050406030204" pitchFamily="18" charset="0"/>
                                          </a:rPr>
                                          <m:t>𝑚𝑎𝑠𝑘𝑒𝑑</m:t>
                                        </m:r>
                                      </m:sub>
                                    </m:sSub>
                                  </m:e>
                                  <m:e>
                                    <m:acc>
                                      <m:accPr>
                                        <m:chr m:val="̂"/>
                                        <m:ctrlPr>
                                          <a:rPr lang="en-US" sz="1700" i="1">
                                            <a:latin typeface="Cambria Math" panose="02040503050406030204" pitchFamily="18" charset="0"/>
                                          </a:rPr>
                                        </m:ctrlPr>
                                      </m:accPr>
                                      <m:e>
                                        <m:r>
                                          <m:rPr>
                                            <m:sty m:val="p"/>
                                          </m:rPr>
                                          <a:rPr lang="en-US" sz="1700">
                                            <a:latin typeface="Cambria Math" panose="02040503050406030204" pitchFamily="18" charset="0"/>
                                          </a:rPr>
                                          <m:t>Θ</m:t>
                                        </m:r>
                                      </m:e>
                                    </m:acc>
                                    <m:r>
                                      <a:rPr lang="en-US" sz="1700">
                                        <a:latin typeface="Cambria Math" panose="02040503050406030204" pitchFamily="18" charset="0"/>
                                      </a:rPr>
                                      <m:t>,</m:t>
                                    </m:r>
                                    <m:sSub>
                                      <m:sSubPr>
                                        <m:ctrlPr>
                                          <a:rPr lang="en-US" sz="1700" i="1">
                                            <a:latin typeface="Cambria Math" panose="02040503050406030204" pitchFamily="18" charset="0"/>
                                          </a:rPr>
                                        </m:ctrlPr>
                                      </m:sSubPr>
                                      <m:e>
                                        <m:r>
                                          <a:rPr lang="en-US" sz="1700" b="1" i="1">
                                            <a:latin typeface="Cambria Math" panose="02040503050406030204" pitchFamily="18" charset="0"/>
                                          </a:rPr>
                                          <m:t>𝒙</m:t>
                                        </m:r>
                                      </m:e>
                                      <m:sub>
                                        <m:r>
                                          <a:rPr lang="en-US" sz="1700" i="1">
                                            <a:latin typeface="Cambria Math" panose="02040503050406030204" pitchFamily="18" charset="0"/>
                                          </a:rPr>
                                          <m:t>1</m:t>
                                        </m:r>
                                      </m:sub>
                                    </m:sSub>
                                    <m:r>
                                      <a:rPr lang="en-US" sz="1700" i="1">
                                        <a:latin typeface="Cambria Math" panose="02040503050406030204" pitchFamily="18" charset="0"/>
                                      </a:rPr>
                                      <m:t>,</m:t>
                                    </m:r>
                                    <m:sSub>
                                      <m:sSubPr>
                                        <m:ctrlPr>
                                          <a:rPr lang="en-US" sz="1700" i="1">
                                            <a:latin typeface="Cambria Math" panose="02040503050406030204" pitchFamily="18" charset="0"/>
                                          </a:rPr>
                                        </m:ctrlPr>
                                      </m:sSubPr>
                                      <m:e>
                                        <m:r>
                                          <a:rPr lang="en-US" sz="1700" b="1" i="1">
                                            <a:latin typeface="Cambria Math" panose="02040503050406030204" pitchFamily="18" charset="0"/>
                                          </a:rPr>
                                          <m:t>𝒙</m:t>
                                        </m:r>
                                      </m:e>
                                      <m:sub>
                                        <m:r>
                                          <a:rPr lang="en-US" sz="1700" i="1">
                                            <a:latin typeface="Cambria Math" panose="02040503050406030204" pitchFamily="18" charset="0"/>
                                          </a:rPr>
                                          <m:t>2</m:t>
                                        </m:r>
                                      </m:sub>
                                    </m:sSub>
                                    <m:r>
                                      <a:rPr lang="en-US" sz="1700" i="1">
                                        <a:latin typeface="Cambria Math" panose="02040503050406030204" pitchFamily="18" charset="0"/>
                                      </a:rPr>
                                      <m:t>,…,</m:t>
                                    </m:r>
                                    <m:sSub>
                                      <m:sSubPr>
                                        <m:ctrlPr>
                                          <a:rPr lang="en-US" sz="1700" i="1">
                                            <a:latin typeface="Cambria Math" panose="02040503050406030204" pitchFamily="18" charset="0"/>
                                          </a:rPr>
                                        </m:ctrlPr>
                                      </m:sSubPr>
                                      <m:e>
                                        <m:r>
                                          <a:rPr lang="en-US" sz="1700" b="1" i="1">
                                            <a:latin typeface="Cambria Math" panose="02040503050406030204" pitchFamily="18" charset="0"/>
                                          </a:rPr>
                                          <m:t>𝒙</m:t>
                                        </m:r>
                                      </m:e>
                                      <m:sub>
                                        <m:r>
                                          <a:rPr lang="en-US" sz="1700" i="1">
                                            <a:latin typeface="Cambria Math" panose="02040503050406030204" pitchFamily="18" charset="0"/>
                                          </a:rPr>
                                          <m:t>𝑡</m:t>
                                        </m:r>
                                      </m:sub>
                                    </m:sSub>
                                  </m:e>
                                </m:d>
                              </m:e>
                            </m:func>
                          </m:e>
                        </m:mr>
                      </m:m>
                    </m:oMath>
                  </m:oMathPara>
                </a14:m>
                <a:endParaRPr lang="en-US" sz="1700" dirty="0"/>
              </a:p>
              <a:p>
                <a:pPr marL="0" indent="0">
                  <a:buNone/>
                </a:pPr>
                <a:r>
                  <a:rPr lang="en-US" sz="1700" dirty="0"/>
                  <a:t>Where,</a:t>
                </a:r>
              </a:p>
              <a:p>
                <a:pPr marL="0" indent="0">
                  <a:buNone/>
                </a:pPr>
                <a14:m>
                  <m:oMathPara xmlns:m="http://schemas.openxmlformats.org/officeDocument/2006/math">
                    <m:oMathParaPr>
                      <m:jc m:val="centerGroup"/>
                    </m:oMathParaPr>
                    <m:oMath xmlns:m="http://schemas.openxmlformats.org/officeDocument/2006/math">
                      <m:m>
                        <m:mPr>
                          <m:mcs>
                            <m:mc>
                              <m:mcPr>
                                <m:count m:val="1"/>
                                <m:mcJc m:val="center"/>
                              </m:mcPr>
                            </m:mc>
                          </m:mcs>
                          <m:ctrlPr>
                            <a:rPr lang="en-US" sz="1700" b="1" i="1">
                              <a:latin typeface="Cambria Math" panose="02040503050406030204" pitchFamily="18" charset="0"/>
                            </a:rPr>
                          </m:ctrlPr>
                        </m:mPr>
                        <m:mr>
                          <m:e>
                            <m:r>
                              <a:rPr lang="en-US" sz="1700" i="1">
                                <a:latin typeface="Cambria Math" panose="02040503050406030204" pitchFamily="18" charset="0"/>
                              </a:rPr>
                              <m:t>𝑃</m:t>
                            </m:r>
                            <m:d>
                              <m:dPr>
                                <m:ctrlPr>
                                  <a:rPr lang="en-US" sz="1700" i="1">
                                    <a:latin typeface="Cambria Math" panose="02040503050406030204" pitchFamily="18" charset="0"/>
                                  </a:rPr>
                                </m:ctrlPr>
                              </m:dPr>
                              <m:e>
                                <m:sSub>
                                  <m:sSubPr>
                                    <m:ctrlPr>
                                      <a:rPr lang="en-US" sz="1700" i="1">
                                        <a:latin typeface="Cambria Math" panose="02040503050406030204" pitchFamily="18" charset="0"/>
                                      </a:rPr>
                                    </m:ctrlPr>
                                  </m:sSubPr>
                                  <m:e>
                                    <m:r>
                                      <a:rPr lang="en-US" sz="1700" b="1" i="1">
                                        <a:latin typeface="Cambria Math" panose="02040503050406030204" pitchFamily="18" charset="0"/>
                                      </a:rPr>
                                      <m:t>𝒙</m:t>
                                    </m:r>
                                  </m:e>
                                  <m:sub>
                                    <m:r>
                                      <a:rPr lang="en-US" sz="1700" i="1">
                                        <a:latin typeface="Cambria Math" panose="02040503050406030204" pitchFamily="18" charset="0"/>
                                      </a:rPr>
                                      <m:t>𝑚𝑎𝑠𝑘𝑒𝑑</m:t>
                                    </m:r>
                                  </m:sub>
                                </m:sSub>
                              </m:e>
                              <m:e>
                                <m:r>
                                  <m:rPr>
                                    <m:sty m:val="p"/>
                                  </m:rPr>
                                  <a:rPr lang="en-US" sz="1700">
                                    <a:latin typeface="Cambria Math" panose="02040503050406030204" pitchFamily="18" charset="0"/>
                                  </a:rPr>
                                  <m:t>Θ</m:t>
                                </m:r>
                                <m:r>
                                  <a:rPr lang="en-US" sz="1700">
                                    <a:latin typeface="Cambria Math" panose="02040503050406030204" pitchFamily="18" charset="0"/>
                                  </a:rPr>
                                  <m:t>,</m:t>
                                </m:r>
                                <m:sSub>
                                  <m:sSubPr>
                                    <m:ctrlPr>
                                      <a:rPr lang="en-US" sz="1700" i="1">
                                        <a:latin typeface="Cambria Math" panose="02040503050406030204" pitchFamily="18" charset="0"/>
                                      </a:rPr>
                                    </m:ctrlPr>
                                  </m:sSubPr>
                                  <m:e>
                                    <m:r>
                                      <a:rPr lang="en-US" sz="1700" b="1" i="1">
                                        <a:latin typeface="Cambria Math" panose="02040503050406030204" pitchFamily="18" charset="0"/>
                                      </a:rPr>
                                      <m:t>𝒙</m:t>
                                    </m:r>
                                  </m:e>
                                  <m:sub>
                                    <m:r>
                                      <a:rPr lang="en-US" sz="1700" i="1">
                                        <a:latin typeface="Cambria Math" panose="02040503050406030204" pitchFamily="18" charset="0"/>
                                      </a:rPr>
                                      <m:t>1</m:t>
                                    </m:r>
                                  </m:sub>
                                </m:sSub>
                                <m:r>
                                  <a:rPr lang="en-US" sz="1700" i="1">
                                    <a:latin typeface="Cambria Math" panose="02040503050406030204" pitchFamily="18" charset="0"/>
                                  </a:rPr>
                                  <m:t>,</m:t>
                                </m:r>
                                <m:sSub>
                                  <m:sSubPr>
                                    <m:ctrlPr>
                                      <a:rPr lang="en-US" sz="1700" i="1">
                                        <a:latin typeface="Cambria Math" panose="02040503050406030204" pitchFamily="18" charset="0"/>
                                      </a:rPr>
                                    </m:ctrlPr>
                                  </m:sSubPr>
                                  <m:e>
                                    <m:r>
                                      <a:rPr lang="en-US" sz="1700" b="1" i="1">
                                        <a:latin typeface="Cambria Math" panose="02040503050406030204" pitchFamily="18" charset="0"/>
                                      </a:rPr>
                                      <m:t>𝒙</m:t>
                                    </m:r>
                                  </m:e>
                                  <m:sub>
                                    <m:r>
                                      <a:rPr lang="en-US" sz="1700" i="1">
                                        <a:latin typeface="Cambria Math" panose="02040503050406030204" pitchFamily="18" charset="0"/>
                                      </a:rPr>
                                      <m:t>2</m:t>
                                    </m:r>
                                  </m:sub>
                                </m:sSub>
                                <m:r>
                                  <a:rPr lang="en-US" sz="1700" i="1">
                                    <a:latin typeface="Cambria Math" panose="02040503050406030204" pitchFamily="18" charset="0"/>
                                  </a:rPr>
                                  <m:t>,…,</m:t>
                                </m:r>
                                <m:sSub>
                                  <m:sSubPr>
                                    <m:ctrlPr>
                                      <a:rPr lang="en-US" sz="1700" i="1">
                                        <a:latin typeface="Cambria Math" panose="02040503050406030204" pitchFamily="18" charset="0"/>
                                      </a:rPr>
                                    </m:ctrlPr>
                                  </m:sSubPr>
                                  <m:e>
                                    <m:r>
                                      <a:rPr lang="en-US" sz="1700" b="1" i="1">
                                        <a:latin typeface="Cambria Math" panose="02040503050406030204" pitchFamily="18" charset="0"/>
                                      </a:rPr>
                                      <m:t>𝒙</m:t>
                                    </m:r>
                                  </m:e>
                                  <m:sub>
                                    <m:r>
                                      <a:rPr lang="en-US" sz="1700" i="1">
                                        <a:latin typeface="Cambria Math" panose="02040503050406030204" pitchFamily="18" charset="0"/>
                                      </a:rPr>
                                      <m:t>𝑡</m:t>
                                    </m:r>
                                  </m:sub>
                                </m:sSub>
                              </m:e>
                            </m:d>
                            <m:r>
                              <a:rPr lang="en-US" sz="1700" i="1">
                                <a:latin typeface="Cambria Math" panose="02040503050406030204" pitchFamily="18" charset="0"/>
                              </a:rPr>
                              <m:t>≝</m:t>
                            </m:r>
                            <m:r>
                              <a:rPr lang="en-US" sz="1700" b="1" i="1">
                                <a:latin typeface="Cambria Math" panose="02040503050406030204" pitchFamily="18" charset="0"/>
                              </a:rPr>
                              <m:t>𝒑</m:t>
                            </m:r>
                            <m:r>
                              <a:rPr lang="en-US" sz="1700" b="0" i="1" smtClean="0">
                                <a:latin typeface="Cambria Math" panose="02040503050406030204" pitchFamily="18" charset="0"/>
                              </a:rPr>
                              <m:t>=</m:t>
                            </m:r>
                            <m:r>
                              <m:rPr>
                                <m:sty m:val="p"/>
                              </m:rPr>
                              <a:rPr lang="en-US" sz="1700">
                                <a:latin typeface="Cambria Math" panose="02040503050406030204" pitchFamily="18" charset="0"/>
                              </a:rPr>
                              <m:t>softmax</m:t>
                            </m:r>
                            <m:d>
                              <m:dPr>
                                <m:ctrlPr>
                                  <a:rPr lang="en-US" sz="1700" i="1">
                                    <a:latin typeface="Cambria Math" panose="02040503050406030204" pitchFamily="18" charset="0"/>
                                  </a:rPr>
                                </m:ctrlPr>
                              </m:dPr>
                              <m:e>
                                <m:r>
                                  <a:rPr lang="en-US" sz="1700" b="1" i="1">
                                    <a:latin typeface="Cambria Math" panose="02040503050406030204" pitchFamily="18" charset="0"/>
                                  </a:rPr>
                                  <m:t>𝒘</m:t>
                                </m:r>
                              </m:e>
                            </m:d>
                            <m:r>
                              <a:rPr lang="en-US" sz="1700" i="1">
                                <a:latin typeface="Cambria Math" panose="02040503050406030204" pitchFamily="18" charset="0"/>
                              </a:rPr>
                              <m:t>=</m:t>
                            </m:r>
                            <m:sSup>
                              <m:sSupPr>
                                <m:ctrlPr>
                                  <a:rPr lang="en-US" sz="1700" i="1">
                                    <a:latin typeface="Cambria Math" panose="02040503050406030204" pitchFamily="18" charset="0"/>
                                  </a:rPr>
                                </m:ctrlPr>
                              </m:sSupPr>
                              <m:e>
                                <m:d>
                                  <m:dPr>
                                    <m:ctrlPr>
                                      <a:rPr lang="en-US" sz="1700" i="1">
                                        <a:latin typeface="Cambria Math" panose="02040503050406030204" pitchFamily="18" charset="0"/>
                                      </a:rPr>
                                    </m:ctrlPr>
                                  </m:dPr>
                                  <m:e>
                                    <m:sSub>
                                      <m:sSubPr>
                                        <m:ctrlPr>
                                          <a:rPr lang="en-US" sz="1700" i="1">
                                            <a:latin typeface="Cambria Math" panose="02040503050406030204" pitchFamily="18" charset="0"/>
                                          </a:rPr>
                                        </m:ctrlPr>
                                      </m:sSubPr>
                                      <m:e>
                                        <m:r>
                                          <a:rPr lang="en-US" sz="1700" i="1">
                                            <a:latin typeface="Cambria Math" panose="02040503050406030204" pitchFamily="18" charset="0"/>
                                          </a:rPr>
                                          <m:t>𝑝</m:t>
                                        </m:r>
                                      </m:e>
                                      <m:sub>
                                        <m:r>
                                          <a:rPr lang="en-US" sz="1700" i="1">
                                            <a:latin typeface="Cambria Math" panose="02040503050406030204" pitchFamily="18" charset="0"/>
                                          </a:rPr>
                                          <m:t>1</m:t>
                                        </m:r>
                                      </m:sub>
                                    </m:sSub>
                                    <m:r>
                                      <a:rPr lang="en-US" sz="1700" i="1">
                                        <a:latin typeface="Cambria Math" panose="02040503050406030204" pitchFamily="18" charset="0"/>
                                      </a:rPr>
                                      <m:t>,</m:t>
                                    </m:r>
                                    <m:sSub>
                                      <m:sSubPr>
                                        <m:ctrlPr>
                                          <a:rPr lang="en-US" sz="1700" i="1">
                                            <a:latin typeface="Cambria Math" panose="02040503050406030204" pitchFamily="18" charset="0"/>
                                          </a:rPr>
                                        </m:ctrlPr>
                                      </m:sSubPr>
                                      <m:e>
                                        <m:r>
                                          <a:rPr lang="en-US" sz="1700" i="1">
                                            <a:latin typeface="Cambria Math" panose="02040503050406030204" pitchFamily="18" charset="0"/>
                                          </a:rPr>
                                          <m:t>𝑝</m:t>
                                        </m:r>
                                      </m:e>
                                      <m:sub>
                                        <m:r>
                                          <a:rPr lang="en-US" sz="1700" i="1">
                                            <a:latin typeface="Cambria Math" panose="02040503050406030204" pitchFamily="18" charset="0"/>
                                          </a:rPr>
                                          <m:t>2</m:t>
                                        </m:r>
                                      </m:sub>
                                    </m:sSub>
                                    <m:r>
                                      <a:rPr lang="en-US" sz="1700" i="1">
                                        <a:latin typeface="Cambria Math" panose="02040503050406030204" pitchFamily="18" charset="0"/>
                                      </a:rPr>
                                      <m:t>,…,</m:t>
                                    </m:r>
                                    <m:sSub>
                                      <m:sSubPr>
                                        <m:ctrlPr>
                                          <a:rPr lang="en-US" sz="1700" i="1">
                                            <a:latin typeface="Cambria Math" panose="02040503050406030204" pitchFamily="18" charset="0"/>
                                          </a:rPr>
                                        </m:ctrlPr>
                                      </m:sSubPr>
                                      <m:e>
                                        <m:r>
                                          <a:rPr lang="en-US" sz="1700" i="1">
                                            <a:latin typeface="Cambria Math" panose="02040503050406030204" pitchFamily="18" charset="0"/>
                                          </a:rPr>
                                          <m:t>𝑝</m:t>
                                        </m:r>
                                      </m:e>
                                      <m:sub>
                                        <m:d>
                                          <m:dPr>
                                            <m:begChr m:val="|"/>
                                            <m:endChr m:val="|"/>
                                            <m:ctrlPr>
                                              <a:rPr lang="en-US" sz="1700" i="1">
                                                <a:latin typeface="Cambria Math" panose="02040503050406030204" pitchFamily="18" charset="0"/>
                                              </a:rPr>
                                            </m:ctrlPr>
                                          </m:dPr>
                                          <m:e>
                                            <m:r>
                                              <m:rPr>
                                                <m:sty m:val="p"/>
                                              </m:rPr>
                                              <a:rPr lang="en-US" sz="1700">
                                                <a:latin typeface="Cambria Math" panose="02040503050406030204" pitchFamily="18" charset="0"/>
                                              </a:rPr>
                                              <m:t>Ω</m:t>
                                            </m:r>
                                          </m:e>
                                        </m:d>
                                      </m:sub>
                                    </m:sSub>
                                  </m:e>
                                </m:d>
                              </m:e>
                              <m:sup>
                                <m:r>
                                  <a:rPr lang="en-US" sz="1700" i="1">
                                    <a:latin typeface="Cambria Math" panose="02040503050406030204" pitchFamily="18" charset="0"/>
                                  </a:rPr>
                                  <m:t>𝑇</m:t>
                                </m:r>
                              </m:sup>
                            </m:sSup>
                          </m:e>
                        </m:mr>
                        <m:mr>
                          <m:e>
                            <m:sSub>
                              <m:sSubPr>
                                <m:ctrlPr>
                                  <a:rPr lang="en-US" sz="1700" i="1">
                                    <a:latin typeface="Cambria Math" panose="02040503050406030204" pitchFamily="18" charset="0"/>
                                  </a:rPr>
                                </m:ctrlPr>
                              </m:sSubPr>
                              <m:e>
                                <m:r>
                                  <a:rPr lang="en-US" sz="1700" i="1">
                                    <a:latin typeface="Cambria Math" panose="02040503050406030204" pitchFamily="18" charset="0"/>
                                  </a:rPr>
                                  <m:t>𝑝</m:t>
                                </m:r>
                              </m:e>
                              <m:sub>
                                <m:r>
                                  <a:rPr lang="en-US" sz="1700" i="1">
                                    <a:latin typeface="Cambria Math" panose="02040503050406030204" pitchFamily="18" charset="0"/>
                                  </a:rPr>
                                  <m:t>𝑖</m:t>
                                </m:r>
                              </m:sub>
                            </m:sSub>
                            <m:r>
                              <a:rPr lang="en-US" sz="1700" i="1">
                                <a:latin typeface="Cambria Math" panose="02040503050406030204" pitchFamily="18" charset="0"/>
                              </a:rPr>
                              <m:t>=</m:t>
                            </m:r>
                            <m:f>
                              <m:fPr>
                                <m:ctrlPr>
                                  <a:rPr lang="en-US" sz="1700" i="1">
                                    <a:latin typeface="Cambria Math" panose="02040503050406030204" pitchFamily="18" charset="0"/>
                                  </a:rPr>
                                </m:ctrlPr>
                              </m:fPr>
                              <m:num>
                                <m:r>
                                  <m:rPr>
                                    <m:sty m:val="p"/>
                                  </m:rPr>
                                  <a:rPr lang="en-US" sz="1700">
                                    <a:latin typeface="Cambria Math" panose="02040503050406030204" pitchFamily="18" charset="0"/>
                                  </a:rPr>
                                  <m:t>exp</m:t>
                                </m:r>
                                <m:d>
                                  <m:dPr>
                                    <m:ctrlPr>
                                      <a:rPr lang="en-US" sz="1700" i="1">
                                        <a:latin typeface="Cambria Math" panose="02040503050406030204" pitchFamily="18" charset="0"/>
                                      </a:rPr>
                                    </m:ctrlPr>
                                  </m:dPr>
                                  <m:e>
                                    <m:sSub>
                                      <m:sSubPr>
                                        <m:ctrlPr>
                                          <a:rPr lang="en-US" sz="1700" i="1">
                                            <a:latin typeface="Cambria Math" panose="02040503050406030204" pitchFamily="18" charset="0"/>
                                          </a:rPr>
                                        </m:ctrlPr>
                                      </m:sSubPr>
                                      <m:e>
                                        <m:r>
                                          <a:rPr lang="en-US" sz="1700" i="1">
                                            <a:latin typeface="Cambria Math" panose="02040503050406030204" pitchFamily="18" charset="0"/>
                                          </a:rPr>
                                          <m:t>𝑤</m:t>
                                        </m:r>
                                      </m:e>
                                      <m:sub>
                                        <m:r>
                                          <a:rPr lang="en-US" sz="1700" i="1">
                                            <a:latin typeface="Cambria Math" panose="02040503050406030204" pitchFamily="18" charset="0"/>
                                          </a:rPr>
                                          <m:t>𝑖</m:t>
                                        </m:r>
                                      </m:sub>
                                    </m:sSub>
                                  </m:e>
                                </m:d>
                              </m:num>
                              <m:den>
                                <m:nary>
                                  <m:naryPr>
                                    <m:chr m:val="∑"/>
                                    <m:limLoc m:val="undOvr"/>
                                    <m:ctrlPr>
                                      <a:rPr lang="en-US" sz="1700" i="1">
                                        <a:latin typeface="Cambria Math" panose="02040503050406030204" pitchFamily="18" charset="0"/>
                                      </a:rPr>
                                    </m:ctrlPr>
                                  </m:naryPr>
                                  <m:sub>
                                    <m:r>
                                      <a:rPr lang="en-US" sz="1700" i="1">
                                        <a:latin typeface="Cambria Math" panose="02040503050406030204" pitchFamily="18" charset="0"/>
                                      </a:rPr>
                                      <m:t>𝑙</m:t>
                                    </m:r>
                                    <m:r>
                                      <a:rPr lang="en-US" sz="1700" i="1">
                                        <a:latin typeface="Cambria Math" panose="02040503050406030204" pitchFamily="18" charset="0"/>
                                      </a:rPr>
                                      <m:t>=1</m:t>
                                    </m:r>
                                  </m:sub>
                                  <m:sup>
                                    <m:d>
                                      <m:dPr>
                                        <m:begChr m:val="|"/>
                                        <m:endChr m:val="|"/>
                                        <m:ctrlPr>
                                          <a:rPr lang="en-US" sz="1700" i="1">
                                            <a:latin typeface="Cambria Math" panose="02040503050406030204" pitchFamily="18" charset="0"/>
                                          </a:rPr>
                                        </m:ctrlPr>
                                      </m:dPr>
                                      <m:e>
                                        <m:r>
                                          <m:rPr>
                                            <m:sty m:val="p"/>
                                          </m:rPr>
                                          <a:rPr lang="en-US" sz="1700">
                                            <a:latin typeface="Cambria Math" panose="02040503050406030204" pitchFamily="18" charset="0"/>
                                          </a:rPr>
                                          <m:t>Ω</m:t>
                                        </m:r>
                                      </m:e>
                                    </m:d>
                                  </m:sup>
                                  <m:e>
                                    <m:r>
                                      <m:rPr>
                                        <m:sty m:val="p"/>
                                      </m:rPr>
                                      <a:rPr lang="en-US" sz="1700">
                                        <a:latin typeface="Cambria Math" panose="02040503050406030204" pitchFamily="18" charset="0"/>
                                      </a:rPr>
                                      <m:t>exp</m:t>
                                    </m:r>
                                    <m:d>
                                      <m:dPr>
                                        <m:ctrlPr>
                                          <a:rPr lang="en-US" sz="1700" i="1">
                                            <a:latin typeface="Cambria Math" panose="02040503050406030204" pitchFamily="18" charset="0"/>
                                          </a:rPr>
                                        </m:ctrlPr>
                                      </m:dPr>
                                      <m:e>
                                        <m:sSub>
                                          <m:sSubPr>
                                            <m:ctrlPr>
                                              <a:rPr lang="en-US" sz="1700" i="1">
                                                <a:latin typeface="Cambria Math" panose="02040503050406030204" pitchFamily="18" charset="0"/>
                                              </a:rPr>
                                            </m:ctrlPr>
                                          </m:sSubPr>
                                          <m:e>
                                            <m:r>
                                              <a:rPr lang="en-US" sz="1700" i="1">
                                                <a:latin typeface="Cambria Math" panose="02040503050406030204" pitchFamily="18" charset="0"/>
                                              </a:rPr>
                                              <m:t>𝑤</m:t>
                                            </m:r>
                                          </m:e>
                                          <m:sub>
                                            <m:r>
                                              <a:rPr lang="en-US" sz="1700" i="1">
                                                <a:latin typeface="Cambria Math" panose="02040503050406030204" pitchFamily="18" charset="0"/>
                                              </a:rPr>
                                              <m:t>𝑙</m:t>
                                            </m:r>
                                          </m:sub>
                                        </m:sSub>
                                      </m:e>
                                    </m:d>
                                  </m:e>
                                </m:nary>
                              </m:den>
                            </m:f>
                          </m:e>
                        </m:mr>
                        <m:mr>
                          <m:e>
                            <m:r>
                              <a:rPr lang="en-US" sz="1700" b="1" i="1">
                                <a:latin typeface="Cambria Math" panose="02040503050406030204" pitchFamily="18" charset="0"/>
                              </a:rPr>
                              <m:t>𝒘</m:t>
                            </m:r>
                            <m:r>
                              <a:rPr lang="en-US" sz="1700" i="1">
                                <a:latin typeface="Cambria Math" panose="02040503050406030204" pitchFamily="18" charset="0"/>
                              </a:rPr>
                              <m:t>=</m:t>
                            </m:r>
                            <m:sSup>
                              <m:sSupPr>
                                <m:ctrlPr>
                                  <a:rPr lang="en-US" sz="1700" i="1">
                                    <a:latin typeface="Cambria Math" panose="02040503050406030204" pitchFamily="18" charset="0"/>
                                  </a:rPr>
                                </m:ctrlPr>
                              </m:sSupPr>
                              <m:e>
                                <m:d>
                                  <m:dPr>
                                    <m:ctrlPr>
                                      <a:rPr lang="en-US" sz="1700" i="1">
                                        <a:latin typeface="Cambria Math" panose="02040503050406030204" pitchFamily="18" charset="0"/>
                                      </a:rPr>
                                    </m:ctrlPr>
                                  </m:dPr>
                                  <m:e>
                                    <m:sSub>
                                      <m:sSubPr>
                                        <m:ctrlPr>
                                          <a:rPr lang="en-US" sz="1700" i="1">
                                            <a:latin typeface="Cambria Math" panose="02040503050406030204" pitchFamily="18" charset="0"/>
                                          </a:rPr>
                                        </m:ctrlPr>
                                      </m:sSubPr>
                                      <m:e>
                                        <m:r>
                                          <a:rPr lang="en-US" sz="1700" i="1">
                                            <a:latin typeface="Cambria Math" panose="02040503050406030204" pitchFamily="18" charset="0"/>
                                          </a:rPr>
                                          <m:t>𝑤</m:t>
                                        </m:r>
                                      </m:e>
                                      <m:sub>
                                        <m:r>
                                          <a:rPr lang="en-US" sz="1700" i="1">
                                            <a:latin typeface="Cambria Math" panose="02040503050406030204" pitchFamily="18" charset="0"/>
                                          </a:rPr>
                                          <m:t>1</m:t>
                                        </m:r>
                                      </m:sub>
                                    </m:sSub>
                                    <m:r>
                                      <a:rPr lang="en-US" sz="1700" i="1">
                                        <a:latin typeface="Cambria Math" panose="02040503050406030204" pitchFamily="18" charset="0"/>
                                      </a:rPr>
                                      <m:t>,</m:t>
                                    </m:r>
                                    <m:sSub>
                                      <m:sSubPr>
                                        <m:ctrlPr>
                                          <a:rPr lang="en-US" sz="1700" i="1">
                                            <a:latin typeface="Cambria Math" panose="02040503050406030204" pitchFamily="18" charset="0"/>
                                          </a:rPr>
                                        </m:ctrlPr>
                                      </m:sSubPr>
                                      <m:e>
                                        <m:r>
                                          <a:rPr lang="en-US" sz="1700" i="1">
                                            <a:latin typeface="Cambria Math" panose="02040503050406030204" pitchFamily="18" charset="0"/>
                                          </a:rPr>
                                          <m:t>𝑤</m:t>
                                        </m:r>
                                      </m:e>
                                      <m:sub>
                                        <m:r>
                                          <a:rPr lang="en-US" sz="1700" i="1">
                                            <a:latin typeface="Cambria Math" panose="02040503050406030204" pitchFamily="18" charset="0"/>
                                          </a:rPr>
                                          <m:t>2</m:t>
                                        </m:r>
                                      </m:sub>
                                    </m:sSub>
                                    <m:r>
                                      <a:rPr lang="en-US" sz="1700" i="1">
                                        <a:latin typeface="Cambria Math" panose="02040503050406030204" pitchFamily="18" charset="0"/>
                                      </a:rPr>
                                      <m:t>,…,</m:t>
                                    </m:r>
                                    <m:sSub>
                                      <m:sSubPr>
                                        <m:ctrlPr>
                                          <a:rPr lang="en-US" sz="1700" i="1">
                                            <a:latin typeface="Cambria Math" panose="02040503050406030204" pitchFamily="18" charset="0"/>
                                          </a:rPr>
                                        </m:ctrlPr>
                                      </m:sSubPr>
                                      <m:e>
                                        <m:r>
                                          <a:rPr lang="en-US" sz="1700" i="1">
                                            <a:latin typeface="Cambria Math" panose="02040503050406030204" pitchFamily="18" charset="0"/>
                                          </a:rPr>
                                          <m:t>𝑤</m:t>
                                        </m:r>
                                      </m:e>
                                      <m:sub>
                                        <m:d>
                                          <m:dPr>
                                            <m:begChr m:val="|"/>
                                            <m:endChr m:val="|"/>
                                            <m:ctrlPr>
                                              <a:rPr lang="en-US" sz="1700" i="1">
                                                <a:latin typeface="Cambria Math" panose="02040503050406030204" pitchFamily="18" charset="0"/>
                                              </a:rPr>
                                            </m:ctrlPr>
                                          </m:dPr>
                                          <m:e>
                                            <m:r>
                                              <m:rPr>
                                                <m:sty m:val="p"/>
                                              </m:rPr>
                                              <a:rPr lang="en-US" sz="1700">
                                                <a:latin typeface="Cambria Math" panose="02040503050406030204" pitchFamily="18" charset="0"/>
                                              </a:rPr>
                                              <m:t>Ω</m:t>
                                            </m:r>
                                          </m:e>
                                        </m:d>
                                      </m:sub>
                                    </m:sSub>
                                  </m:e>
                                </m:d>
                              </m:e>
                              <m:sup>
                                <m:r>
                                  <a:rPr lang="en-US" sz="1700" i="1">
                                    <a:latin typeface="Cambria Math" panose="02040503050406030204" pitchFamily="18" charset="0"/>
                                  </a:rPr>
                                  <m:t>𝑇</m:t>
                                </m:r>
                              </m:sup>
                            </m:sSup>
                            <m:r>
                              <a:rPr lang="en-US" sz="1700" i="1">
                                <a:latin typeface="Cambria Math" panose="02040503050406030204" pitchFamily="18" charset="0"/>
                              </a:rPr>
                              <m:t>=</m:t>
                            </m:r>
                            <m:r>
                              <m:rPr>
                                <m:sty m:val="p"/>
                              </m:rPr>
                              <a:rPr lang="en-US" sz="1700">
                                <a:latin typeface="Cambria Math" panose="02040503050406030204" pitchFamily="18" charset="0"/>
                              </a:rPr>
                              <m:t>linear</m:t>
                            </m:r>
                            <m:d>
                              <m:dPr>
                                <m:ctrlPr>
                                  <a:rPr lang="en-US" sz="1700" i="1">
                                    <a:latin typeface="Cambria Math" panose="02040503050406030204" pitchFamily="18" charset="0"/>
                                  </a:rPr>
                                </m:ctrlPr>
                              </m:dPr>
                              <m:e>
                                <m:r>
                                  <a:rPr lang="en-US" sz="1700" b="1" i="1">
                                    <a:latin typeface="Cambria Math" panose="02040503050406030204" pitchFamily="18" charset="0"/>
                                  </a:rPr>
                                  <m:t>𝒁</m:t>
                                </m:r>
                              </m:e>
                            </m:d>
                            <m:r>
                              <a:rPr lang="en-US" sz="1700" i="1">
                                <a:latin typeface="Cambria Math" panose="02040503050406030204" pitchFamily="18" charset="0"/>
                              </a:rPr>
                              <m:t>=</m:t>
                            </m:r>
                            <m:r>
                              <m:rPr>
                                <m:sty m:val="p"/>
                              </m:rPr>
                              <a:rPr lang="en-US" sz="1700">
                                <a:latin typeface="Cambria Math" panose="02040503050406030204" pitchFamily="18" charset="0"/>
                              </a:rPr>
                              <m:t>FFN</m:t>
                            </m:r>
                            <m:d>
                              <m:dPr>
                                <m:ctrlPr>
                                  <a:rPr lang="en-US" sz="1700" i="1">
                                    <a:latin typeface="Cambria Math" panose="02040503050406030204" pitchFamily="18" charset="0"/>
                                  </a:rPr>
                                </m:ctrlPr>
                              </m:dPr>
                              <m:e>
                                <m:r>
                                  <a:rPr lang="en-US" sz="1700" b="1" i="1">
                                    <a:latin typeface="Cambria Math" panose="02040503050406030204" pitchFamily="18" charset="0"/>
                                  </a:rPr>
                                  <m:t>𝒁</m:t>
                                </m:r>
                              </m:e>
                            </m:d>
                          </m:e>
                        </m:mr>
                      </m:m>
                    </m:oMath>
                  </m:oMathPara>
                </a14:m>
                <a:endParaRPr lang="en-US" sz="1700" dirty="0"/>
              </a:p>
              <a:p>
                <a:pPr marL="0" indent="0">
                  <a:buNone/>
                </a:pPr>
                <a:r>
                  <a:rPr lang="en-US" sz="1700" dirty="0"/>
                  <a:t>And,</a:t>
                </a:r>
              </a:p>
              <a:p>
                <a:pPr marL="0" indent="0">
                  <a:buNone/>
                </a:pPr>
                <a14:m>
                  <m:oMathPara xmlns:m="http://schemas.openxmlformats.org/officeDocument/2006/math">
                    <m:oMathParaPr>
                      <m:jc m:val="centerGroup"/>
                    </m:oMathParaPr>
                    <m:oMath xmlns:m="http://schemas.openxmlformats.org/officeDocument/2006/math">
                      <m:r>
                        <m:rPr>
                          <m:sty m:val="p"/>
                        </m:rPr>
                        <a:rPr lang="en-US" sz="1700">
                          <a:latin typeface="Cambria Math" panose="02040503050406030204" pitchFamily="18" charset="0"/>
                        </a:rPr>
                        <m:t>MultiheadAttention</m:t>
                      </m:r>
                      <m:d>
                        <m:dPr>
                          <m:ctrlPr>
                            <a:rPr lang="en-US" sz="1700" i="1">
                              <a:latin typeface="Cambria Math" panose="02040503050406030204" pitchFamily="18" charset="0"/>
                            </a:rPr>
                          </m:ctrlPr>
                        </m:dPr>
                        <m:e>
                          <m:r>
                            <a:rPr lang="en-US" sz="1700" b="1" i="1">
                              <a:latin typeface="Cambria Math" panose="02040503050406030204" pitchFamily="18" charset="0"/>
                            </a:rPr>
                            <m:t>𝑿</m:t>
                          </m:r>
                        </m:e>
                      </m:d>
                      <m:r>
                        <a:rPr lang="en-US" sz="1700" i="1">
                          <a:latin typeface="Cambria Math" panose="02040503050406030204" pitchFamily="18" charset="0"/>
                        </a:rPr>
                        <m:t>=</m:t>
                      </m:r>
                      <m:r>
                        <m:rPr>
                          <m:sty m:val="p"/>
                        </m:rPr>
                        <a:rPr lang="en-US" sz="1700">
                          <a:latin typeface="Cambria Math" panose="02040503050406030204" pitchFamily="18" charset="0"/>
                        </a:rPr>
                        <m:t>LayerNorm</m:t>
                      </m:r>
                      <m:d>
                        <m:dPr>
                          <m:ctrlPr>
                            <a:rPr lang="en-US" sz="1700" i="1">
                              <a:latin typeface="Cambria Math" panose="02040503050406030204" pitchFamily="18" charset="0"/>
                            </a:rPr>
                          </m:ctrlPr>
                        </m:dPr>
                        <m:e>
                          <m:r>
                            <a:rPr lang="en-US" sz="1700" b="1" i="1">
                              <a:latin typeface="Cambria Math" panose="02040503050406030204" pitchFamily="18" charset="0"/>
                            </a:rPr>
                            <m:t>𝑿</m:t>
                          </m:r>
                          <m:r>
                            <a:rPr lang="en-US" sz="1700">
                              <a:latin typeface="Cambria Math" panose="02040503050406030204" pitchFamily="18" charset="0"/>
                            </a:rPr>
                            <m:t>+</m:t>
                          </m:r>
                          <m:r>
                            <m:rPr>
                              <m:sty m:val="p"/>
                            </m:rPr>
                            <a:rPr lang="en-US" sz="1700">
                              <a:latin typeface="Cambria Math" panose="02040503050406030204" pitchFamily="18" charset="0"/>
                            </a:rPr>
                            <m:t>MultiheadAttention</m:t>
                          </m:r>
                          <m:d>
                            <m:dPr>
                              <m:ctrlPr>
                                <a:rPr lang="en-US" sz="1700" i="1">
                                  <a:latin typeface="Cambria Math" panose="02040503050406030204" pitchFamily="18" charset="0"/>
                                </a:rPr>
                              </m:ctrlPr>
                            </m:dPr>
                            <m:e>
                              <m:r>
                                <a:rPr lang="en-US" sz="1700" b="1" i="1">
                                  <a:latin typeface="Cambria Math" panose="02040503050406030204" pitchFamily="18" charset="0"/>
                                </a:rPr>
                                <m:t>𝑿</m:t>
                              </m:r>
                            </m:e>
                          </m:d>
                        </m:e>
                      </m:d>
                    </m:oMath>
                    <m:oMath xmlns:m="http://schemas.openxmlformats.org/officeDocument/2006/math">
                      <m:r>
                        <a:rPr lang="en-US" sz="1700" b="1" i="1">
                          <a:latin typeface="Cambria Math" panose="02040503050406030204" pitchFamily="18" charset="0"/>
                        </a:rPr>
                        <m:t>𝒁</m:t>
                      </m:r>
                      <m:r>
                        <a:rPr lang="en-US" sz="1700" i="1">
                          <a:latin typeface="Cambria Math" panose="02040503050406030204" pitchFamily="18" charset="0"/>
                        </a:rPr>
                        <m:t>=</m:t>
                      </m:r>
                      <m:r>
                        <m:rPr>
                          <m:sty m:val="p"/>
                        </m:rPr>
                        <a:rPr lang="en-US" sz="1700">
                          <a:latin typeface="Cambria Math" panose="02040503050406030204" pitchFamily="18" charset="0"/>
                        </a:rPr>
                        <m:t>EncoderAttention</m:t>
                      </m:r>
                      <m:d>
                        <m:dPr>
                          <m:ctrlPr>
                            <a:rPr lang="en-US" sz="1700" i="1">
                              <a:latin typeface="Cambria Math" panose="02040503050406030204" pitchFamily="18" charset="0"/>
                            </a:rPr>
                          </m:ctrlPr>
                        </m:dPr>
                        <m:e>
                          <m:r>
                            <a:rPr lang="en-US" sz="1700" b="1" i="1">
                              <a:latin typeface="Cambria Math" panose="02040503050406030204" pitchFamily="18" charset="0"/>
                            </a:rPr>
                            <m:t>𝑿</m:t>
                          </m:r>
                        </m:e>
                      </m:d>
                      <m:r>
                        <a:rPr lang="en-US" sz="1700" i="1">
                          <a:latin typeface="Cambria Math" panose="02040503050406030204" pitchFamily="18" charset="0"/>
                        </a:rPr>
                        <m:t>=</m:t>
                      </m:r>
                      <m:r>
                        <m:rPr>
                          <m:sty m:val="p"/>
                        </m:rPr>
                        <a:rPr lang="en-US" sz="1700">
                          <a:latin typeface="Cambria Math" panose="02040503050406030204" pitchFamily="18" charset="0"/>
                        </a:rPr>
                        <m:t>LayerNorm</m:t>
                      </m:r>
                      <m:d>
                        <m:dPr>
                          <m:ctrlPr>
                            <a:rPr lang="en-US" sz="1700" i="1">
                              <a:latin typeface="Cambria Math" panose="02040503050406030204" pitchFamily="18" charset="0"/>
                            </a:rPr>
                          </m:ctrlPr>
                        </m:dPr>
                        <m:e>
                          <m:r>
                            <m:rPr>
                              <m:sty m:val="p"/>
                            </m:rPr>
                            <a:rPr lang="en-US" sz="1700">
                              <a:latin typeface="Cambria Math" panose="02040503050406030204" pitchFamily="18" charset="0"/>
                            </a:rPr>
                            <m:t>MultiheadAttention</m:t>
                          </m:r>
                          <m:d>
                            <m:dPr>
                              <m:ctrlPr>
                                <a:rPr lang="en-US" sz="1700" i="1">
                                  <a:latin typeface="Cambria Math" panose="02040503050406030204" pitchFamily="18" charset="0"/>
                                </a:rPr>
                              </m:ctrlPr>
                            </m:dPr>
                            <m:e>
                              <m:r>
                                <a:rPr lang="en-US" sz="1700" b="1" i="1">
                                  <a:latin typeface="Cambria Math" panose="02040503050406030204" pitchFamily="18" charset="0"/>
                                </a:rPr>
                                <m:t>𝑿</m:t>
                              </m:r>
                            </m:e>
                          </m:d>
                          <m:r>
                            <a:rPr lang="en-US" sz="1700">
                              <a:latin typeface="Cambria Math" panose="02040503050406030204" pitchFamily="18" charset="0"/>
                            </a:rPr>
                            <m:t>+</m:t>
                          </m:r>
                          <m:r>
                            <m:rPr>
                              <m:sty m:val="p"/>
                            </m:rPr>
                            <a:rPr lang="en-US" sz="1700">
                              <a:latin typeface="Cambria Math" panose="02040503050406030204" pitchFamily="18" charset="0"/>
                            </a:rPr>
                            <m:t>FFN</m:t>
                          </m:r>
                          <m:d>
                            <m:dPr>
                              <m:ctrlPr>
                                <a:rPr lang="en-US" sz="1700" i="1">
                                  <a:latin typeface="Cambria Math" panose="02040503050406030204" pitchFamily="18" charset="0"/>
                                </a:rPr>
                              </m:ctrlPr>
                            </m:dPr>
                            <m:e>
                              <m:r>
                                <m:rPr>
                                  <m:sty m:val="p"/>
                                </m:rPr>
                                <a:rPr lang="en-US" sz="1700">
                                  <a:latin typeface="Cambria Math" panose="02040503050406030204" pitchFamily="18" charset="0"/>
                                </a:rPr>
                                <m:t>MultiheadAttention</m:t>
                              </m:r>
                              <m:d>
                                <m:dPr>
                                  <m:ctrlPr>
                                    <a:rPr lang="en-US" sz="1700" i="1">
                                      <a:latin typeface="Cambria Math" panose="02040503050406030204" pitchFamily="18" charset="0"/>
                                    </a:rPr>
                                  </m:ctrlPr>
                                </m:dPr>
                                <m:e>
                                  <m:r>
                                    <a:rPr lang="en-US" sz="1700" b="1" i="1">
                                      <a:latin typeface="Cambria Math" panose="02040503050406030204" pitchFamily="18" charset="0"/>
                                    </a:rPr>
                                    <m:t>𝑿</m:t>
                                  </m:r>
                                </m:e>
                              </m:d>
                            </m:e>
                          </m:d>
                        </m:e>
                      </m:d>
                    </m:oMath>
                  </m:oMathPara>
                </a14:m>
                <a:endParaRPr lang="en-US" sz="17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1280" y="914399"/>
                <a:ext cx="12009120" cy="5176066"/>
              </a:xfrm>
              <a:blipFill>
                <a:blip r:embed="rId2"/>
                <a:stretch>
                  <a:fillRect l="-305" t="-236" r="-355" b="-8481"/>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60</a:t>
            </a:fld>
            <a:endParaRPr lang="en-US"/>
          </a:p>
        </p:txBody>
      </p:sp>
    </p:spTree>
    <p:extLst>
      <p:ext uri="{BB962C8B-B14F-4D97-AF65-F5344CB8AC3E}">
        <p14:creationId xmlns:p14="http://schemas.microsoft.com/office/powerpoint/2010/main" val="219445286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 Pre-trained model</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1120" y="914399"/>
                <a:ext cx="12039600" cy="5176066"/>
              </a:xfrm>
            </p:spPr>
            <p:txBody>
              <a:bodyPr>
                <a:noAutofit/>
              </a:bodyPr>
              <a:lstStyle/>
              <a:p>
                <a:pPr marL="0" indent="0">
                  <a:buNone/>
                </a:pPr>
                <a:r>
                  <a:rPr lang="en-US" sz="2200" dirty="0"/>
                  <a:t>Likelihood </a:t>
                </a:r>
                <a:r>
                  <a:rPr lang="en-US" sz="2200" i="1" dirty="0"/>
                  <a:t>P</a:t>
                </a:r>
                <a:r>
                  <a:rPr lang="en-US" sz="2200" dirty="0"/>
                  <a:t>(</a:t>
                </a:r>
                <a:r>
                  <a:rPr lang="en-US" sz="2200" b="1" i="1" dirty="0" err="1"/>
                  <a:t>y</a:t>
                </a:r>
                <a:r>
                  <a:rPr lang="en-US" sz="2200" i="1" baseline="-25000" dirty="0" err="1"/>
                  <a:t>masked</a:t>
                </a:r>
                <a:r>
                  <a:rPr lang="en-US" sz="2200" dirty="0"/>
                  <a:t> | Θ, </a:t>
                </a:r>
                <a:r>
                  <a:rPr lang="en-US" sz="2200" b="1" i="1" dirty="0"/>
                  <a:t>x</a:t>
                </a:r>
                <a:r>
                  <a:rPr lang="en-US" sz="2200" baseline="-25000" dirty="0"/>
                  <a:t>1</a:t>
                </a:r>
                <a:r>
                  <a:rPr lang="en-US" sz="2200" dirty="0"/>
                  <a:t>, </a:t>
                </a:r>
                <a:r>
                  <a:rPr lang="en-US" sz="2200" b="1" i="1" dirty="0"/>
                  <a:t>x</a:t>
                </a:r>
                <a:r>
                  <a:rPr lang="en-US" sz="2200" baseline="-25000" dirty="0"/>
                  <a:t>2</a:t>
                </a:r>
                <a:r>
                  <a:rPr lang="en-US" sz="2200" dirty="0"/>
                  <a:t>,…, </a:t>
                </a:r>
                <a:r>
                  <a:rPr lang="en-US" sz="2200" b="1" i="1" dirty="0" err="1"/>
                  <a:t>x</a:t>
                </a:r>
                <a:r>
                  <a:rPr lang="en-US" sz="2200" i="1" baseline="-25000" dirty="0" err="1"/>
                  <a:t>m</a:t>
                </a:r>
                <a:r>
                  <a:rPr lang="en-US" sz="2200" dirty="0"/>
                  <a:t>) is simplified for easy explanation, thereby it is necessary to explain more how BERT defines and maximizes likelihood with support of masked language model. Given sequence </a:t>
                </a:r>
                <a:r>
                  <a:rPr lang="en-US" sz="2200" b="1" i="1" dirty="0"/>
                  <a:t>X</a:t>
                </a:r>
                <a:r>
                  <a:rPr lang="en-US" sz="2200" dirty="0"/>
                  <a:t> = (</a:t>
                </a:r>
                <a:r>
                  <a:rPr lang="en-US" sz="2200" b="1" i="1" dirty="0"/>
                  <a:t>x</a:t>
                </a:r>
                <a:r>
                  <a:rPr lang="en-US" sz="2200" baseline="-25000" dirty="0"/>
                  <a:t>1</a:t>
                </a:r>
                <a:r>
                  <a:rPr lang="en-US" sz="2200" dirty="0"/>
                  <a:t>, </a:t>
                </a:r>
                <a:r>
                  <a:rPr lang="en-US" sz="2200" b="1" i="1" dirty="0"/>
                  <a:t>x</a:t>
                </a:r>
                <a:r>
                  <a:rPr lang="en-US" sz="2200" baseline="-25000" dirty="0"/>
                  <a:t>2</a:t>
                </a:r>
                <a:r>
                  <a:rPr lang="en-US" sz="2200" dirty="0"/>
                  <a:t>,…, </a:t>
                </a:r>
                <a:r>
                  <a:rPr lang="en-US" sz="2200" b="1" i="1" dirty="0" err="1"/>
                  <a:t>x</a:t>
                </a:r>
                <a:r>
                  <a:rPr lang="en-US" sz="2200" i="1" baseline="-25000" dirty="0" err="1"/>
                  <a:t>m</a:t>
                </a:r>
                <a:r>
                  <a:rPr lang="en-US" sz="2200" dirty="0"/>
                  <a:t>)</a:t>
                </a:r>
                <a:r>
                  <a:rPr lang="en-US" sz="2200" i="1" baseline="30000" dirty="0"/>
                  <a:t>T</a:t>
                </a:r>
                <a:r>
                  <a:rPr lang="en-US" sz="2200" dirty="0"/>
                  <a:t>, let </a:t>
                </a:r>
                <a:r>
                  <a:rPr lang="en-US" sz="2200" i="1" dirty="0"/>
                  <a:t>R</a:t>
                </a:r>
                <a:r>
                  <a:rPr lang="en-US" sz="2200" dirty="0"/>
                  <a:t> = {</a:t>
                </a:r>
                <a:r>
                  <a:rPr lang="en-US" sz="2200" i="1" dirty="0"/>
                  <a:t>r</a:t>
                </a:r>
                <a:r>
                  <a:rPr lang="en-US" sz="2200" baseline="-25000" dirty="0"/>
                  <a:t>1</a:t>
                </a:r>
                <a:r>
                  <a:rPr lang="en-US" sz="2200" dirty="0"/>
                  <a:t>, </a:t>
                </a:r>
                <a:r>
                  <a:rPr lang="en-US" sz="2200" i="1" dirty="0"/>
                  <a:t>r</a:t>
                </a:r>
                <a:r>
                  <a:rPr lang="en-US" sz="2200" baseline="-25000" dirty="0"/>
                  <a:t>2</a:t>
                </a:r>
                <a:r>
                  <a:rPr lang="en-US" sz="2200" dirty="0"/>
                  <a:t>,…, </a:t>
                </a:r>
                <a:r>
                  <a:rPr lang="en-US" sz="2200" i="1" dirty="0" err="1"/>
                  <a:t>r</a:t>
                </a:r>
                <a:r>
                  <a:rPr lang="en-US" sz="2200" i="1" baseline="-25000" dirty="0" err="1"/>
                  <a:t>k</a:t>
                </a:r>
                <a:r>
                  <a:rPr lang="en-US" sz="2200" dirty="0"/>
                  <a:t>} be the set of indices whose respective tokens are initially masked, for instance, token </a:t>
                </a:r>
                <a14:m>
                  <m:oMath xmlns:m="http://schemas.openxmlformats.org/officeDocument/2006/math">
                    <m:sSub>
                      <m:sSubPr>
                        <m:ctrlPr>
                          <a:rPr lang="en-US" sz="2200" i="1">
                            <a:latin typeface="Cambria Math" panose="02040503050406030204" pitchFamily="18" charset="0"/>
                          </a:rPr>
                        </m:ctrlPr>
                      </m:sSubPr>
                      <m:e>
                        <m:r>
                          <a:rPr lang="en-US" sz="2200" b="1" i="1">
                            <a:latin typeface="Cambria Math" panose="02040503050406030204" pitchFamily="18" charset="0"/>
                          </a:rPr>
                          <m:t>𝒙</m:t>
                        </m:r>
                      </m:e>
                      <m:sub>
                        <m:sSub>
                          <m:sSubPr>
                            <m:ctrlPr>
                              <a:rPr lang="en-US" sz="2200" i="1">
                                <a:latin typeface="Cambria Math" panose="02040503050406030204" pitchFamily="18" charset="0"/>
                              </a:rPr>
                            </m:ctrlPr>
                          </m:sSubPr>
                          <m:e>
                            <m:r>
                              <a:rPr lang="en-US" sz="2200" i="1">
                                <a:latin typeface="Cambria Math" panose="02040503050406030204" pitchFamily="18" charset="0"/>
                              </a:rPr>
                              <m:t>𝑟</m:t>
                            </m:r>
                          </m:e>
                          <m:sub>
                            <m:r>
                              <a:rPr lang="en-US" sz="2200" i="1">
                                <a:latin typeface="Cambria Math" panose="02040503050406030204" pitchFamily="18" charset="0"/>
                              </a:rPr>
                              <m:t>𝑗</m:t>
                            </m:r>
                          </m:sub>
                        </m:sSub>
                      </m:sub>
                    </m:sSub>
                  </m:oMath>
                </a14:m>
                <a:r>
                  <a:rPr lang="en-US" sz="2200" dirty="0"/>
                  <a:t> will be initially masked if </a:t>
                </a:r>
                <a:r>
                  <a:rPr lang="en-US" sz="2200" i="1" dirty="0" err="1"/>
                  <a:t>r</a:t>
                </a:r>
                <a:r>
                  <a:rPr lang="en-US" sz="2200" i="1" baseline="-25000" dirty="0" err="1"/>
                  <a:t>j</a:t>
                </a:r>
                <a:r>
                  <a:rPr lang="en-US" sz="2200" dirty="0"/>
                  <a:t> belongs to mask set </a:t>
                </a:r>
                <a:r>
                  <a:rPr lang="en-US" sz="2200" i="1" dirty="0"/>
                  <a:t>R</a:t>
                </a:r>
                <a:r>
                  <a:rPr lang="en-US" sz="2200" dirty="0"/>
                  <a:t>. Let </a:t>
                </a:r>
                <a14:m>
                  <m:oMath xmlns:m="http://schemas.openxmlformats.org/officeDocument/2006/math">
                    <m:sSub>
                      <m:sSubPr>
                        <m:ctrlPr>
                          <a:rPr lang="en-US" sz="2200" i="1">
                            <a:latin typeface="Cambria Math" panose="02040503050406030204" pitchFamily="18" charset="0"/>
                          </a:rPr>
                        </m:ctrlPr>
                      </m:sSubPr>
                      <m:e>
                        <m:r>
                          <a:rPr lang="en-US" sz="2200" b="1" i="1">
                            <a:latin typeface="Cambria Math" panose="02040503050406030204" pitchFamily="18" charset="0"/>
                          </a:rPr>
                          <m:t>𝑿</m:t>
                        </m:r>
                      </m:e>
                      <m:sub>
                        <m:sSub>
                          <m:sSubPr>
                            <m:ctrlPr>
                              <a:rPr lang="en-US" sz="2200" i="1">
                                <a:latin typeface="Cambria Math" panose="02040503050406030204" pitchFamily="18" charset="0"/>
                              </a:rPr>
                            </m:ctrlPr>
                          </m:sSubPr>
                          <m:e>
                            <m:r>
                              <a:rPr lang="en-US" sz="2200" i="1">
                                <a:latin typeface="Cambria Math" panose="02040503050406030204" pitchFamily="18" charset="0"/>
                              </a:rPr>
                              <m:t>𝑟</m:t>
                            </m:r>
                          </m:e>
                          <m:sub>
                            <m:r>
                              <a:rPr lang="en-US" sz="2200" i="1">
                                <a:latin typeface="Cambria Math" panose="02040503050406030204" pitchFamily="18" charset="0"/>
                              </a:rPr>
                              <m:t>𝑗</m:t>
                            </m:r>
                          </m:sub>
                        </m:sSub>
                      </m:sub>
                    </m:sSub>
                  </m:oMath>
                </a14:m>
                <a:r>
                  <a:rPr lang="en-US" sz="2200" dirty="0"/>
                  <a:t> be the set of </a:t>
                </a:r>
                <a:r>
                  <a:rPr lang="en-US" sz="2200" i="1" dirty="0" err="1"/>
                  <a:t>r</a:t>
                </a:r>
                <a:r>
                  <a:rPr lang="en-US" sz="2200" i="1" baseline="-25000" dirty="0" err="1"/>
                  <a:t>j</a:t>
                </a:r>
                <a:r>
                  <a:rPr lang="en-US" sz="2200" dirty="0"/>
                  <a:t>–1 tokens which are unmasked later, for instance, the tokens </a:t>
                </a:r>
                <a14:m>
                  <m:oMath xmlns:m="http://schemas.openxmlformats.org/officeDocument/2006/math">
                    <m:sSub>
                      <m:sSubPr>
                        <m:ctrlPr>
                          <a:rPr lang="en-US" sz="2200" i="1">
                            <a:latin typeface="Cambria Math" panose="02040503050406030204" pitchFamily="18" charset="0"/>
                          </a:rPr>
                        </m:ctrlPr>
                      </m:sSubPr>
                      <m:e>
                        <m:r>
                          <a:rPr lang="en-US" sz="2200" b="1" i="1">
                            <a:latin typeface="Cambria Math" panose="02040503050406030204" pitchFamily="18" charset="0"/>
                          </a:rPr>
                          <m:t>𝒙</m:t>
                        </m:r>
                      </m:e>
                      <m:sub>
                        <m:sSub>
                          <m:sSubPr>
                            <m:ctrlPr>
                              <a:rPr lang="en-US" sz="2200" i="1">
                                <a:latin typeface="Cambria Math" panose="02040503050406030204" pitchFamily="18" charset="0"/>
                              </a:rPr>
                            </m:ctrlPr>
                          </m:sSubPr>
                          <m:e>
                            <m:r>
                              <a:rPr lang="en-US" sz="2200" i="1">
                                <a:latin typeface="Cambria Math" panose="02040503050406030204" pitchFamily="18" charset="0"/>
                              </a:rPr>
                              <m:t>𝑟</m:t>
                            </m:r>
                          </m:e>
                          <m:sub>
                            <m:r>
                              <a:rPr lang="en-US" sz="2200" i="1">
                                <a:latin typeface="Cambria Math" panose="02040503050406030204" pitchFamily="18" charset="0"/>
                              </a:rPr>
                              <m:t>1</m:t>
                            </m:r>
                          </m:sub>
                        </m:sSub>
                      </m:sub>
                    </m:sSub>
                  </m:oMath>
                </a14:m>
                <a:r>
                  <a:rPr lang="en-US" sz="2200" dirty="0"/>
                  <a:t>, </a:t>
                </a:r>
                <a14:m>
                  <m:oMath xmlns:m="http://schemas.openxmlformats.org/officeDocument/2006/math">
                    <m:sSub>
                      <m:sSubPr>
                        <m:ctrlPr>
                          <a:rPr lang="en-US" sz="2200" i="1">
                            <a:latin typeface="Cambria Math" panose="02040503050406030204" pitchFamily="18" charset="0"/>
                          </a:rPr>
                        </m:ctrlPr>
                      </m:sSubPr>
                      <m:e>
                        <m:r>
                          <a:rPr lang="en-US" sz="2200" b="1" i="1">
                            <a:latin typeface="Cambria Math" panose="02040503050406030204" pitchFamily="18" charset="0"/>
                          </a:rPr>
                          <m:t>𝒙</m:t>
                        </m:r>
                      </m:e>
                      <m:sub>
                        <m:sSub>
                          <m:sSubPr>
                            <m:ctrlPr>
                              <a:rPr lang="en-US" sz="2200" i="1">
                                <a:latin typeface="Cambria Math" panose="02040503050406030204" pitchFamily="18" charset="0"/>
                              </a:rPr>
                            </m:ctrlPr>
                          </m:sSubPr>
                          <m:e>
                            <m:r>
                              <a:rPr lang="en-US" sz="2200" i="1">
                                <a:latin typeface="Cambria Math" panose="02040503050406030204" pitchFamily="18" charset="0"/>
                              </a:rPr>
                              <m:t>𝑟</m:t>
                            </m:r>
                          </m:e>
                          <m:sub>
                            <m:r>
                              <a:rPr lang="en-US" sz="2200" i="1">
                                <a:latin typeface="Cambria Math" panose="02040503050406030204" pitchFamily="18" charset="0"/>
                              </a:rPr>
                              <m:t>2</m:t>
                            </m:r>
                          </m:sub>
                        </m:sSub>
                      </m:sub>
                    </m:sSub>
                  </m:oMath>
                </a14:m>
                <a:r>
                  <a:rPr lang="en-US" sz="2200" dirty="0"/>
                  <a:t>,…, </a:t>
                </a:r>
                <a14:m>
                  <m:oMath xmlns:m="http://schemas.openxmlformats.org/officeDocument/2006/math">
                    <m:sSub>
                      <m:sSubPr>
                        <m:ctrlPr>
                          <a:rPr lang="en-US" sz="2200" i="1">
                            <a:latin typeface="Cambria Math" panose="02040503050406030204" pitchFamily="18" charset="0"/>
                          </a:rPr>
                        </m:ctrlPr>
                      </m:sSubPr>
                      <m:e>
                        <m:r>
                          <a:rPr lang="en-US" sz="2200" b="1" i="1">
                            <a:latin typeface="Cambria Math" panose="02040503050406030204" pitchFamily="18" charset="0"/>
                          </a:rPr>
                          <m:t>𝒙</m:t>
                        </m:r>
                      </m:e>
                      <m:sub>
                        <m:sSub>
                          <m:sSubPr>
                            <m:ctrlPr>
                              <a:rPr lang="en-US" sz="2200" i="1">
                                <a:latin typeface="Cambria Math" panose="02040503050406030204" pitchFamily="18" charset="0"/>
                              </a:rPr>
                            </m:ctrlPr>
                          </m:sSubPr>
                          <m:e>
                            <m:r>
                              <a:rPr lang="en-US" sz="2200" i="1">
                                <a:latin typeface="Cambria Math" panose="02040503050406030204" pitchFamily="18" charset="0"/>
                              </a:rPr>
                              <m:t>𝑟</m:t>
                            </m:r>
                          </m:e>
                          <m:sub>
                            <m:r>
                              <a:rPr lang="en-US" sz="2200" i="1">
                                <a:latin typeface="Cambria Math" panose="02040503050406030204" pitchFamily="18" charset="0"/>
                              </a:rPr>
                              <m:t>𝑗</m:t>
                            </m:r>
                          </m:sub>
                        </m:sSub>
                        <m:r>
                          <a:rPr lang="en-US" sz="2200" i="1">
                            <a:latin typeface="Cambria Math" panose="02040503050406030204" pitchFamily="18" charset="0"/>
                          </a:rPr>
                          <m:t>−1</m:t>
                        </m:r>
                      </m:sub>
                    </m:sSub>
                  </m:oMath>
                </a14:m>
                <a:r>
                  <a:rPr lang="en-US" sz="2200" dirty="0"/>
                  <a:t> which were initially masked before are now unmasked (known) at current iteration. Note, the set </a:t>
                </a:r>
                <a:r>
                  <a:rPr lang="en-US" sz="2200" i="1" dirty="0"/>
                  <a:t>R</a:t>
                </a:r>
                <a:r>
                  <a:rPr lang="en-US" sz="2200" dirty="0"/>
                  <a:t> is called mask set or mask pattern and </a:t>
                </a:r>
                <a14:m>
                  <m:oMath xmlns:m="http://schemas.openxmlformats.org/officeDocument/2006/math">
                    <m:sSub>
                      <m:sSubPr>
                        <m:ctrlPr>
                          <a:rPr lang="en-US" sz="2200" i="1">
                            <a:latin typeface="Cambria Math" panose="02040503050406030204" pitchFamily="18" charset="0"/>
                          </a:rPr>
                        </m:ctrlPr>
                      </m:sSubPr>
                      <m:e>
                        <m:r>
                          <a:rPr lang="en-US" sz="2200" b="1" i="1">
                            <a:latin typeface="Cambria Math" panose="02040503050406030204" pitchFamily="18" charset="0"/>
                          </a:rPr>
                          <m:t>𝑿</m:t>
                        </m:r>
                      </m:e>
                      <m:sub>
                        <m:sSub>
                          <m:sSubPr>
                            <m:ctrlPr>
                              <a:rPr lang="en-US" sz="2200" i="1">
                                <a:latin typeface="Cambria Math" panose="02040503050406030204" pitchFamily="18" charset="0"/>
                              </a:rPr>
                            </m:ctrlPr>
                          </m:sSubPr>
                          <m:e>
                            <m:r>
                              <a:rPr lang="en-US" sz="2200" i="1">
                                <a:latin typeface="Cambria Math" panose="02040503050406030204" pitchFamily="18" charset="0"/>
                              </a:rPr>
                              <m:t>𝑟</m:t>
                            </m:r>
                          </m:e>
                          <m:sub>
                            <m:r>
                              <a:rPr lang="en-US" sz="2200" i="1">
                                <a:latin typeface="Cambria Math" panose="02040503050406030204" pitchFamily="18" charset="0"/>
                              </a:rPr>
                              <m:t>𝑗</m:t>
                            </m:r>
                          </m:sub>
                        </m:sSub>
                      </m:sub>
                    </m:sSub>
                  </m:oMath>
                </a14:m>
                <a:r>
                  <a:rPr lang="en-US" sz="2200" dirty="0"/>
                  <a:t> does not include token </a:t>
                </a:r>
                <a14:m>
                  <m:oMath xmlns:m="http://schemas.openxmlformats.org/officeDocument/2006/math">
                    <m:sSub>
                      <m:sSubPr>
                        <m:ctrlPr>
                          <a:rPr lang="en-US" sz="2200" i="1">
                            <a:latin typeface="Cambria Math" panose="02040503050406030204" pitchFamily="18" charset="0"/>
                          </a:rPr>
                        </m:ctrlPr>
                      </m:sSubPr>
                      <m:e>
                        <m:r>
                          <a:rPr lang="en-US" sz="2200" b="1" i="1">
                            <a:latin typeface="Cambria Math" panose="02040503050406030204" pitchFamily="18" charset="0"/>
                          </a:rPr>
                          <m:t>𝒙</m:t>
                        </m:r>
                      </m:e>
                      <m:sub>
                        <m:sSub>
                          <m:sSubPr>
                            <m:ctrlPr>
                              <a:rPr lang="en-US" sz="2200" i="1">
                                <a:latin typeface="Cambria Math" panose="02040503050406030204" pitchFamily="18" charset="0"/>
                              </a:rPr>
                            </m:ctrlPr>
                          </m:sSubPr>
                          <m:e>
                            <m:r>
                              <a:rPr lang="en-US" sz="2200" i="1">
                                <a:latin typeface="Cambria Math" panose="02040503050406030204" pitchFamily="18" charset="0"/>
                              </a:rPr>
                              <m:t>𝑟</m:t>
                            </m:r>
                          </m:e>
                          <m:sub>
                            <m:r>
                              <a:rPr lang="en-US" sz="2200" i="1">
                                <a:latin typeface="Cambria Math" panose="02040503050406030204" pitchFamily="18" charset="0"/>
                              </a:rPr>
                              <m:t>𝑗</m:t>
                            </m:r>
                          </m:sub>
                        </m:sSub>
                      </m:sub>
                    </m:sSub>
                  </m:oMath>
                </a14:m>
                <a:r>
                  <a:rPr lang="en-US" sz="2200" dirty="0"/>
                  <a:t>. BERT randomizes </a:t>
                </a:r>
                <a:r>
                  <a:rPr lang="en-US" sz="2200" i="1" dirty="0"/>
                  <a:t>k</a:t>
                </a:r>
                <a:r>
                  <a:rPr lang="en-US" sz="2200" dirty="0"/>
                  <a:t> masked indices so as to establish mask set </a:t>
                </a:r>
                <a:r>
                  <a:rPr lang="en-US" sz="2200" i="1" dirty="0"/>
                  <a:t>R</a:t>
                </a:r>
                <a:r>
                  <a:rPr lang="en-US" sz="2200" dirty="0"/>
                  <a:t>. Let </a:t>
                </a:r>
                <a:r>
                  <a:rPr lang="en-US" sz="2200" i="1" dirty="0"/>
                  <a:t>S</a:t>
                </a:r>
                <a:r>
                  <a:rPr lang="en-US" sz="2200" dirty="0"/>
                  <a:t> be the set of indices whose tokens are always known, which is the complement of mask set </a:t>
                </a:r>
                <a:r>
                  <a:rPr lang="en-US" sz="2200" i="1" dirty="0"/>
                  <a:t>R</a:t>
                </a:r>
                <a:r>
                  <a:rPr lang="en-US" sz="2200" dirty="0"/>
                  <a:t> with regard to all indices so that union of </a:t>
                </a:r>
                <a:r>
                  <a:rPr lang="en-US" sz="2200" i="1" dirty="0"/>
                  <a:t>R</a:t>
                </a:r>
                <a:r>
                  <a:rPr lang="en-US" sz="2200" dirty="0"/>
                  <a:t> and </a:t>
                </a:r>
                <a:r>
                  <a:rPr lang="en-US" sz="2200" i="1" dirty="0"/>
                  <a:t>S</a:t>
                </a:r>
                <a:r>
                  <a:rPr lang="en-US" sz="2200" dirty="0"/>
                  <a:t> is {1, 2,…, </a:t>
                </a:r>
                <a:r>
                  <a:rPr lang="en-US" sz="2200" i="1" dirty="0"/>
                  <a:t>m</a:t>
                </a:r>
                <a:r>
                  <a:rPr lang="en-US" sz="2200" dirty="0"/>
                  <a:t>}. Thereby, let </a:t>
                </a:r>
                <a:r>
                  <a:rPr lang="en-US" sz="2200" b="1" i="1" dirty="0"/>
                  <a:t>S</a:t>
                </a:r>
                <a:r>
                  <a:rPr lang="en-US" sz="2200" dirty="0"/>
                  <a:t> be the set of tokens whose indices are in </a:t>
                </a:r>
                <a:r>
                  <a:rPr lang="en-US" sz="2200" i="1" dirty="0"/>
                  <a:t>S</a:t>
                </a:r>
                <a:r>
                  <a:rPr lang="en-US" sz="2200" dirty="0"/>
                  <a:t>. In other words, </a:t>
                </a:r>
                <a:r>
                  <a:rPr lang="en-US" sz="2200" b="1" i="1" dirty="0"/>
                  <a:t>S</a:t>
                </a:r>
                <a:r>
                  <a:rPr lang="en-US" sz="2200" dirty="0"/>
                  <a:t> contains tokens which are always known. BERT aims to maximize log-likelihood </a:t>
                </a:r>
                <a:r>
                  <a:rPr lang="en-US" sz="2200" i="1" dirty="0"/>
                  <a:t>L</a:t>
                </a:r>
                <a:r>
                  <a:rPr lang="en-US" sz="2200" dirty="0"/>
                  <a:t>(Θ | </a:t>
                </a:r>
                <a:r>
                  <a:rPr lang="en-US" sz="2200" b="1" i="1" dirty="0"/>
                  <a:t>X</a:t>
                </a:r>
                <a:r>
                  <a:rPr lang="en-US" sz="2200" dirty="0"/>
                  <a:t>) as follows (Han, et al., 2021, p. 232):</a:t>
                </a:r>
              </a:p>
              <a:p>
                <a:pPr marL="0" indent="0">
                  <a:buNone/>
                </a:pPr>
                <a14:m>
                  <m:oMathPara xmlns:m="http://schemas.openxmlformats.org/officeDocument/2006/math">
                    <m:oMathParaPr>
                      <m:jc m:val="centerGroup"/>
                    </m:oMathParaPr>
                    <m:oMath xmlns:m="http://schemas.openxmlformats.org/officeDocument/2006/math">
                      <m:m>
                        <m:mPr>
                          <m:mcs>
                            <m:mc>
                              <m:mcPr>
                                <m:count m:val="1"/>
                                <m:mcJc m:val="center"/>
                              </m:mcPr>
                            </m:mc>
                          </m:mcs>
                          <m:ctrlPr>
                            <a:rPr lang="en-US" sz="2200" i="1">
                              <a:latin typeface="Cambria Math" panose="02040503050406030204" pitchFamily="18" charset="0"/>
                            </a:rPr>
                          </m:ctrlPr>
                        </m:mPr>
                        <m:mr>
                          <m:e>
                            <m:r>
                              <a:rPr lang="en-US" sz="2200" i="1">
                                <a:latin typeface="Cambria Math" panose="02040503050406030204" pitchFamily="18" charset="0"/>
                              </a:rPr>
                              <m:t>𝐿</m:t>
                            </m:r>
                            <m:d>
                              <m:dPr>
                                <m:ctrlPr>
                                  <a:rPr lang="en-US" sz="2200" i="1">
                                    <a:latin typeface="Cambria Math" panose="02040503050406030204" pitchFamily="18" charset="0"/>
                                  </a:rPr>
                                </m:ctrlPr>
                              </m:dPr>
                              <m:e>
                                <m:r>
                                  <m:rPr>
                                    <m:sty m:val="p"/>
                                  </m:rPr>
                                  <a:rPr lang="en-US" sz="2200">
                                    <a:latin typeface="Cambria Math" panose="02040503050406030204" pitchFamily="18" charset="0"/>
                                  </a:rPr>
                                  <m:t>Θ</m:t>
                                </m:r>
                              </m:e>
                              <m:e>
                                <m:r>
                                  <a:rPr lang="en-US" sz="2200" b="1" i="1">
                                    <a:latin typeface="Cambria Math" panose="02040503050406030204" pitchFamily="18" charset="0"/>
                                  </a:rPr>
                                  <m:t>𝑿</m:t>
                                </m:r>
                              </m:e>
                            </m:d>
                            <m:r>
                              <a:rPr lang="en-US" sz="2200" i="1">
                                <a:latin typeface="Cambria Math" panose="02040503050406030204" pitchFamily="18" charset="0"/>
                              </a:rPr>
                              <m:t>=</m:t>
                            </m:r>
                            <m:nary>
                              <m:naryPr>
                                <m:chr m:val="∑"/>
                                <m:limLoc m:val="undOvr"/>
                                <m:supHide m:val="on"/>
                                <m:ctrlPr>
                                  <a:rPr lang="en-US" sz="2200" i="1">
                                    <a:latin typeface="Cambria Math" panose="02040503050406030204" pitchFamily="18" charset="0"/>
                                  </a:rPr>
                                </m:ctrlPr>
                              </m:naryPr>
                              <m:sub>
                                <m:sSub>
                                  <m:sSubPr>
                                    <m:ctrlPr>
                                      <a:rPr lang="en-US" sz="2200" i="1">
                                        <a:latin typeface="Cambria Math" panose="02040503050406030204" pitchFamily="18" charset="0"/>
                                      </a:rPr>
                                    </m:ctrlPr>
                                  </m:sSubPr>
                                  <m:e>
                                    <m:r>
                                      <a:rPr lang="en-US" sz="2200" i="1">
                                        <a:latin typeface="Cambria Math" panose="02040503050406030204" pitchFamily="18" charset="0"/>
                                      </a:rPr>
                                      <m:t>𝑟</m:t>
                                    </m:r>
                                  </m:e>
                                  <m:sub>
                                    <m:r>
                                      <a:rPr lang="en-US" sz="2200" i="1">
                                        <a:latin typeface="Cambria Math" panose="02040503050406030204" pitchFamily="18" charset="0"/>
                                      </a:rPr>
                                      <m:t>𝑗</m:t>
                                    </m:r>
                                  </m:sub>
                                </m:sSub>
                                <m:r>
                                  <a:rPr lang="en-US" sz="2200" i="1">
                                    <a:latin typeface="Cambria Math" panose="02040503050406030204" pitchFamily="18" charset="0"/>
                                  </a:rPr>
                                  <m:t>∈</m:t>
                                </m:r>
                                <m:r>
                                  <a:rPr lang="en-US" sz="2200" i="1">
                                    <a:latin typeface="Cambria Math" panose="02040503050406030204" pitchFamily="18" charset="0"/>
                                  </a:rPr>
                                  <m:t>𝑅</m:t>
                                </m:r>
                              </m:sub>
                              <m:sup/>
                              <m:e>
                                <m:r>
                                  <m:rPr>
                                    <m:sty m:val="p"/>
                                  </m:rPr>
                                  <a:rPr lang="en-US" sz="2200">
                                    <a:latin typeface="Cambria Math" panose="02040503050406030204" pitchFamily="18" charset="0"/>
                                  </a:rPr>
                                  <m:t>log</m:t>
                                </m:r>
                                <m:d>
                                  <m:dPr>
                                    <m:ctrlPr>
                                      <a:rPr lang="en-US" sz="2200" i="1">
                                        <a:latin typeface="Cambria Math" panose="02040503050406030204" pitchFamily="18" charset="0"/>
                                      </a:rPr>
                                    </m:ctrlPr>
                                  </m:dPr>
                                  <m:e>
                                    <m:r>
                                      <a:rPr lang="en-US" sz="2200" i="1">
                                        <a:latin typeface="Cambria Math" panose="02040503050406030204" pitchFamily="18" charset="0"/>
                                      </a:rPr>
                                      <m:t>𝑃</m:t>
                                    </m:r>
                                    <m:d>
                                      <m:dPr>
                                        <m:ctrlPr>
                                          <a:rPr lang="en-US" sz="2200" i="1">
                                            <a:latin typeface="Cambria Math" panose="02040503050406030204" pitchFamily="18" charset="0"/>
                                          </a:rPr>
                                        </m:ctrlPr>
                                      </m:dPr>
                                      <m:e>
                                        <m:sSub>
                                          <m:sSubPr>
                                            <m:ctrlPr>
                                              <a:rPr lang="en-US" sz="2200" i="1">
                                                <a:latin typeface="Cambria Math" panose="02040503050406030204" pitchFamily="18" charset="0"/>
                                              </a:rPr>
                                            </m:ctrlPr>
                                          </m:sSubPr>
                                          <m:e>
                                            <m:r>
                                              <a:rPr lang="en-US" sz="2200" b="1" i="1">
                                                <a:latin typeface="Cambria Math" panose="02040503050406030204" pitchFamily="18" charset="0"/>
                                              </a:rPr>
                                              <m:t>𝒙</m:t>
                                            </m:r>
                                          </m:e>
                                          <m:sub>
                                            <m:sSub>
                                              <m:sSubPr>
                                                <m:ctrlPr>
                                                  <a:rPr lang="en-US" sz="2200" i="1">
                                                    <a:latin typeface="Cambria Math" panose="02040503050406030204" pitchFamily="18" charset="0"/>
                                                  </a:rPr>
                                                </m:ctrlPr>
                                              </m:sSubPr>
                                              <m:e>
                                                <m:r>
                                                  <a:rPr lang="en-US" sz="2200" i="1">
                                                    <a:latin typeface="Cambria Math" panose="02040503050406030204" pitchFamily="18" charset="0"/>
                                                  </a:rPr>
                                                  <m:t>𝑟</m:t>
                                                </m:r>
                                              </m:e>
                                              <m:sub>
                                                <m:r>
                                                  <a:rPr lang="en-US" sz="2200" i="1">
                                                    <a:latin typeface="Cambria Math" panose="02040503050406030204" pitchFamily="18" charset="0"/>
                                                  </a:rPr>
                                                  <m:t>𝑗</m:t>
                                                </m:r>
                                              </m:sub>
                                            </m:sSub>
                                          </m:sub>
                                        </m:sSub>
                                      </m:e>
                                      <m:e>
                                        <m:r>
                                          <m:rPr>
                                            <m:sty m:val="p"/>
                                          </m:rPr>
                                          <a:rPr lang="en-US" sz="2200">
                                            <a:latin typeface="Cambria Math" panose="02040503050406030204" pitchFamily="18" charset="0"/>
                                          </a:rPr>
                                          <m:t>Θ</m:t>
                                        </m:r>
                                        <m:r>
                                          <a:rPr lang="en-US" sz="2200">
                                            <a:latin typeface="Cambria Math" panose="02040503050406030204" pitchFamily="18" charset="0"/>
                                          </a:rPr>
                                          <m:t>,</m:t>
                                        </m:r>
                                        <m:sSub>
                                          <m:sSubPr>
                                            <m:ctrlPr>
                                              <a:rPr lang="en-US" sz="2200" i="1">
                                                <a:latin typeface="Cambria Math" panose="02040503050406030204" pitchFamily="18" charset="0"/>
                                              </a:rPr>
                                            </m:ctrlPr>
                                          </m:sSubPr>
                                          <m:e>
                                            <m:r>
                                              <a:rPr lang="en-US" sz="2200" b="1" i="1">
                                                <a:latin typeface="Cambria Math" panose="02040503050406030204" pitchFamily="18" charset="0"/>
                                              </a:rPr>
                                              <m:t>𝑿</m:t>
                                            </m:r>
                                          </m:e>
                                          <m:sub>
                                            <m:sSub>
                                              <m:sSubPr>
                                                <m:ctrlPr>
                                                  <a:rPr lang="en-US" sz="2200" i="1">
                                                    <a:latin typeface="Cambria Math" panose="02040503050406030204" pitchFamily="18" charset="0"/>
                                                  </a:rPr>
                                                </m:ctrlPr>
                                              </m:sSubPr>
                                              <m:e>
                                                <m:r>
                                                  <a:rPr lang="en-US" sz="2200" i="1">
                                                    <a:latin typeface="Cambria Math" panose="02040503050406030204" pitchFamily="18" charset="0"/>
                                                  </a:rPr>
                                                  <m:t>𝑟</m:t>
                                                </m:r>
                                              </m:e>
                                              <m:sub>
                                                <m:r>
                                                  <a:rPr lang="en-US" sz="2200" i="1">
                                                    <a:latin typeface="Cambria Math" panose="02040503050406030204" pitchFamily="18" charset="0"/>
                                                  </a:rPr>
                                                  <m:t>𝑗</m:t>
                                                </m:r>
                                              </m:sub>
                                            </m:sSub>
                                          </m:sub>
                                        </m:sSub>
                                        <m:r>
                                          <a:rPr lang="en-US" sz="2200" i="1">
                                            <a:latin typeface="Cambria Math" panose="02040503050406030204" pitchFamily="18" charset="0"/>
                                          </a:rPr>
                                          <m:t>,</m:t>
                                        </m:r>
                                        <m:r>
                                          <a:rPr lang="en-US" sz="2200" b="1" i="1">
                                            <a:latin typeface="Cambria Math" panose="02040503050406030204" pitchFamily="18" charset="0"/>
                                          </a:rPr>
                                          <m:t>𝑺</m:t>
                                        </m:r>
                                      </m:e>
                                    </m:d>
                                  </m:e>
                                </m:d>
                              </m:e>
                            </m:nary>
                          </m:e>
                        </m:mr>
                        <m:mr>
                          <m:e>
                            <m:acc>
                              <m:accPr>
                                <m:chr m:val="̂"/>
                                <m:ctrlPr>
                                  <a:rPr lang="en-US" sz="2200" i="1">
                                    <a:latin typeface="Cambria Math" panose="02040503050406030204" pitchFamily="18" charset="0"/>
                                  </a:rPr>
                                </m:ctrlPr>
                              </m:accPr>
                              <m:e>
                                <m:r>
                                  <m:rPr>
                                    <m:sty m:val="p"/>
                                  </m:rPr>
                                  <a:rPr lang="en-US" sz="2200">
                                    <a:latin typeface="Cambria Math" panose="02040503050406030204" pitchFamily="18" charset="0"/>
                                  </a:rPr>
                                  <m:t>Θ</m:t>
                                </m:r>
                              </m:e>
                            </m:acc>
                            <m:r>
                              <a:rPr lang="en-US" sz="2200" i="1">
                                <a:latin typeface="Cambria Math" panose="02040503050406030204" pitchFamily="18" charset="0"/>
                              </a:rPr>
                              <m:t>=</m:t>
                            </m:r>
                            <m:func>
                              <m:funcPr>
                                <m:ctrlPr>
                                  <a:rPr lang="en-US" sz="2200" i="1">
                                    <a:latin typeface="Cambria Math" panose="02040503050406030204" pitchFamily="18" charset="0"/>
                                  </a:rPr>
                                </m:ctrlPr>
                              </m:funcPr>
                              <m:fName>
                                <m:limLow>
                                  <m:limLowPr>
                                    <m:ctrlPr>
                                      <a:rPr lang="en-US" sz="2200" i="1">
                                        <a:latin typeface="Cambria Math" panose="02040503050406030204" pitchFamily="18" charset="0"/>
                                      </a:rPr>
                                    </m:ctrlPr>
                                  </m:limLowPr>
                                  <m:e>
                                    <m:r>
                                      <m:rPr>
                                        <m:sty m:val="p"/>
                                      </m:rPr>
                                      <a:rPr lang="en-US" sz="2200">
                                        <a:latin typeface="Cambria Math" panose="02040503050406030204" pitchFamily="18" charset="0"/>
                                      </a:rPr>
                                      <m:t>argmax</m:t>
                                    </m:r>
                                  </m:e>
                                  <m:lim>
                                    <m:r>
                                      <m:rPr>
                                        <m:sty m:val="p"/>
                                      </m:rPr>
                                      <a:rPr lang="en-US" sz="2200">
                                        <a:latin typeface="Cambria Math" panose="02040503050406030204" pitchFamily="18" charset="0"/>
                                      </a:rPr>
                                      <m:t>Θ</m:t>
                                    </m:r>
                                  </m:lim>
                                </m:limLow>
                              </m:fName>
                              <m:e>
                                <m:r>
                                  <a:rPr lang="en-US" sz="2200" i="1">
                                    <a:latin typeface="Cambria Math" panose="02040503050406030204" pitchFamily="18" charset="0"/>
                                  </a:rPr>
                                  <m:t>𝐿</m:t>
                                </m:r>
                                <m:d>
                                  <m:dPr>
                                    <m:ctrlPr>
                                      <a:rPr lang="en-US" sz="2200" i="1">
                                        <a:latin typeface="Cambria Math" panose="02040503050406030204" pitchFamily="18" charset="0"/>
                                      </a:rPr>
                                    </m:ctrlPr>
                                  </m:dPr>
                                  <m:e>
                                    <m:r>
                                      <m:rPr>
                                        <m:sty m:val="p"/>
                                      </m:rPr>
                                      <a:rPr lang="en-US" sz="2200">
                                        <a:latin typeface="Cambria Math" panose="02040503050406030204" pitchFamily="18" charset="0"/>
                                      </a:rPr>
                                      <m:t>Θ</m:t>
                                    </m:r>
                                  </m:e>
                                  <m:e>
                                    <m:r>
                                      <a:rPr lang="en-US" sz="2200" b="1" i="1">
                                        <a:latin typeface="Cambria Math" panose="02040503050406030204" pitchFamily="18" charset="0"/>
                                      </a:rPr>
                                      <m:t>𝑿</m:t>
                                    </m:r>
                                  </m:e>
                                </m:d>
                              </m:e>
                            </m:func>
                          </m:e>
                        </m:mr>
                      </m:m>
                    </m:oMath>
                  </m:oMathPara>
                </a14:m>
                <a:endParaRPr lang="en-US" sz="22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1120" y="914399"/>
                <a:ext cx="12039600" cy="5176066"/>
              </a:xfrm>
              <a:blipFill>
                <a:blip r:embed="rId2"/>
                <a:stretch>
                  <a:fillRect l="-658" t="-824" r="-658" b="-4122"/>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61</a:t>
            </a:fld>
            <a:endParaRPr lang="en-US"/>
          </a:p>
        </p:txBody>
      </p:sp>
    </p:spTree>
    <p:extLst>
      <p:ext uri="{BB962C8B-B14F-4D97-AF65-F5344CB8AC3E}">
        <p14:creationId xmlns:p14="http://schemas.microsoft.com/office/powerpoint/2010/main" val="66612337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 Pre-trained model</a:t>
            </a:r>
          </a:p>
        </p:txBody>
      </p:sp>
      <p:sp>
        <p:nvSpPr>
          <p:cNvPr id="3" name="Content Placeholder 2"/>
          <p:cNvSpPr>
            <a:spLocks noGrp="1"/>
          </p:cNvSpPr>
          <p:nvPr>
            <p:ph idx="1"/>
          </p:nvPr>
        </p:nvSpPr>
        <p:spPr>
          <a:xfrm>
            <a:off x="71120" y="914399"/>
            <a:ext cx="7071360" cy="5176066"/>
          </a:xfrm>
        </p:spPr>
        <p:txBody>
          <a:bodyPr>
            <a:noAutofit/>
          </a:bodyPr>
          <a:lstStyle/>
          <a:p>
            <a:pPr marL="0" indent="0">
              <a:buNone/>
            </a:pPr>
            <a:r>
              <a:rPr lang="en-US" sz="2050" dirty="0"/>
              <a:t>Later on, BERT improves its pre-trained encoder in fine-tuning stage by re-training the encoder with annotated data, high-quality data, and domain-specific data so as to improve pre-trained parameters. By support of masked language model (</a:t>
            </a:r>
            <a:r>
              <a:rPr lang="en-US" sz="2050" dirty="0" err="1"/>
              <a:t>autoencoding</a:t>
            </a:r>
            <a:r>
              <a:rPr lang="en-US" sz="2050" dirty="0"/>
              <a:t> language model) for masking tokens, BERT can predict a token at any position in two directions given a list of other tokens while GPT only predicts a token at next position given previous tokens. The name “BERT”, which is abbreviation of “Bidirectional Encoder Representations from Transformers”, hints that BERT can generate tokens/words in bidirectional way at any positions. Therefore, GPT is appropriate to language generation and BERT is appropriate to language understanding (Han, et al., 2021, p. 231</a:t>
            </a:r>
            <a:r>
              <a:rPr lang="en-US" sz="2050" dirty="0" smtClean="0"/>
              <a:t>).</a:t>
            </a:r>
            <a:r>
              <a:rPr lang="en-US" sz="2050" dirty="0"/>
              <a:t> BERT also adds extra presentation layers in fine-tuning stage (Han, et al., 2021, p. 232). Following figure depicts prediction process of BERT.</a:t>
            </a:r>
          </a:p>
        </p:txBody>
      </p:sp>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62</a:t>
            </a:fld>
            <a:endParaRPr lang="en-US"/>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86474" y="2401915"/>
            <a:ext cx="4829326" cy="2201034"/>
          </a:xfrm>
          <a:prstGeom prst="rect">
            <a:avLst/>
          </a:prstGeom>
        </p:spPr>
      </p:pic>
      <p:sp>
        <p:nvSpPr>
          <p:cNvPr id="8" name="Rectangle 7"/>
          <p:cNvSpPr/>
          <p:nvPr/>
        </p:nvSpPr>
        <p:spPr>
          <a:xfrm>
            <a:off x="7503099" y="4664932"/>
            <a:ext cx="4396075" cy="407804"/>
          </a:xfrm>
          <a:prstGeom prst="rect">
            <a:avLst/>
          </a:prstGeom>
        </p:spPr>
        <p:txBody>
          <a:bodyPr wrap="none">
            <a:spAutoFit/>
          </a:bodyPr>
          <a:lstStyle/>
          <a:p>
            <a:r>
              <a:rPr lang="en-US" sz="2050" b="1" dirty="0">
                <a:latin typeface="Times New Roman" panose="02020603050405020304" pitchFamily="18" charset="0"/>
                <a:ea typeface="DengXian"/>
              </a:rPr>
              <a:t>Figure 4.2.</a:t>
            </a:r>
            <a:r>
              <a:rPr lang="en-US" sz="2050" dirty="0">
                <a:latin typeface="Times New Roman" panose="02020603050405020304" pitchFamily="18" charset="0"/>
                <a:ea typeface="DengXian"/>
              </a:rPr>
              <a:t> Prediction process of BERT</a:t>
            </a:r>
            <a:endParaRPr lang="en-US" sz="2050" dirty="0"/>
          </a:p>
        </p:txBody>
      </p:sp>
    </p:spTree>
    <p:extLst>
      <p:ext uri="{BB962C8B-B14F-4D97-AF65-F5344CB8AC3E}">
        <p14:creationId xmlns:p14="http://schemas.microsoft.com/office/powerpoint/2010/main" val="165765810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 Pre-trained model</a:t>
            </a:r>
          </a:p>
        </p:txBody>
      </p:sp>
      <p:sp>
        <p:nvSpPr>
          <p:cNvPr id="3" name="Content Placeholder 2"/>
          <p:cNvSpPr>
            <a:spLocks noGrp="1"/>
          </p:cNvSpPr>
          <p:nvPr>
            <p:ph idx="1"/>
          </p:nvPr>
        </p:nvSpPr>
        <p:spPr>
          <a:xfrm>
            <a:off x="91440" y="914399"/>
            <a:ext cx="12009120" cy="5176066"/>
          </a:xfrm>
        </p:spPr>
        <p:txBody>
          <a:bodyPr>
            <a:noAutofit/>
          </a:bodyPr>
          <a:lstStyle/>
          <a:p>
            <a:pPr marL="0" indent="0">
              <a:buNone/>
            </a:pPr>
            <a:r>
              <a:rPr lang="en-US" sz="1900" dirty="0"/>
              <a:t>Recall that given a transfer model, capturing knowledge in pre-training stage is known as source task and doing some specific task is known as target task (Han, et al., 2021, p. 227), thereby there is a question that how source task transfers knowledge to target task or how PTM makes connection between source task and knowledge task</a:t>
            </a:r>
            <a:r>
              <a:rPr lang="en-US" sz="1900" dirty="0" smtClean="0"/>
              <a:t>.</a:t>
            </a:r>
            <a:r>
              <a:rPr lang="en-US" sz="1900" dirty="0"/>
              <a:t> The answer is that there are two transferring approaches such as feature transferring and parameter transferring (Han, et al., 2021, p. 227). </a:t>
            </a:r>
            <a:r>
              <a:rPr lang="en-US" sz="1900" i="1" dirty="0"/>
              <a:t>Feature transferring</a:t>
            </a:r>
            <a:r>
              <a:rPr lang="en-US" sz="1900" dirty="0"/>
              <a:t> converts coarse data like unlabeled data into fine data like labeled data so that fine data considered as feature is fed to fine-tuning stage. </a:t>
            </a:r>
            <a:r>
              <a:rPr lang="en-US" sz="1900" i="1" dirty="0"/>
              <a:t>Parameter transferring</a:t>
            </a:r>
            <a:r>
              <a:rPr lang="en-US" sz="1900" dirty="0"/>
              <a:t> transfers parameters learned at pre-training stage to fine-tuning stage. If pre-training stage and fine-tuning stage share the same model architecture which is the same PTM architecture, parameter transferring will always occur in PTM. Both GPT and BERT apply parameter transferring because they will initialize or set up their models such as GPT decoder and BERT encoder by billions of parameters that were learned in pre-training stage with the same model architecture (model backbone) such as GPT decoder and BERT encoder before they perform fining-tuning task in fine-tuning stage. Self-supervised learning which trains unlabeled data is appropriate to pre-training stage because unlabeled data is much more popular than labeled data, thereby parameter transferring is often associated with self-supervised learning. Because transformer is suitable to self-supervised learning due to its self-attention mechanism, parameter transferring is suitable to PTMs like GPT and BERT. Moreover, if they apply transformer into annotating or creating task-specific data / fine data for improving their decoder and encoder in fine-tuning stage, they will apply feature transferring too. In general, within parameter transferring and same architecture, PTM itself is backbone for both pre-training stage and fine-tuning stage.</a:t>
            </a:r>
          </a:p>
        </p:txBody>
      </p:sp>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63</a:t>
            </a:fld>
            <a:endParaRPr lang="en-US"/>
          </a:p>
        </p:txBody>
      </p:sp>
    </p:spTree>
    <p:extLst>
      <p:ext uri="{BB962C8B-B14F-4D97-AF65-F5344CB8AC3E}">
        <p14:creationId xmlns:p14="http://schemas.microsoft.com/office/powerpoint/2010/main" val="413563304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 Pre-trained model</a:t>
            </a:r>
          </a:p>
        </p:txBody>
      </p:sp>
      <p:sp>
        <p:nvSpPr>
          <p:cNvPr id="3" name="Content Placeholder 2"/>
          <p:cNvSpPr>
            <a:spLocks noGrp="1"/>
          </p:cNvSpPr>
          <p:nvPr>
            <p:ph idx="1"/>
          </p:nvPr>
        </p:nvSpPr>
        <p:spPr>
          <a:xfrm>
            <a:off x="101600" y="914399"/>
            <a:ext cx="11998960" cy="5176066"/>
          </a:xfrm>
        </p:spPr>
        <p:txBody>
          <a:bodyPr>
            <a:noAutofit/>
          </a:bodyPr>
          <a:lstStyle/>
          <a:p>
            <a:pPr marL="0" indent="0">
              <a:buNone/>
            </a:pPr>
            <a:r>
              <a:rPr lang="en-US" sz="2500" dirty="0"/>
              <a:t>Suppose pre-training stage and fine-tuning stage share the same PTM architecture like GPT and BERT, we focus on parameter transferring in fine-tuning stage now. There are two approaches for parameter transferring: 1) improving parameters which are network weights by specific tasks is called </a:t>
            </a:r>
            <a:r>
              <a:rPr lang="en-US" sz="2500" i="1" dirty="0"/>
              <a:t>task-specific improvement</a:t>
            </a:r>
            <a:r>
              <a:rPr lang="en-US" sz="2500" dirty="0"/>
              <a:t> and 2) improving parameters by learning feedbacks from environment is called </a:t>
            </a:r>
            <a:r>
              <a:rPr lang="en-US" sz="2500" i="1" dirty="0"/>
              <a:t>feedback improvement</a:t>
            </a:r>
            <a:r>
              <a:rPr lang="en-US" sz="2500" dirty="0"/>
              <a:t>. According to Gemini 2025, some popular techniques of task-specific improvement are text classification, name entity recognition (NER), question answering, machine translation, and text summarization. These techniques, which often belong to supervised learning, often add extra layers to transformer with attention that the extra layers are added to encoder, decoder, or both of them, which depends on PTM architecture like GPT or BERT. Task-specific improvement with the supervised learning techniques is called </a:t>
            </a:r>
            <a:r>
              <a:rPr lang="en-US" sz="2500" i="1" dirty="0"/>
              <a:t>supervised learning fine-tuning</a:t>
            </a:r>
            <a:r>
              <a:rPr lang="en-US" sz="2500" dirty="0"/>
              <a:t> and now it is necessary to browse these techniques.</a:t>
            </a:r>
          </a:p>
        </p:txBody>
      </p:sp>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64</a:t>
            </a:fld>
            <a:endParaRPr lang="en-US"/>
          </a:p>
        </p:txBody>
      </p:sp>
    </p:spTree>
    <p:extLst>
      <p:ext uri="{BB962C8B-B14F-4D97-AF65-F5344CB8AC3E}">
        <p14:creationId xmlns:p14="http://schemas.microsoft.com/office/powerpoint/2010/main" val="222932785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 Pre-trained model</a:t>
            </a:r>
          </a:p>
        </p:txBody>
      </p:sp>
      <p:sp>
        <p:nvSpPr>
          <p:cNvPr id="3" name="Content Placeholder 2"/>
          <p:cNvSpPr>
            <a:spLocks noGrp="1"/>
          </p:cNvSpPr>
          <p:nvPr>
            <p:ph idx="1"/>
          </p:nvPr>
        </p:nvSpPr>
        <p:spPr>
          <a:xfrm>
            <a:off x="81280" y="914399"/>
            <a:ext cx="12009120" cy="5176066"/>
          </a:xfrm>
        </p:spPr>
        <p:txBody>
          <a:bodyPr>
            <a:noAutofit/>
          </a:bodyPr>
          <a:lstStyle/>
          <a:p>
            <a:pPr marL="0" indent="0">
              <a:buNone/>
            </a:pPr>
            <a:r>
              <a:rPr lang="en-US" sz="2300" dirty="0"/>
              <a:t>In </a:t>
            </a:r>
            <a:r>
              <a:rPr lang="en-US" sz="2300" i="1" dirty="0"/>
              <a:t>text classification </a:t>
            </a:r>
            <a:r>
              <a:rPr lang="en-US" sz="2300" dirty="0"/>
              <a:t>technique, an extra layer which is feedforward network (FFN) whose activation function is soft-max function is added to output of transformer. Given a text sequence which is classified into a class is fed to transformer as an input, and then the output of such text sequence via transformer goes through the classification layer so that the FFN predicts class of such text sequence. Of course, the class prediction or classification task is implemented by probability distribution represented by soft-max function, hereby which class has highest probability is predictive class. Following stochastic gradient descent (SGD) algorithm, cross-entropy within context of soft-max function (entropy loss) is minimized by comparing the predictive class and actual class so as to improve parametric weights propagative in backward direction. Training data with text classification is classified or labeled data. Note, the text sequence which is classified is begun with token “&lt;</a:t>
            </a:r>
            <a:r>
              <a:rPr lang="en-US" sz="2300" dirty="0" err="1"/>
              <a:t>cls</a:t>
            </a:r>
            <a:r>
              <a:rPr lang="en-US" sz="2300" dirty="0"/>
              <a:t>&gt;” as usual with note that the term “</a:t>
            </a:r>
            <a:r>
              <a:rPr lang="en-US" sz="2300" dirty="0" err="1"/>
              <a:t>cls</a:t>
            </a:r>
            <a:r>
              <a:rPr lang="en-US" sz="2300" dirty="0"/>
              <a:t>” implies abbreviation of “classification”. In general, the input of text classification technique is text sequence and the output of this technique is predictive class, whose method is entropy loss minimization associated with SGD with support of soft-max function instead of sigmoid function as usual.</a:t>
            </a:r>
          </a:p>
        </p:txBody>
      </p:sp>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65</a:t>
            </a:fld>
            <a:endParaRPr lang="en-US"/>
          </a:p>
        </p:txBody>
      </p:sp>
    </p:spTree>
    <p:extLst>
      <p:ext uri="{BB962C8B-B14F-4D97-AF65-F5344CB8AC3E}">
        <p14:creationId xmlns:p14="http://schemas.microsoft.com/office/powerpoint/2010/main" val="137692672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 Pre-trained model</a:t>
            </a:r>
          </a:p>
        </p:txBody>
      </p:sp>
      <p:sp>
        <p:nvSpPr>
          <p:cNvPr id="3" name="Content Placeholder 2"/>
          <p:cNvSpPr>
            <a:spLocks noGrp="1"/>
          </p:cNvSpPr>
          <p:nvPr>
            <p:ph idx="1"/>
          </p:nvPr>
        </p:nvSpPr>
        <p:spPr>
          <a:xfrm>
            <a:off x="71120" y="914399"/>
            <a:ext cx="12039600" cy="5176066"/>
          </a:xfrm>
        </p:spPr>
        <p:txBody>
          <a:bodyPr>
            <a:normAutofit/>
          </a:bodyPr>
          <a:lstStyle/>
          <a:p>
            <a:pPr marL="0" indent="0">
              <a:buNone/>
            </a:pPr>
            <a:r>
              <a:rPr lang="en-US" sz="2100" i="1" dirty="0"/>
              <a:t>Name entity recognition</a:t>
            </a:r>
            <a:r>
              <a:rPr lang="en-US" sz="2100" dirty="0"/>
              <a:t> (NER) is similar to text classification except that the output of NER is label in text form. According to Gemini about NER, sometimes another extra layer is added to the top of FFN so as to discover dependencies between adjacent labels for improving performance. </a:t>
            </a:r>
            <a:r>
              <a:rPr lang="en-US" sz="2100" i="1" dirty="0"/>
              <a:t>Question answering</a:t>
            </a:r>
            <a:r>
              <a:rPr lang="en-US" sz="2100" dirty="0"/>
              <a:t> technique tries to discover the answer of a given question, thus, the input of this technique includes a given question and a given contextual paragraph. Consequently, two extra FFN are added to the top (output layer) of transformer: 1) one is responsible for predicting the probability of a token which is the start of the answer in the given contextual paragraph and 2) one is responsible for predicting the probability of a token which is the end of the answer in the given contextual paragraph. Therefore, output of question answering technique is the start and the end of the answer in the given contextual paragraph. Activation functions of the two extra FFN should be soft-max functions because of probabilistic context, whose method is entropy loss minimization associated with SGD. </a:t>
            </a:r>
            <a:r>
              <a:rPr lang="en-US" sz="2100" i="1" dirty="0"/>
              <a:t>Machine translation</a:t>
            </a:r>
            <a:r>
              <a:rPr lang="en-US" sz="2100" dirty="0"/>
              <a:t> technique in fine-tuning stage is indeed normal task of traditional transformer having full of encoder and decoder as aforementioned, where the input which is text sequence in source language is fed into encoder and the output which is text sequence in target language is output of decoder indeed. When machine translation technique in fine-tuning stage is applied into GPT (BERT) having only decoder (encoder), an additional encoder (decoder) must be added so that multilingual corpus can be trained.</a:t>
            </a:r>
          </a:p>
        </p:txBody>
      </p:sp>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66</a:t>
            </a:fld>
            <a:endParaRPr lang="en-US"/>
          </a:p>
        </p:txBody>
      </p:sp>
    </p:spTree>
    <p:extLst>
      <p:ext uri="{BB962C8B-B14F-4D97-AF65-F5344CB8AC3E}">
        <p14:creationId xmlns:p14="http://schemas.microsoft.com/office/powerpoint/2010/main" val="351125673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 Pre-trained model</a:t>
            </a:r>
          </a:p>
        </p:txBody>
      </p:sp>
      <p:sp>
        <p:nvSpPr>
          <p:cNvPr id="3" name="Content Placeholder 2"/>
          <p:cNvSpPr>
            <a:spLocks noGrp="1"/>
          </p:cNvSpPr>
          <p:nvPr>
            <p:ph idx="1"/>
          </p:nvPr>
        </p:nvSpPr>
        <p:spPr>
          <a:xfrm>
            <a:off x="71120" y="914399"/>
            <a:ext cx="12039600" cy="5176066"/>
          </a:xfrm>
        </p:spPr>
        <p:txBody>
          <a:bodyPr>
            <a:normAutofit/>
          </a:bodyPr>
          <a:lstStyle/>
          <a:p>
            <a:pPr marL="0" indent="0">
              <a:buNone/>
            </a:pPr>
            <a:r>
              <a:rPr lang="en-US" sz="2500" i="1" dirty="0"/>
              <a:t>Text summarization</a:t>
            </a:r>
            <a:r>
              <a:rPr lang="en-US" sz="2500" dirty="0"/>
              <a:t> technique tries to summarize a given text paragraph as a shorter text sequence, thus, the input and the output of this technique are a text paragraph and a text sequence, respectively. It is not necessary to add an extra FFN to the top (output layer) of transformer because the output layer of transformer will produce the summarized text sequence. However, for incomplete transformers like GPT or BERT which has only decoder or encoder, text summarization technique can implement complement encoder / decoder so that the input of text paragraph is fed to encoder and the output of summarized text sequence is output of decoder. In general, supervised learning fine-tuning requires training data to be more specific or more improved so that training data will not be coarse, for example, text classification technique and NER technique require annotated / labeled data. Moreover, backpropagation algorithm is often associated with SGD so as to improve parametric weights in backward direction with note that SGD is a popular optimization algorithm for maximizing likelihood function or minimizing loss function.</a:t>
            </a:r>
          </a:p>
        </p:txBody>
      </p:sp>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67</a:t>
            </a:fld>
            <a:endParaRPr lang="en-US"/>
          </a:p>
        </p:txBody>
      </p:sp>
    </p:spTree>
    <p:extLst>
      <p:ext uri="{BB962C8B-B14F-4D97-AF65-F5344CB8AC3E}">
        <p14:creationId xmlns:p14="http://schemas.microsoft.com/office/powerpoint/2010/main" val="223050436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 Pre-trained model</a:t>
            </a:r>
          </a:p>
        </p:txBody>
      </p:sp>
      <p:sp>
        <p:nvSpPr>
          <p:cNvPr id="3" name="Content Placeholder 2"/>
          <p:cNvSpPr>
            <a:spLocks noGrp="1"/>
          </p:cNvSpPr>
          <p:nvPr>
            <p:ph idx="1"/>
          </p:nvPr>
        </p:nvSpPr>
        <p:spPr>
          <a:xfrm>
            <a:off x="101600" y="914399"/>
            <a:ext cx="11988800" cy="5176066"/>
          </a:xfrm>
        </p:spPr>
        <p:txBody>
          <a:bodyPr>
            <a:noAutofit/>
          </a:bodyPr>
          <a:lstStyle/>
          <a:p>
            <a:pPr marL="0" indent="0">
              <a:buNone/>
            </a:pPr>
            <a:r>
              <a:rPr lang="en-US" sz="1850" dirty="0"/>
              <a:t>Because </a:t>
            </a:r>
            <a:r>
              <a:rPr lang="en-US" sz="1850" i="1" dirty="0"/>
              <a:t>feedback improvement</a:t>
            </a:r>
            <a:r>
              <a:rPr lang="en-US" sz="1850" dirty="0"/>
              <a:t> is to learn feedbacks from environment, reinforcement learning is a popular technique of feedback improvement in fine-tuning stage. In practice, </a:t>
            </a:r>
            <a:r>
              <a:rPr lang="en-US" sz="1850" i="1" dirty="0"/>
              <a:t>reinforcement learning</a:t>
            </a:r>
            <a:r>
              <a:rPr lang="en-US" sz="1850" dirty="0"/>
              <a:t> (RL) goes after supervised learning fine-tuning when fine-tuning stage is trained two times, for example, recent versions of GPT apply proximal policy optimization (PPO) algorithms into strengthening parameters after parametric weights are improved by supervised learning fine-tuning (classification) with annotated data. Now we should browse reinforcement learning in fine-tuning stage. Different from task-specific improvement which focuses on improving parameters directly, RL aims to improve criteria that cannot be specified by annotated data. In other words, RL aims to align with preferences related to language, human, and human values. General in literature, RL includes two main partners such as environment and agent, in which whenever environment issues a feedback called </a:t>
            </a:r>
            <a:r>
              <a:rPr lang="en-US" sz="1850" i="1" dirty="0"/>
              <a:t>state</a:t>
            </a:r>
            <a:r>
              <a:rPr lang="en-US" sz="1850" dirty="0"/>
              <a:t>, agent will response a respective </a:t>
            </a:r>
            <a:r>
              <a:rPr lang="en-US" sz="1850" i="1" dirty="0"/>
              <a:t>action</a:t>
            </a:r>
            <a:r>
              <a:rPr lang="en-US" sz="1850" dirty="0"/>
              <a:t>, and then a so-called </a:t>
            </a:r>
            <a:r>
              <a:rPr lang="en-US" sz="1850" i="1" dirty="0"/>
              <a:t>reward function</a:t>
            </a:r>
            <a:r>
              <a:rPr lang="en-US" sz="1850" dirty="0"/>
              <a:t> will qualify agent’s action by benefit or penalty so that later actions are better, which means that later actions will response more exactly to environment’ states. The cycle “state → action → reward → state” is continuously iterative process that aims to improve agent’s parameters where agent represents a model with full of parameters and action represents output of such model. In context of fine-tuning stage with RL, agent is the core of the concerned PTM which is its transformer called </a:t>
            </a:r>
            <a:r>
              <a:rPr lang="en-US" sz="1850" i="1" dirty="0"/>
              <a:t>original transformer</a:t>
            </a:r>
            <a:r>
              <a:rPr lang="en-US" sz="1850" dirty="0"/>
              <a:t>, of course whereas reward function is coded as an associated transformer called </a:t>
            </a:r>
            <a:r>
              <a:rPr lang="en-US" sz="1850" i="1" dirty="0"/>
              <a:t>reward transformer</a:t>
            </a:r>
            <a:r>
              <a:rPr lang="en-US" sz="1850" dirty="0"/>
              <a:t> or </a:t>
            </a:r>
            <a:r>
              <a:rPr lang="en-US" sz="1850" i="1" dirty="0"/>
              <a:t>reward model</a:t>
            </a:r>
            <a:r>
              <a:rPr lang="en-US" sz="1850" dirty="0"/>
              <a:t>. Moreover, environment in RL fine-tuning stage can be human, another AI model, and specific task, which issues three kinds of feedback such as human feedback, AI model feedback, and task-specific optimization, which in turn issues three respective RL methods in fine-tuning stages according to Gemini 2025, such as reinforcement learning from human feedback (RLHF), reinforcement learning from AI feedback (RLAIF), and reinforcement learning for task-specific optimization (RLTSO).</a:t>
            </a:r>
          </a:p>
        </p:txBody>
      </p:sp>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68</a:t>
            </a:fld>
            <a:endParaRPr lang="en-US"/>
          </a:p>
        </p:txBody>
      </p:sp>
    </p:spTree>
    <p:extLst>
      <p:ext uri="{BB962C8B-B14F-4D97-AF65-F5344CB8AC3E}">
        <p14:creationId xmlns:p14="http://schemas.microsoft.com/office/powerpoint/2010/main" val="214603622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 Pre-trained model</a:t>
            </a:r>
          </a:p>
        </p:txBody>
      </p:sp>
      <p:sp>
        <p:nvSpPr>
          <p:cNvPr id="3" name="Content Placeholder 2"/>
          <p:cNvSpPr>
            <a:spLocks noGrp="1"/>
          </p:cNvSpPr>
          <p:nvPr>
            <p:ph idx="1"/>
          </p:nvPr>
        </p:nvSpPr>
        <p:spPr>
          <a:xfrm>
            <a:off x="71120" y="914399"/>
            <a:ext cx="12029440" cy="5176066"/>
          </a:xfrm>
        </p:spPr>
        <p:txBody>
          <a:bodyPr>
            <a:noAutofit/>
          </a:bodyPr>
          <a:lstStyle/>
          <a:p>
            <a:pPr marL="0" indent="0">
              <a:buNone/>
            </a:pPr>
            <a:r>
              <a:rPr lang="en-US" sz="2100" dirty="0"/>
              <a:t>Because RLHF is the most basic one, it is necessary to study it. According to Gemini 2025, RLHF aims to align PTM’s generated text to user’s preferences such as helpfulness, harmlessness, and truthfulness. Especially, a numeric scalar value called reward score or reward signal which indicates how well the generated text is aligned to users’ preferences is produced by a separated reward model which is often an extra transformer called reward model that is trained on human preference data. As a result, RL fine-tuning process includes three steps as follows: 1) human preference data is collected in which each record of such data includes a response text (output) generated by original transformer (target PTM) associated with a rating or annotation given by user on the response text with note that the input of original transformer is a prompt from dialogue interaction, 2) given a pair of prompt as input and response as output of original transformer, a separated reward transformer is trained on human preference data so that given a so-called </a:t>
            </a:r>
            <a:r>
              <a:rPr lang="en-US" sz="2100" i="1" dirty="0"/>
              <a:t>preference pair</a:t>
            </a:r>
            <a:r>
              <a:rPr lang="en-US" sz="2100" dirty="0"/>
              <a:t> of prompt as input and response as output of original transformer, such preference pair is fed to reward transformer as input of reward transformer, and then output of reward transformer is the reward score which indicates that how much the prompt and the response inside the preference pair are matched together, and 3) some RL algorithm like proximal policy optimization (PPO) is applied into fine-tuning stage by improving parameters of original transformer by association of original transformer and reward transformer via iterative reward process.</a:t>
            </a:r>
          </a:p>
        </p:txBody>
      </p:sp>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69</a:t>
            </a:fld>
            <a:endParaRPr lang="en-US"/>
          </a:p>
        </p:txBody>
      </p:sp>
    </p:spTree>
    <p:extLst>
      <p:ext uri="{BB962C8B-B14F-4D97-AF65-F5344CB8AC3E}">
        <p14:creationId xmlns:p14="http://schemas.microsoft.com/office/powerpoint/2010/main" val="25499466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 Introduction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1120" y="914399"/>
                <a:ext cx="12039600" cy="5176066"/>
              </a:xfrm>
            </p:spPr>
            <p:txBody>
              <a:bodyPr>
                <a:noAutofit/>
              </a:bodyPr>
              <a:lstStyle/>
              <a:p>
                <a:pPr marL="0" indent="0">
                  <a:buNone/>
                </a:pPr>
                <a:r>
                  <a:rPr lang="en-US" sz="2600" dirty="0"/>
                  <a:t>The </a:t>
                </a:r>
                <a:r>
                  <a:rPr lang="en-US" sz="2600" i="1" dirty="0" err="1"/>
                  <a:t>t</a:t>
                </a:r>
                <a:r>
                  <a:rPr lang="en-US" sz="2600" baseline="30000" dirty="0" err="1"/>
                  <a:t>th</a:t>
                </a:r>
                <a:r>
                  <a:rPr lang="en-US" sz="2600" dirty="0"/>
                  <a:t> element/word in sequence/sentence </a:t>
                </a:r>
                <a:r>
                  <a:rPr lang="en-US" sz="2600" b="1" i="1" dirty="0"/>
                  <a:t>x</a:t>
                </a:r>
                <a:r>
                  <a:rPr lang="en-US" sz="2600" dirty="0"/>
                  <a:t> = (</a:t>
                </a:r>
                <a:r>
                  <a:rPr lang="en-US" sz="2600" b="1" i="1" dirty="0"/>
                  <a:t>x</a:t>
                </a:r>
                <a:r>
                  <a:rPr lang="en-US" sz="2600" baseline="-25000" dirty="0"/>
                  <a:t>1</a:t>
                </a:r>
                <a:r>
                  <a:rPr lang="en-US" sz="2600" dirty="0"/>
                  <a:t>, </a:t>
                </a:r>
                <a:r>
                  <a:rPr lang="en-US" sz="2600" b="1" i="1" dirty="0"/>
                  <a:t>x</a:t>
                </a:r>
                <a:r>
                  <a:rPr lang="en-US" sz="2600" baseline="-25000" dirty="0"/>
                  <a:t>2</a:t>
                </a:r>
                <a:r>
                  <a:rPr lang="en-US" sz="2600" dirty="0"/>
                  <a:t>,…, </a:t>
                </a:r>
                <a:r>
                  <a:rPr lang="en-US" sz="2600" b="1" i="1" dirty="0" err="1"/>
                  <a:t>x</a:t>
                </a:r>
                <a:r>
                  <a:rPr lang="en-US" sz="2600" i="1" baseline="-25000" dirty="0" err="1"/>
                  <a:t>m</a:t>
                </a:r>
                <a:r>
                  <a:rPr lang="en-US" sz="2600" dirty="0"/>
                  <a:t>)</a:t>
                </a:r>
                <a:r>
                  <a:rPr lang="en-US" sz="2600" i="1" baseline="30000" dirty="0"/>
                  <a:t>T</a:t>
                </a:r>
                <a:r>
                  <a:rPr lang="en-US" sz="2600" dirty="0"/>
                  <a:t> is represented by the </a:t>
                </a:r>
                <a:r>
                  <a:rPr lang="en-US" sz="2600" i="1" dirty="0" err="1"/>
                  <a:t>t</a:t>
                </a:r>
                <a:r>
                  <a:rPr lang="en-US" sz="2600" baseline="30000" dirty="0" err="1"/>
                  <a:t>th</a:t>
                </a:r>
                <a:r>
                  <a:rPr lang="en-US" sz="2600" dirty="0"/>
                  <a:t> state (</a:t>
                </a:r>
                <a:r>
                  <a:rPr lang="en-US" sz="2600" b="1" i="1" dirty="0" err="1"/>
                  <a:t>x</a:t>
                </a:r>
                <a:r>
                  <a:rPr lang="en-US" sz="2600" i="1" baseline="-25000" dirty="0" err="1"/>
                  <a:t>t</a:t>
                </a:r>
                <a:r>
                  <a:rPr lang="en-US" sz="2600" dirty="0"/>
                  <a:t>, </a:t>
                </a:r>
                <a:r>
                  <a:rPr lang="en-US" sz="2600" b="1" i="1" dirty="0" err="1"/>
                  <a:t>h</a:t>
                </a:r>
                <a:r>
                  <a:rPr lang="en-US" sz="2600" i="1" baseline="-25000" dirty="0" err="1"/>
                  <a:t>t</a:t>
                </a:r>
                <a:r>
                  <a:rPr lang="en-US" sz="2600" dirty="0"/>
                  <a:t>, </a:t>
                </a:r>
                <a:r>
                  <a:rPr lang="en-US" sz="2600" b="1" i="1" dirty="0" err="1"/>
                  <a:t>o</a:t>
                </a:r>
                <a:r>
                  <a:rPr lang="en-US" sz="2600" i="1" baseline="-25000" dirty="0" err="1"/>
                  <a:t>t</a:t>
                </a:r>
                <a:r>
                  <a:rPr lang="en-US" sz="2600" dirty="0"/>
                  <a:t>) of RNN where </a:t>
                </a:r>
                <a:r>
                  <a:rPr lang="en-US" sz="2600" b="1" i="1" dirty="0" err="1"/>
                  <a:t>x</a:t>
                </a:r>
                <a:r>
                  <a:rPr lang="en-US" sz="2600" i="1" baseline="-25000" dirty="0" err="1"/>
                  <a:t>t</a:t>
                </a:r>
                <a:r>
                  <a:rPr lang="en-US" sz="2600" dirty="0"/>
                  <a:t> is the </a:t>
                </a:r>
                <a:r>
                  <a:rPr lang="en-US" sz="2600" i="1" dirty="0" err="1"/>
                  <a:t>t</a:t>
                </a:r>
                <a:r>
                  <a:rPr lang="en-US" sz="2600" baseline="30000" dirty="0" err="1"/>
                  <a:t>th</a:t>
                </a:r>
                <a:r>
                  <a:rPr lang="en-US" sz="2600" dirty="0"/>
                  <a:t> input word and </a:t>
                </a:r>
                <a:r>
                  <a:rPr lang="en-US" sz="2600" b="1" i="1" dirty="0" err="1"/>
                  <a:t>o</a:t>
                </a:r>
                <a:r>
                  <a:rPr lang="en-US" sz="2600" i="1" baseline="-25000" dirty="0" err="1"/>
                  <a:t>t</a:t>
                </a:r>
                <a:r>
                  <a:rPr lang="en-US" sz="2600" dirty="0"/>
                  <a:t> is the </a:t>
                </a:r>
                <a:r>
                  <a:rPr lang="en-US" sz="2600" i="1" dirty="0" err="1"/>
                  <a:t>t</a:t>
                </a:r>
                <a:r>
                  <a:rPr lang="en-US" sz="2600" baseline="30000" dirty="0" err="1"/>
                  <a:t>th</a:t>
                </a:r>
                <a:r>
                  <a:rPr lang="en-US" sz="2600" dirty="0"/>
                  <a:t> output word. If RNN models </a:t>
                </a:r>
                <a:r>
                  <a:rPr lang="en-US" sz="2600" b="1" i="1" dirty="0"/>
                  <a:t>x</a:t>
                </a:r>
                <a:r>
                  <a:rPr lang="en-US" sz="2600" dirty="0"/>
                  <a:t> = (</a:t>
                </a:r>
                <a:r>
                  <a:rPr lang="en-US" sz="2600" b="1" i="1" dirty="0"/>
                  <a:t>x</a:t>
                </a:r>
                <a:r>
                  <a:rPr lang="en-US" sz="2600" baseline="-25000" dirty="0"/>
                  <a:t>1</a:t>
                </a:r>
                <a:r>
                  <a:rPr lang="en-US" sz="2600" dirty="0"/>
                  <a:t>, </a:t>
                </a:r>
                <a:r>
                  <a:rPr lang="en-US" sz="2600" b="1" i="1" dirty="0"/>
                  <a:t>x</a:t>
                </a:r>
                <a:r>
                  <a:rPr lang="en-US" sz="2600" baseline="-25000" dirty="0"/>
                  <a:t>2</a:t>
                </a:r>
                <a:r>
                  <a:rPr lang="en-US" sz="2600" dirty="0"/>
                  <a:t>,…, </a:t>
                </a:r>
                <a:r>
                  <a:rPr lang="en-US" sz="2600" b="1" i="1" dirty="0" err="1"/>
                  <a:t>x</a:t>
                </a:r>
                <a:r>
                  <a:rPr lang="en-US" sz="2600" i="1" baseline="-25000" dirty="0" err="1"/>
                  <a:t>m</a:t>
                </a:r>
                <a:r>
                  <a:rPr lang="en-US" sz="2600" dirty="0"/>
                  <a:t>)</a:t>
                </a:r>
                <a:r>
                  <a:rPr lang="en-US" sz="2600" i="1" baseline="30000" dirty="0"/>
                  <a:t>T</a:t>
                </a:r>
                <a:r>
                  <a:rPr lang="en-US" sz="2600" dirty="0"/>
                  <a:t>, then </a:t>
                </a:r>
                <a:r>
                  <a:rPr lang="en-US" sz="2600" i="1" dirty="0"/>
                  <a:t>T</a:t>
                </a:r>
                <a:r>
                  <a:rPr lang="en-US" sz="2600" dirty="0"/>
                  <a:t> = </a:t>
                </a:r>
                <a:r>
                  <a:rPr lang="en-US" sz="2600" i="1" dirty="0"/>
                  <a:t>m</a:t>
                </a:r>
                <a:r>
                  <a:rPr lang="en-US" sz="2600" dirty="0"/>
                  <a:t> and so, if RNN models </a:t>
                </a:r>
                <a:r>
                  <a:rPr lang="en-US" sz="2600" b="1" i="1" dirty="0"/>
                  <a:t>y</a:t>
                </a:r>
                <a:r>
                  <a:rPr lang="en-US" sz="2600" dirty="0"/>
                  <a:t> = (</a:t>
                </a:r>
                <a:r>
                  <a:rPr lang="en-US" sz="2600" b="1" i="1" dirty="0"/>
                  <a:t>y</a:t>
                </a:r>
                <a:r>
                  <a:rPr lang="en-US" sz="2600" baseline="-25000" dirty="0"/>
                  <a:t>1</a:t>
                </a:r>
                <a:r>
                  <a:rPr lang="en-US" sz="2600" dirty="0"/>
                  <a:t>, </a:t>
                </a:r>
                <a:r>
                  <a:rPr lang="en-US" sz="2600" b="1" i="1" dirty="0"/>
                  <a:t>y</a:t>
                </a:r>
                <a:r>
                  <a:rPr lang="en-US" sz="2600" baseline="-25000" dirty="0"/>
                  <a:t>2</a:t>
                </a:r>
                <a:r>
                  <a:rPr lang="en-US" sz="2600" dirty="0"/>
                  <a:t>,…, </a:t>
                </a:r>
                <a:r>
                  <a:rPr lang="en-US" sz="2600" b="1" i="1" dirty="0" err="1"/>
                  <a:t>y</a:t>
                </a:r>
                <a:r>
                  <a:rPr lang="en-US" sz="2600" i="1" baseline="-25000" dirty="0" err="1"/>
                  <a:t>n</a:t>
                </a:r>
                <a:r>
                  <a:rPr lang="en-US" sz="2600" dirty="0"/>
                  <a:t>)</a:t>
                </a:r>
                <a:r>
                  <a:rPr lang="en-US" sz="2600" i="1" baseline="30000" dirty="0"/>
                  <a:t>T</a:t>
                </a:r>
                <a:r>
                  <a:rPr lang="en-US" sz="2600" dirty="0"/>
                  <a:t>, then </a:t>
                </a:r>
                <a:r>
                  <a:rPr lang="en-US" sz="2600" i="1" dirty="0"/>
                  <a:t>T</a:t>
                </a:r>
                <a:r>
                  <a:rPr lang="en-US" sz="2600" dirty="0"/>
                  <a:t> = </a:t>
                </a:r>
                <a:r>
                  <a:rPr lang="en-US" sz="2600" i="1" dirty="0"/>
                  <a:t>n</a:t>
                </a:r>
                <a:r>
                  <a:rPr lang="en-US" sz="2600" dirty="0"/>
                  <a:t>. By a convention, word and sentence are mentioned as token and sequence, respectively. Moreover, </a:t>
                </a:r>
                <a:r>
                  <a:rPr lang="en-US" sz="2600" b="1" i="1" dirty="0"/>
                  <a:t>x</a:t>
                </a:r>
                <a:r>
                  <a:rPr lang="en-US" sz="2600" dirty="0"/>
                  <a:t> is called source sequence and </a:t>
                </a:r>
                <a:r>
                  <a:rPr lang="en-US" sz="2600" b="1" i="1" dirty="0"/>
                  <a:t>y</a:t>
                </a:r>
                <a:r>
                  <a:rPr lang="en-US" sz="2600" dirty="0"/>
                  <a:t> is called target sequence or generated sequence. Mathematical equation to update RNN is specified as follows (Wikipedia, Recurrent neural network, 2005):</a:t>
                </a:r>
              </a:p>
              <a:p>
                <a:pPr marL="0" indent="0">
                  <a:buNone/>
                </a:pPr>
                <a14:m>
                  <m:oMathPara xmlns:m="http://schemas.openxmlformats.org/officeDocument/2006/math">
                    <m:oMathParaPr>
                      <m:jc m:val="centerGroup"/>
                    </m:oMathParaPr>
                    <m:oMath xmlns:m="http://schemas.openxmlformats.org/officeDocument/2006/math">
                      <m:m>
                        <m:mPr>
                          <m:mcs>
                            <m:mc>
                              <m:mcPr>
                                <m:count m:val="1"/>
                                <m:mcJc m:val="center"/>
                              </m:mcPr>
                            </m:mc>
                          </m:mcs>
                          <m:ctrlPr>
                            <a:rPr lang="en-US" sz="2600" i="1">
                              <a:latin typeface="Cambria Math" panose="02040503050406030204" pitchFamily="18" charset="0"/>
                            </a:rPr>
                          </m:ctrlPr>
                        </m:mPr>
                        <m:mr>
                          <m:e>
                            <m:sSub>
                              <m:sSubPr>
                                <m:ctrlPr>
                                  <a:rPr lang="en-US" sz="2600" i="1">
                                    <a:latin typeface="Cambria Math" panose="02040503050406030204" pitchFamily="18" charset="0"/>
                                  </a:rPr>
                                </m:ctrlPr>
                              </m:sSubPr>
                              <m:e>
                                <m:r>
                                  <a:rPr lang="en-US" sz="2600" b="1" i="1">
                                    <a:latin typeface="Cambria Math" panose="02040503050406030204" pitchFamily="18" charset="0"/>
                                  </a:rPr>
                                  <m:t>𝒉</m:t>
                                </m:r>
                              </m:e>
                              <m:sub>
                                <m:r>
                                  <a:rPr lang="en-US" sz="2600" i="1">
                                    <a:latin typeface="Cambria Math" panose="02040503050406030204" pitchFamily="18" charset="0"/>
                                  </a:rPr>
                                  <m:t>𝑡</m:t>
                                </m:r>
                              </m:sub>
                            </m:sSub>
                            <m:r>
                              <m:rPr>
                                <m:aln/>
                              </m:rPr>
                              <a:rPr lang="en-US" sz="2600" i="1">
                                <a:latin typeface="Cambria Math" panose="02040503050406030204" pitchFamily="18" charset="0"/>
                              </a:rPr>
                              <m:t>=</m:t>
                            </m:r>
                            <m:sSub>
                              <m:sSubPr>
                                <m:ctrlPr>
                                  <a:rPr lang="en-US" sz="2600" i="1">
                                    <a:latin typeface="Cambria Math" panose="02040503050406030204" pitchFamily="18" charset="0"/>
                                  </a:rPr>
                                </m:ctrlPr>
                              </m:sSubPr>
                              <m:e>
                                <m:r>
                                  <a:rPr lang="en-US" sz="2600" i="1">
                                    <a:latin typeface="Cambria Math" panose="02040503050406030204" pitchFamily="18" charset="0"/>
                                  </a:rPr>
                                  <m:t>𝜎</m:t>
                                </m:r>
                              </m:e>
                              <m:sub>
                                <m:r>
                                  <a:rPr lang="en-US" sz="2600" b="1" i="1">
                                    <a:latin typeface="Cambria Math" panose="02040503050406030204" pitchFamily="18" charset="0"/>
                                  </a:rPr>
                                  <m:t>𝒉</m:t>
                                </m:r>
                              </m:sub>
                            </m:sSub>
                            <m:d>
                              <m:dPr>
                                <m:ctrlPr>
                                  <a:rPr lang="en-US" sz="2600" i="1">
                                    <a:latin typeface="Cambria Math" panose="02040503050406030204" pitchFamily="18" charset="0"/>
                                  </a:rPr>
                                </m:ctrlPr>
                              </m:dPr>
                              <m:e>
                                <m:sSub>
                                  <m:sSubPr>
                                    <m:ctrlPr>
                                      <a:rPr lang="en-US" sz="2600" i="1">
                                        <a:latin typeface="Cambria Math" panose="02040503050406030204" pitchFamily="18" charset="0"/>
                                      </a:rPr>
                                    </m:ctrlPr>
                                  </m:sSubPr>
                                  <m:e>
                                    <m:r>
                                      <a:rPr lang="en-US" sz="2600" b="1" i="1">
                                        <a:latin typeface="Cambria Math" panose="02040503050406030204" pitchFamily="18" charset="0"/>
                                      </a:rPr>
                                      <m:t>𝑾</m:t>
                                    </m:r>
                                  </m:e>
                                  <m:sub>
                                    <m:r>
                                      <a:rPr lang="en-US" sz="2600" b="1" i="1">
                                        <a:latin typeface="Cambria Math" panose="02040503050406030204" pitchFamily="18" charset="0"/>
                                      </a:rPr>
                                      <m:t>𝒉</m:t>
                                    </m:r>
                                  </m:sub>
                                </m:sSub>
                                <m:sSub>
                                  <m:sSubPr>
                                    <m:ctrlPr>
                                      <a:rPr lang="en-US" sz="2600" i="1">
                                        <a:latin typeface="Cambria Math" panose="02040503050406030204" pitchFamily="18" charset="0"/>
                                      </a:rPr>
                                    </m:ctrlPr>
                                  </m:sSubPr>
                                  <m:e>
                                    <m:r>
                                      <a:rPr lang="en-US" sz="2600" b="1" i="1">
                                        <a:latin typeface="Cambria Math" panose="02040503050406030204" pitchFamily="18" charset="0"/>
                                      </a:rPr>
                                      <m:t>𝒙</m:t>
                                    </m:r>
                                  </m:e>
                                  <m:sub>
                                    <m:r>
                                      <a:rPr lang="en-US" sz="2600" i="1">
                                        <a:latin typeface="Cambria Math" panose="02040503050406030204" pitchFamily="18" charset="0"/>
                                      </a:rPr>
                                      <m:t>𝑡</m:t>
                                    </m:r>
                                  </m:sub>
                                </m:sSub>
                                <m:r>
                                  <a:rPr lang="en-US" sz="2600" i="1">
                                    <a:latin typeface="Cambria Math" panose="02040503050406030204" pitchFamily="18" charset="0"/>
                                  </a:rPr>
                                  <m:t>+</m:t>
                                </m:r>
                                <m:sSub>
                                  <m:sSubPr>
                                    <m:ctrlPr>
                                      <a:rPr lang="en-US" sz="2600" i="1">
                                        <a:latin typeface="Cambria Math" panose="02040503050406030204" pitchFamily="18" charset="0"/>
                                      </a:rPr>
                                    </m:ctrlPr>
                                  </m:sSubPr>
                                  <m:e>
                                    <m:r>
                                      <a:rPr lang="en-US" sz="2600" b="1" i="1">
                                        <a:latin typeface="Cambria Math" panose="02040503050406030204" pitchFamily="18" charset="0"/>
                                      </a:rPr>
                                      <m:t>𝑼</m:t>
                                    </m:r>
                                  </m:e>
                                  <m:sub>
                                    <m:r>
                                      <a:rPr lang="en-US" sz="2600" b="1" i="1">
                                        <a:latin typeface="Cambria Math" panose="02040503050406030204" pitchFamily="18" charset="0"/>
                                      </a:rPr>
                                      <m:t>𝒉</m:t>
                                    </m:r>
                                  </m:sub>
                                </m:sSub>
                                <m:sSub>
                                  <m:sSubPr>
                                    <m:ctrlPr>
                                      <a:rPr lang="en-US" sz="2600" i="1">
                                        <a:latin typeface="Cambria Math" panose="02040503050406030204" pitchFamily="18" charset="0"/>
                                      </a:rPr>
                                    </m:ctrlPr>
                                  </m:sSubPr>
                                  <m:e>
                                    <m:r>
                                      <a:rPr lang="en-US" sz="2600" b="1" i="1">
                                        <a:latin typeface="Cambria Math" panose="02040503050406030204" pitchFamily="18" charset="0"/>
                                      </a:rPr>
                                      <m:t>𝒉</m:t>
                                    </m:r>
                                  </m:e>
                                  <m:sub>
                                    <m:r>
                                      <a:rPr lang="en-US" sz="2600" i="1">
                                        <a:latin typeface="Cambria Math" panose="02040503050406030204" pitchFamily="18" charset="0"/>
                                      </a:rPr>
                                      <m:t>𝑡</m:t>
                                    </m:r>
                                    <m:r>
                                      <a:rPr lang="en-US" sz="2600" i="1">
                                        <a:latin typeface="Cambria Math" panose="02040503050406030204" pitchFamily="18" charset="0"/>
                                      </a:rPr>
                                      <m:t>−1</m:t>
                                    </m:r>
                                  </m:sub>
                                </m:sSub>
                                <m:r>
                                  <a:rPr lang="en-US" sz="2600" i="1">
                                    <a:latin typeface="Cambria Math" panose="02040503050406030204" pitchFamily="18" charset="0"/>
                                  </a:rPr>
                                  <m:t>+</m:t>
                                </m:r>
                                <m:sSub>
                                  <m:sSubPr>
                                    <m:ctrlPr>
                                      <a:rPr lang="en-US" sz="2600" i="1">
                                        <a:latin typeface="Cambria Math" panose="02040503050406030204" pitchFamily="18" charset="0"/>
                                      </a:rPr>
                                    </m:ctrlPr>
                                  </m:sSubPr>
                                  <m:e>
                                    <m:r>
                                      <a:rPr lang="en-US" sz="2600" b="1" i="1">
                                        <a:latin typeface="Cambria Math" panose="02040503050406030204" pitchFamily="18" charset="0"/>
                                      </a:rPr>
                                      <m:t>𝒃</m:t>
                                    </m:r>
                                  </m:e>
                                  <m:sub>
                                    <m:r>
                                      <a:rPr lang="en-US" sz="2600" b="1" i="1">
                                        <a:latin typeface="Cambria Math" panose="02040503050406030204" pitchFamily="18" charset="0"/>
                                      </a:rPr>
                                      <m:t>𝒉</m:t>
                                    </m:r>
                                  </m:sub>
                                </m:sSub>
                              </m:e>
                            </m:d>
                          </m:e>
                        </m:mr>
                        <m:mr>
                          <m:e>
                            <m:sSub>
                              <m:sSubPr>
                                <m:ctrlPr>
                                  <a:rPr lang="en-US" sz="2600" i="1">
                                    <a:latin typeface="Cambria Math" panose="02040503050406030204" pitchFamily="18" charset="0"/>
                                  </a:rPr>
                                </m:ctrlPr>
                              </m:sSubPr>
                              <m:e>
                                <m:r>
                                  <a:rPr lang="en-US" sz="2600" b="1" i="1">
                                    <a:latin typeface="Cambria Math" panose="02040503050406030204" pitchFamily="18" charset="0"/>
                                  </a:rPr>
                                  <m:t>𝒐</m:t>
                                </m:r>
                              </m:e>
                              <m:sub>
                                <m:r>
                                  <a:rPr lang="en-US" sz="2600" i="1">
                                    <a:latin typeface="Cambria Math" panose="02040503050406030204" pitchFamily="18" charset="0"/>
                                  </a:rPr>
                                  <m:t>𝑡</m:t>
                                </m:r>
                              </m:sub>
                            </m:sSub>
                            <m:r>
                              <a:rPr lang="en-US" sz="2600" i="1">
                                <a:latin typeface="Cambria Math" panose="02040503050406030204" pitchFamily="18" charset="0"/>
                              </a:rPr>
                              <m:t>=</m:t>
                            </m:r>
                            <m:sSub>
                              <m:sSubPr>
                                <m:ctrlPr>
                                  <a:rPr lang="en-US" sz="2600" i="1">
                                    <a:latin typeface="Cambria Math" panose="02040503050406030204" pitchFamily="18" charset="0"/>
                                  </a:rPr>
                                </m:ctrlPr>
                              </m:sSubPr>
                              <m:e>
                                <m:r>
                                  <a:rPr lang="en-US" sz="2600" i="1">
                                    <a:latin typeface="Cambria Math" panose="02040503050406030204" pitchFamily="18" charset="0"/>
                                  </a:rPr>
                                  <m:t>𝜎</m:t>
                                </m:r>
                              </m:e>
                              <m:sub>
                                <m:r>
                                  <a:rPr lang="en-US" sz="2600" b="1" i="1">
                                    <a:latin typeface="Cambria Math" panose="02040503050406030204" pitchFamily="18" charset="0"/>
                                  </a:rPr>
                                  <m:t>𝒐</m:t>
                                </m:r>
                              </m:sub>
                            </m:sSub>
                            <m:d>
                              <m:dPr>
                                <m:ctrlPr>
                                  <a:rPr lang="en-US" sz="2600" i="1">
                                    <a:latin typeface="Cambria Math" panose="02040503050406030204" pitchFamily="18" charset="0"/>
                                  </a:rPr>
                                </m:ctrlPr>
                              </m:dPr>
                              <m:e>
                                <m:sSub>
                                  <m:sSubPr>
                                    <m:ctrlPr>
                                      <a:rPr lang="en-US" sz="2600" i="1">
                                        <a:latin typeface="Cambria Math" panose="02040503050406030204" pitchFamily="18" charset="0"/>
                                      </a:rPr>
                                    </m:ctrlPr>
                                  </m:sSubPr>
                                  <m:e>
                                    <m:r>
                                      <a:rPr lang="en-US" sz="2600" b="1" i="1">
                                        <a:latin typeface="Cambria Math" panose="02040503050406030204" pitchFamily="18" charset="0"/>
                                      </a:rPr>
                                      <m:t>𝑾</m:t>
                                    </m:r>
                                  </m:e>
                                  <m:sub>
                                    <m:r>
                                      <a:rPr lang="en-US" sz="2600" b="1" i="1">
                                        <a:latin typeface="Cambria Math" panose="02040503050406030204" pitchFamily="18" charset="0"/>
                                      </a:rPr>
                                      <m:t>𝒐</m:t>
                                    </m:r>
                                  </m:sub>
                                </m:sSub>
                                <m:sSub>
                                  <m:sSubPr>
                                    <m:ctrlPr>
                                      <a:rPr lang="en-US" sz="2600" i="1">
                                        <a:latin typeface="Cambria Math" panose="02040503050406030204" pitchFamily="18" charset="0"/>
                                      </a:rPr>
                                    </m:ctrlPr>
                                  </m:sSubPr>
                                  <m:e>
                                    <m:r>
                                      <a:rPr lang="en-US" sz="2600" b="1" i="1">
                                        <a:latin typeface="Cambria Math" panose="02040503050406030204" pitchFamily="18" charset="0"/>
                                      </a:rPr>
                                      <m:t>𝒉</m:t>
                                    </m:r>
                                  </m:e>
                                  <m:sub>
                                    <m:r>
                                      <a:rPr lang="en-US" sz="2600" i="1">
                                        <a:latin typeface="Cambria Math" panose="02040503050406030204" pitchFamily="18" charset="0"/>
                                      </a:rPr>
                                      <m:t>𝑡</m:t>
                                    </m:r>
                                  </m:sub>
                                </m:sSub>
                                <m:r>
                                  <a:rPr lang="en-US" sz="2600" i="1">
                                    <a:latin typeface="Cambria Math" panose="02040503050406030204" pitchFamily="18" charset="0"/>
                                  </a:rPr>
                                  <m:t>+</m:t>
                                </m:r>
                                <m:sSub>
                                  <m:sSubPr>
                                    <m:ctrlPr>
                                      <a:rPr lang="en-US" sz="2600" i="1">
                                        <a:latin typeface="Cambria Math" panose="02040503050406030204" pitchFamily="18" charset="0"/>
                                      </a:rPr>
                                    </m:ctrlPr>
                                  </m:sSubPr>
                                  <m:e>
                                    <m:r>
                                      <a:rPr lang="en-US" sz="2600" b="1" i="1">
                                        <a:latin typeface="Cambria Math" panose="02040503050406030204" pitchFamily="18" charset="0"/>
                                      </a:rPr>
                                      <m:t>𝒃</m:t>
                                    </m:r>
                                  </m:e>
                                  <m:sub>
                                    <m:r>
                                      <a:rPr lang="en-US" sz="2600" b="1" i="1">
                                        <a:latin typeface="Cambria Math" panose="02040503050406030204" pitchFamily="18" charset="0"/>
                                      </a:rPr>
                                      <m:t>𝒐</m:t>
                                    </m:r>
                                  </m:sub>
                                </m:sSub>
                              </m:e>
                            </m:d>
                          </m:e>
                        </m:mr>
                      </m:m>
                    </m:oMath>
                  </m:oMathPara>
                </a14:m>
                <a:endParaRPr lang="en-US" sz="2600" dirty="0"/>
              </a:p>
              <a:p>
                <a:pPr marL="0" indent="0">
                  <a:buNone/>
                </a:pPr>
                <a:r>
                  <a:rPr lang="en-US" sz="2600" dirty="0"/>
                  <a:t>Where </a:t>
                </a:r>
                <a:r>
                  <a:rPr lang="en-US" sz="2600" b="1" i="1" dirty="0" err="1"/>
                  <a:t>W</a:t>
                </a:r>
                <a:r>
                  <a:rPr lang="en-US" sz="2600" b="1" i="1" baseline="-25000" dirty="0" err="1"/>
                  <a:t>h</a:t>
                </a:r>
                <a:r>
                  <a:rPr lang="en-US" sz="2600" dirty="0"/>
                  <a:t>, </a:t>
                </a:r>
                <a:r>
                  <a:rPr lang="en-US" sz="2600" b="1" i="1" dirty="0"/>
                  <a:t>U</a:t>
                </a:r>
                <a:r>
                  <a:rPr lang="en-US" sz="2600" b="1" i="1" baseline="-25000" dirty="0"/>
                  <a:t>h</a:t>
                </a:r>
                <a:r>
                  <a:rPr lang="en-US" sz="2600" dirty="0"/>
                  <a:t>, and</a:t>
                </a:r>
                <a:r>
                  <a:rPr lang="en-US" sz="2600" b="1" i="1" dirty="0"/>
                  <a:t> W</a:t>
                </a:r>
                <a:r>
                  <a:rPr lang="en-US" sz="2600" b="1" i="1" baseline="-25000" dirty="0"/>
                  <a:t>o</a:t>
                </a:r>
                <a:r>
                  <a:rPr lang="en-US" sz="2600" dirty="0"/>
                  <a:t> are weight matrices of current hidden neuron </a:t>
                </a:r>
                <a:r>
                  <a:rPr lang="en-US" sz="2600" b="1" i="1" dirty="0" err="1"/>
                  <a:t>h</a:t>
                </a:r>
                <a:r>
                  <a:rPr lang="en-US" sz="2600" i="1" baseline="-25000" dirty="0" err="1"/>
                  <a:t>t</a:t>
                </a:r>
                <a:r>
                  <a:rPr lang="en-US" sz="2600" dirty="0"/>
                  <a:t>, previous hidden neuron </a:t>
                </a:r>
                <a:r>
                  <a:rPr lang="en-US" sz="2600" b="1" i="1" dirty="0" err="1"/>
                  <a:t>h</a:t>
                </a:r>
                <a:r>
                  <a:rPr lang="en-US" sz="2600" i="1" baseline="-25000" dirty="0" err="1"/>
                  <a:t>t</a:t>
                </a:r>
                <a:r>
                  <a:rPr lang="en-US" sz="2600" baseline="-25000" dirty="0"/>
                  <a:t>–1</a:t>
                </a:r>
                <a:r>
                  <a:rPr lang="en-US" sz="2600" dirty="0"/>
                  <a:t>, and current output neuron </a:t>
                </a:r>
                <a:r>
                  <a:rPr lang="en-US" sz="2600" b="1" i="1" dirty="0" err="1"/>
                  <a:t>o</a:t>
                </a:r>
                <a:r>
                  <a:rPr lang="en-US" sz="2600" i="1" baseline="-25000" dirty="0" err="1"/>
                  <a:t>t</a:t>
                </a:r>
                <a:r>
                  <a:rPr lang="en-US" sz="2600" dirty="0"/>
                  <a:t>, respectively whereas </a:t>
                </a:r>
                <a:r>
                  <a:rPr lang="en-US" sz="2600" b="1" i="1" dirty="0" err="1"/>
                  <a:t>b</a:t>
                </a:r>
                <a:r>
                  <a:rPr lang="en-US" sz="2600" b="1" i="1" baseline="-25000" dirty="0" err="1"/>
                  <a:t>h</a:t>
                </a:r>
                <a:r>
                  <a:rPr lang="en-US" sz="2600" dirty="0"/>
                  <a:t> and </a:t>
                </a:r>
                <a:r>
                  <a:rPr lang="en-US" sz="2600" b="1" i="1" dirty="0" err="1"/>
                  <a:t>b</a:t>
                </a:r>
                <a:r>
                  <a:rPr lang="en-US" sz="2600" b="1" i="1" baseline="-25000" dirty="0" err="1"/>
                  <a:t>o</a:t>
                </a:r>
                <a:r>
                  <a:rPr lang="en-US" sz="2600" dirty="0"/>
                  <a:t> are bias vectors of </a:t>
                </a:r>
                <a:r>
                  <a:rPr lang="en-US" sz="2600" b="1" i="1" dirty="0" err="1"/>
                  <a:t>h</a:t>
                </a:r>
                <a:r>
                  <a:rPr lang="en-US" sz="2600" i="1" baseline="-25000" dirty="0" err="1"/>
                  <a:t>t</a:t>
                </a:r>
                <a:r>
                  <a:rPr lang="en-US" sz="2600" dirty="0"/>
                  <a:t> and </a:t>
                </a:r>
                <a:r>
                  <a:rPr lang="en-US" sz="2600" b="1" i="1" dirty="0" err="1"/>
                  <a:t>o</a:t>
                </a:r>
                <a:r>
                  <a:rPr lang="en-US" sz="2600" i="1" baseline="-25000" dirty="0" err="1"/>
                  <a:t>t</a:t>
                </a:r>
                <a:r>
                  <a:rPr lang="en-US" sz="2600" dirty="0"/>
                  <a:t>, respectively. Moreover, </a:t>
                </a:r>
                <a:r>
                  <a:rPr lang="en-US" sz="2600" i="1" dirty="0" err="1"/>
                  <a:t>σ</a:t>
                </a:r>
                <a:r>
                  <a:rPr lang="en-US" sz="2600" b="1" i="1" baseline="-25000" dirty="0" err="1"/>
                  <a:t>h</a:t>
                </a:r>
                <a:r>
                  <a:rPr lang="en-US" sz="2600" dirty="0"/>
                  <a:t>(.) and </a:t>
                </a:r>
                <a:r>
                  <a:rPr lang="en-US" sz="2600" i="1" dirty="0" err="1"/>
                  <a:t>σ</a:t>
                </a:r>
                <a:r>
                  <a:rPr lang="en-US" sz="2600" b="1" i="1" baseline="-25000" dirty="0" err="1"/>
                  <a:t>o</a:t>
                </a:r>
                <a:r>
                  <a:rPr lang="en-US" sz="2600" dirty="0"/>
                  <a:t>(.) are activation functions of </a:t>
                </a:r>
                <a:r>
                  <a:rPr lang="en-US" sz="2600" b="1" i="1" dirty="0" err="1"/>
                  <a:t>h</a:t>
                </a:r>
                <a:r>
                  <a:rPr lang="en-US" sz="2600" i="1" baseline="-25000" dirty="0" err="1"/>
                  <a:t>t</a:t>
                </a:r>
                <a:r>
                  <a:rPr lang="en-US" sz="2600" dirty="0"/>
                  <a:t> and </a:t>
                </a:r>
                <a:r>
                  <a:rPr lang="en-US" sz="2600" b="1" i="1" dirty="0" err="1"/>
                  <a:t>o</a:t>
                </a:r>
                <a:r>
                  <a:rPr lang="en-US" sz="2600" i="1" baseline="-25000" dirty="0" err="1"/>
                  <a:t>t</a:t>
                </a:r>
                <a:r>
                  <a:rPr lang="en-US" sz="2600" dirty="0"/>
                  <a:t>, respectively, which are vector-by-vector functions.</a:t>
                </a:r>
              </a:p>
              <a:p>
                <a:pPr marL="0" indent="0">
                  <a:buNone/>
                </a:pPr>
                <a:endParaRPr lang="en-US" sz="26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1120" y="914399"/>
                <a:ext cx="12039600" cy="5176066"/>
              </a:xfrm>
              <a:blipFill>
                <a:blip r:embed="rId2"/>
                <a:stretch>
                  <a:fillRect l="-911" t="-1060" r="-911" b="-4122"/>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7</a:t>
            </a:fld>
            <a:endParaRPr lang="en-US"/>
          </a:p>
        </p:txBody>
      </p:sp>
    </p:spTree>
    <p:extLst>
      <p:ext uri="{BB962C8B-B14F-4D97-AF65-F5344CB8AC3E}">
        <p14:creationId xmlns:p14="http://schemas.microsoft.com/office/powerpoint/2010/main" val="226914029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 Pre-trained model</a:t>
            </a:r>
          </a:p>
        </p:txBody>
      </p:sp>
      <p:sp>
        <p:nvSpPr>
          <p:cNvPr id="3" name="Content Placeholder 2"/>
          <p:cNvSpPr>
            <a:spLocks noGrp="1"/>
          </p:cNvSpPr>
          <p:nvPr>
            <p:ph idx="1"/>
          </p:nvPr>
        </p:nvSpPr>
        <p:spPr>
          <a:xfrm>
            <a:off x="91440" y="914399"/>
            <a:ext cx="12019280" cy="5176066"/>
          </a:xfrm>
        </p:spPr>
        <p:txBody>
          <a:bodyPr>
            <a:normAutofit/>
          </a:bodyPr>
          <a:lstStyle/>
          <a:p>
            <a:pPr marL="0" indent="0">
              <a:buNone/>
            </a:pPr>
            <a:r>
              <a:rPr lang="en-US" sz="2200" dirty="0"/>
              <a:t>Note, reward signal or reward score produced by reward transformer is also based on some purposive criteria while state and action now are represented by prompt and response, respectively whereas environment and agent are human and original transformer, respectively. Moreover, reward signal indicates that reward score acts as the signal that guides RL algorithm updates original transformer’s parameters to be better so that original transformer will produces responses that achieve higher reward score in future. The third step called RL fine-tuning step is the most important step of RL fine-tuning process includes four sub-steps as follows: 1) original transformer generates a response from a prompt, 2) reward transformer produces a reward score for a pair of such prompt and such response, 3) some RL algorithm like PPO maximizes expected reward from many reward scores in order to update original transformer’s parameters to be better and of course, the maximizing and updating process is followed by a iterative process of continuous adjusting a so-called policy so as to produce good reward score as high as possible with note that policy is the mapping from prompt (state) to response (action), and 4) reward signals or reward scores guide original transformer to generate better response text which is aligned much to human preferences with note that human preference or human feedback is represented by users’ rating and reward transformer is learned from human preference data.</a:t>
            </a:r>
          </a:p>
        </p:txBody>
      </p:sp>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70</a:t>
            </a:fld>
            <a:endParaRPr lang="en-US"/>
          </a:p>
        </p:txBody>
      </p:sp>
    </p:spTree>
    <p:extLst>
      <p:ext uri="{BB962C8B-B14F-4D97-AF65-F5344CB8AC3E}">
        <p14:creationId xmlns:p14="http://schemas.microsoft.com/office/powerpoint/2010/main" val="195083836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 Pre-trained model</a:t>
            </a:r>
          </a:p>
        </p:txBody>
      </p:sp>
      <p:sp>
        <p:nvSpPr>
          <p:cNvPr id="3" name="Content Placeholder 2"/>
          <p:cNvSpPr>
            <a:spLocks noGrp="1"/>
          </p:cNvSpPr>
          <p:nvPr>
            <p:ph idx="1"/>
          </p:nvPr>
        </p:nvSpPr>
        <p:spPr>
          <a:xfrm>
            <a:off x="91440" y="914399"/>
            <a:ext cx="12009120" cy="5176066"/>
          </a:xfrm>
        </p:spPr>
        <p:txBody>
          <a:bodyPr>
            <a:noAutofit/>
          </a:bodyPr>
          <a:lstStyle/>
          <a:p>
            <a:pPr marL="0" indent="0">
              <a:buNone/>
            </a:pPr>
            <a:r>
              <a:rPr lang="en-US" sz="1800" dirty="0"/>
              <a:t>RLAIF is similar to RLHF except that human feedback is replaced by feedback from an AI model, which means that a </a:t>
            </a:r>
            <a:r>
              <a:rPr lang="en-US" sz="1800" i="1" dirty="0"/>
              <a:t>feedback AI model</a:t>
            </a:r>
            <a:r>
              <a:rPr lang="en-US" sz="1800" dirty="0"/>
              <a:t> plays the role of evaluator for original transformer. Human preference data is replaced by preference data in RLAIF, in which each preference pair inside preference data is consisted of response from original transformer and feedback as rating issued from feedback AI model. Moreover, reward transformer is replaced by feedback AI model in RLAIF. In other words, RLAIF reward model is represented by a feedback AI model and thus, reward score or reward score is produced by feedback AI model with preference pair as input. RL fine-tuning step in RLAIF is kept intact but please pay attention that feedback AI model plays now two roles: 1) it is evaluator for original transformer as human so that it issues feedbacks as preferences and 2) it is reward model that produces reward score for preference pair. Note, feedback AI model issues preferences (feedbacks) but it is also trained on preference data and it produces reward scores based on preference pair too. RLTSO is similar to RLAIF except that feedback is replaced by outcome of a specific task, which means that feedback AI model is replaced by specific task. Preference pair inside preference data is now consisted of response from original transformer and outcome from specific task. RL fine-tuning step in RLTSO is kept intact but please pay attention that the specific task plays now two roles: 1) it is evaluator for original transformer as human so that it issues outcomes as preferences and 2) the environment where the specific task performs plays the role of reward model that produces reward score for preference pair. Some popular specific tasks were mentioned in the section about task-specific improvement in fine-tuning stage, which can be text classification, name entity recognition (NER), question answering, machine translation, and text summarization. Besides, there are some other specific tasks such as teaching tool, generating programming code / mathematical code, solving problem tool, and improving step-by-step reasoning tool, according to Gemini 2025. Reward score of RLTSO is often metric which is automatically evaluated on outcome of a specific task, which often indicates correctness, relevance, and accuracy of outcome.</a:t>
            </a:r>
          </a:p>
        </p:txBody>
      </p:sp>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71</a:t>
            </a:fld>
            <a:endParaRPr lang="en-US"/>
          </a:p>
        </p:txBody>
      </p:sp>
    </p:spTree>
    <p:extLst>
      <p:ext uri="{BB962C8B-B14F-4D97-AF65-F5344CB8AC3E}">
        <p14:creationId xmlns:p14="http://schemas.microsoft.com/office/powerpoint/2010/main" val="83078914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 Pre-trained model</a:t>
            </a:r>
          </a:p>
        </p:txBody>
      </p:sp>
      <p:sp>
        <p:nvSpPr>
          <p:cNvPr id="3" name="Content Placeholder 2"/>
          <p:cNvSpPr>
            <a:spLocks noGrp="1"/>
          </p:cNvSpPr>
          <p:nvPr>
            <p:ph idx="1"/>
          </p:nvPr>
        </p:nvSpPr>
        <p:spPr>
          <a:xfrm>
            <a:off x="81280" y="914399"/>
            <a:ext cx="12029440" cy="5176066"/>
          </a:xfrm>
        </p:spPr>
        <p:txBody>
          <a:bodyPr>
            <a:normAutofit/>
          </a:bodyPr>
          <a:lstStyle/>
          <a:p>
            <a:pPr marL="0" indent="0">
              <a:buNone/>
            </a:pPr>
            <a:r>
              <a:rPr lang="en-US" sz="2250" dirty="0"/>
              <a:t>Recall that the third step called RL fine-tuning step is the most important step of RL fine-tuning process and moreover, RL algorithm like PPO is the core of such third step and so, PPO </a:t>
            </a:r>
            <a:r>
              <a:rPr lang="en-US" sz="2250" dirty="0"/>
              <a:t>developed by Schulman et al. at </a:t>
            </a:r>
            <a:r>
              <a:rPr lang="en-US" sz="2250" dirty="0" err="1"/>
              <a:t>OpenAI</a:t>
            </a:r>
            <a:r>
              <a:rPr lang="en-US" sz="2250"/>
              <a:t> </a:t>
            </a:r>
            <a:r>
              <a:rPr lang="en-US" sz="2250"/>
              <a:t>in </a:t>
            </a:r>
            <a:r>
              <a:rPr lang="en-US" sz="2250" smtClean="0"/>
              <a:t>2017 is </a:t>
            </a:r>
            <a:r>
              <a:rPr lang="en-US" sz="2250" dirty="0"/>
              <a:t>described in detailed now according to guidance of Gemini (gemini.google.com). Exactly, the fourth sub-step of RL fine-tuning step is described in detailed. Recall that RL has two main approaches such as model-based approach and model-free approach where model-free approach has two main methods such as value-based method and policy-based method, according to Gemini 2025. Policy gradient method is the most popular policy-based method to which PPO belongs. Given </a:t>
            </a:r>
            <a:r>
              <a:rPr lang="en-US" sz="2250" i="1" dirty="0"/>
              <a:t>original transformer</a:t>
            </a:r>
            <a:r>
              <a:rPr lang="en-US" sz="2250" dirty="0"/>
              <a:t> known as target PTM is specified by </a:t>
            </a:r>
            <a:r>
              <a:rPr lang="en-US" sz="2250" i="1" dirty="0"/>
              <a:t>policy</a:t>
            </a:r>
            <a:r>
              <a:rPr lang="en-US" sz="2250" dirty="0"/>
              <a:t> </a:t>
            </a:r>
            <a:r>
              <a:rPr lang="en-US" sz="2250" i="1" dirty="0"/>
              <a:t>π</a:t>
            </a:r>
            <a:r>
              <a:rPr lang="en-US" sz="2250" baseline="-25000" dirty="0"/>
              <a:t>Φ</a:t>
            </a:r>
            <a:r>
              <a:rPr lang="en-US" sz="2250" dirty="0"/>
              <a:t>(</a:t>
            </a:r>
            <a:r>
              <a:rPr lang="en-US" sz="2250" i="1" dirty="0"/>
              <a:t>a</a:t>
            </a:r>
            <a:r>
              <a:rPr lang="en-US" sz="2250" dirty="0"/>
              <a:t> | </a:t>
            </a:r>
            <a:r>
              <a:rPr lang="en-US" sz="2250" i="1" dirty="0"/>
              <a:t>s</a:t>
            </a:r>
            <a:r>
              <a:rPr lang="en-US" sz="2250" dirty="0"/>
              <a:t>) which is probability of next token in generated text </a:t>
            </a:r>
            <a:r>
              <a:rPr lang="en-US" sz="2250" i="1" dirty="0"/>
              <a:t>a</a:t>
            </a:r>
            <a:r>
              <a:rPr lang="en-US" sz="2250" dirty="0"/>
              <a:t> given prompt </a:t>
            </a:r>
            <a:r>
              <a:rPr lang="en-US" sz="2250" i="1" dirty="0"/>
              <a:t>s</a:t>
            </a:r>
            <a:r>
              <a:rPr lang="en-US" sz="2250" dirty="0"/>
              <a:t> with note that </a:t>
            </a:r>
            <a:r>
              <a:rPr lang="en-US" sz="2250" i="1" dirty="0"/>
              <a:t>s</a:t>
            </a:r>
            <a:r>
              <a:rPr lang="en-US" sz="2250" dirty="0"/>
              <a:t> and </a:t>
            </a:r>
            <a:r>
              <a:rPr lang="en-US" sz="2250" i="1" dirty="0"/>
              <a:t>a</a:t>
            </a:r>
            <a:r>
              <a:rPr lang="en-US" sz="2250" dirty="0"/>
              <a:t> are input and output of original transformer, respectively when contexts of </a:t>
            </a:r>
            <a:r>
              <a:rPr lang="en-US" sz="2250" i="1" dirty="0"/>
              <a:t>s</a:t>
            </a:r>
            <a:r>
              <a:rPr lang="en-US" sz="2250" dirty="0"/>
              <a:t> and </a:t>
            </a:r>
            <a:r>
              <a:rPr lang="en-US" sz="2250" i="1" dirty="0"/>
              <a:t>a</a:t>
            </a:r>
            <a:r>
              <a:rPr lang="en-US" sz="2250" dirty="0"/>
              <a:t> are state of environment and action of agent in RL model. Indeed, policy </a:t>
            </a:r>
            <a:r>
              <a:rPr lang="en-US" sz="2250" i="1" dirty="0"/>
              <a:t>π</a:t>
            </a:r>
            <a:r>
              <a:rPr lang="en-US" sz="2250" baseline="-25000" dirty="0"/>
              <a:t>Θ</a:t>
            </a:r>
            <a:r>
              <a:rPr lang="en-US" sz="2250" dirty="0"/>
              <a:t>(</a:t>
            </a:r>
            <a:r>
              <a:rPr lang="en-US" sz="2250" i="1" dirty="0"/>
              <a:t>a</a:t>
            </a:r>
            <a:r>
              <a:rPr lang="en-US" sz="2250" dirty="0"/>
              <a:t> | </a:t>
            </a:r>
            <a:r>
              <a:rPr lang="en-US" sz="2250" i="1" dirty="0"/>
              <a:t>s</a:t>
            </a:r>
            <a:r>
              <a:rPr lang="en-US" sz="2250" dirty="0"/>
              <a:t>) is the probability of action </a:t>
            </a:r>
            <a:r>
              <a:rPr lang="en-US" sz="2250" i="1" dirty="0"/>
              <a:t>a</a:t>
            </a:r>
            <a:r>
              <a:rPr lang="en-US" sz="2250" dirty="0"/>
              <a:t> corresponding to given state </a:t>
            </a:r>
            <a:r>
              <a:rPr lang="en-US" sz="2250" i="1" dirty="0"/>
              <a:t>s</a:t>
            </a:r>
            <a:r>
              <a:rPr lang="en-US" sz="2250" dirty="0"/>
              <a:t> so that action </a:t>
            </a:r>
            <a:r>
              <a:rPr lang="en-US" sz="2250" i="1" dirty="0"/>
              <a:t>a</a:t>
            </a:r>
            <a:r>
              <a:rPr lang="en-US" sz="2250" dirty="0"/>
              <a:t> is optimized and so Θ is parametric weights of original transformer and </a:t>
            </a:r>
            <a:r>
              <a:rPr lang="en-US" sz="2250" i="1" dirty="0"/>
              <a:t>π</a:t>
            </a:r>
            <a:r>
              <a:rPr lang="en-US" sz="2250" baseline="-25000" dirty="0"/>
              <a:t>Θ</a:t>
            </a:r>
            <a:r>
              <a:rPr lang="en-US" sz="2250" dirty="0"/>
              <a:t>(</a:t>
            </a:r>
            <a:r>
              <a:rPr lang="en-US" sz="2250" i="1" dirty="0"/>
              <a:t>a</a:t>
            </a:r>
            <a:r>
              <a:rPr lang="en-US" sz="2250" dirty="0"/>
              <a:t> | </a:t>
            </a:r>
            <a:r>
              <a:rPr lang="en-US" sz="2250" i="1" dirty="0"/>
              <a:t>s</a:t>
            </a:r>
            <a:r>
              <a:rPr lang="en-US" sz="2250" dirty="0"/>
              <a:t>) itself, which is a feedforward network (FFN) associated with soft-max function, is added to the top of original transformer. As a convention Θ is called </a:t>
            </a:r>
            <a:r>
              <a:rPr lang="en-US" sz="2250" i="1" dirty="0"/>
              <a:t>policy parameter</a:t>
            </a:r>
            <a:r>
              <a:rPr lang="en-US" sz="2250" dirty="0"/>
              <a:t> or </a:t>
            </a:r>
            <a:r>
              <a:rPr lang="en-US" sz="2250" i="1" dirty="0"/>
              <a:t>original parameter</a:t>
            </a:r>
            <a:r>
              <a:rPr lang="en-US" sz="2250" dirty="0"/>
              <a:t>.</a:t>
            </a:r>
          </a:p>
        </p:txBody>
      </p:sp>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72</a:t>
            </a:fld>
            <a:endParaRPr lang="en-US"/>
          </a:p>
        </p:txBody>
      </p:sp>
    </p:spTree>
    <p:extLst>
      <p:ext uri="{BB962C8B-B14F-4D97-AF65-F5344CB8AC3E}">
        <p14:creationId xmlns:p14="http://schemas.microsoft.com/office/powerpoint/2010/main" val="121889769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 Pre-trained model</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1280" y="914399"/>
                <a:ext cx="12009120" cy="5176066"/>
              </a:xfrm>
            </p:spPr>
            <p:txBody>
              <a:bodyPr>
                <a:noAutofit/>
              </a:bodyPr>
              <a:lstStyle/>
              <a:p>
                <a:pPr marL="0" indent="0">
                  <a:buNone/>
                </a:pPr>
                <a:r>
                  <a:rPr lang="en-US" sz="2100" dirty="0"/>
                  <a:t>Reward function </a:t>
                </a:r>
                <a:r>
                  <a:rPr lang="en-US" sz="2100" i="1" dirty="0"/>
                  <a:t>R</a:t>
                </a:r>
                <a:r>
                  <a:rPr lang="en-US" sz="2100" baseline="-25000" dirty="0"/>
                  <a:t>Ψ</a:t>
                </a:r>
                <a:r>
                  <a:rPr lang="en-US" sz="2100" dirty="0"/>
                  <a:t>(</a:t>
                </a:r>
                <a:r>
                  <a:rPr lang="en-US" sz="2100" i="1" dirty="0"/>
                  <a:t>s</a:t>
                </a:r>
                <a:r>
                  <a:rPr lang="en-US" sz="2100" dirty="0"/>
                  <a:t>, </a:t>
                </a:r>
                <a:r>
                  <a:rPr lang="en-US" sz="2100" i="1" dirty="0"/>
                  <a:t>a</a:t>
                </a:r>
                <a:r>
                  <a:rPr lang="en-US" sz="2100" dirty="0"/>
                  <a:t>) is represented by </a:t>
                </a:r>
                <a:r>
                  <a:rPr lang="en-US" sz="2100" i="1" dirty="0"/>
                  <a:t>reward transformer</a:t>
                </a:r>
                <a:r>
                  <a:rPr lang="en-US" sz="2100" dirty="0"/>
                  <a:t> where the preference pair (</a:t>
                </a:r>
                <a:r>
                  <a:rPr lang="en-US" sz="2100" i="1" dirty="0"/>
                  <a:t>s</a:t>
                </a:r>
                <a:r>
                  <a:rPr lang="en-US" sz="2100" dirty="0"/>
                  <a:t>, </a:t>
                </a:r>
                <a:r>
                  <a:rPr lang="en-US" sz="2100" i="1" dirty="0"/>
                  <a:t>a</a:t>
                </a:r>
                <a:r>
                  <a:rPr lang="en-US" sz="2100" dirty="0"/>
                  <a:t>) is input of reward transformer and </a:t>
                </a:r>
                <a:r>
                  <a:rPr lang="en-US" sz="2100" i="1" dirty="0"/>
                  <a:t>R</a:t>
                </a:r>
                <a:r>
                  <a:rPr lang="en-US" sz="2100" baseline="-25000" dirty="0"/>
                  <a:t>Ψ</a:t>
                </a:r>
                <a:r>
                  <a:rPr lang="en-US" sz="2100" dirty="0"/>
                  <a:t>(</a:t>
                </a:r>
                <a:r>
                  <a:rPr lang="en-US" sz="2100" i="1" dirty="0"/>
                  <a:t>s</a:t>
                </a:r>
                <a:r>
                  <a:rPr lang="en-US" sz="2100" dirty="0"/>
                  <a:t>, </a:t>
                </a:r>
                <a:r>
                  <a:rPr lang="en-US" sz="2100" i="1" dirty="0"/>
                  <a:t>a</a:t>
                </a:r>
                <a:r>
                  <a:rPr lang="en-US" sz="2100" dirty="0"/>
                  <a:t>) itself which is a real number indicating reward score or </a:t>
                </a:r>
                <a:r>
                  <a:rPr lang="en-US" sz="2100" i="1" dirty="0"/>
                  <a:t>immediate reward</a:t>
                </a:r>
                <a:r>
                  <a:rPr lang="en-US" sz="2100" dirty="0"/>
                  <a:t> is output of reward transformer. Note, Ψ is parametric weights of reward transformer which is trained on preference data and so Ψ is called </a:t>
                </a:r>
                <a:r>
                  <a:rPr lang="en-US" sz="2100" i="1" dirty="0"/>
                  <a:t>preference parameter</a:t>
                </a:r>
                <a:r>
                  <a:rPr lang="en-US" sz="2100" dirty="0"/>
                  <a:t> or reward parameter. Because PPO is iterative process in which states and actions go through many iterations, they are indexed by time point </a:t>
                </a:r>
                <a:r>
                  <a:rPr lang="en-US" sz="2100" i="1" dirty="0"/>
                  <a:t>t</a:t>
                </a:r>
                <a:r>
                  <a:rPr lang="en-US" sz="2100" dirty="0"/>
                  <a:t> as </a:t>
                </a:r>
                <a:r>
                  <a:rPr lang="en-US" sz="2100" i="1" dirty="0" err="1"/>
                  <a:t>s</a:t>
                </a:r>
                <a:r>
                  <a:rPr lang="en-US" sz="2100" i="1" baseline="-25000" dirty="0" err="1"/>
                  <a:t>t</a:t>
                </a:r>
                <a:r>
                  <a:rPr lang="en-US" sz="2100" dirty="0"/>
                  <a:t> and </a:t>
                </a:r>
                <a:r>
                  <a:rPr lang="en-US" sz="2100" i="1" dirty="0"/>
                  <a:t>a</a:t>
                </a:r>
                <a:r>
                  <a:rPr lang="en-US" sz="2100" i="1" baseline="-25000" dirty="0"/>
                  <a:t>t</a:t>
                </a:r>
                <a:r>
                  <a:rPr lang="en-US" sz="2100" dirty="0"/>
                  <a:t>. Therefore, we specified policy (original transformer) and reward function (reward transformer) with regard to time point </a:t>
                </a:r>
                <a:r>
                  <a:rPr lang="en-US" sz="2100" i="1" dirty="0"/>
                  <a:t>t</a:t>
                </a:r>
                <a:r>
                  <a:rPr lang="en-US" sz="2100" dirty="0"/>
                  <a:t> as follows:</a:t>
                </a:r>
              </a:p>
              <a:p>
                <a:pPr marL="0" indent="0">
                  <a:buNone/>
                </a:pPr>
                <a14:m>
                  <m:oMathPara xmlns:m="http://schemas.openxmlformats.org/officeDocument/2006/math">
                    <m:oMathParaPr>
                      <m:jc m:val="centerGroup"/>
                    </m:oMathParaPr>
                    <m:oMath xmlns:m="http://schemas.openxmlformats.org/officeDocument/2006/math">
                      <m:m>
                        <m:mPr>
                          <m:mcs>
                            <m:mc>
                              <m:mcPr>
                                <m:count m:val="1"/>
                                <m:mcJc m:val="center"/>
                              </m:mcPr>
                            </m:mc>
                          </m:mcs>
                          <m:ctrlPr>
                            <a:rPr lang="en-US" sz="2100" i="1">
                              <a:latin typeface="Cambria Math" panose="02040503050406030204" pitchFamily="18" charset="0"/>
                            </a:rPr>
                          </m:ctrlPr>
                        </m:mPr>
                        <m:mr>
                          <m:e>
                            <m:sSub>
                              <m:sSubPr>
                                <m:ctrlPr>
                                  <a:rPr lang="en-US" sz="2100" i="1">
                                    <a:latin typeface="Cambria Math" panose="02040503050406030204" pitchFamily="18" charset="0"/>
                                  </a:rPr>
                                </m:ctrlPr>
                              </m:sSubPr>
                              <m:e>
                                <m:r>
                                  <a:rPr lang="en-US" sz="2100" i="1">
                                    <a:latin typeface="Cambria Math" panose="02040503050406030204" pitchFamily="18" charset="0"/>
                                  </a:rPr>
                                  <m:t>𝜋</m:t>
                                </m:r>
                              </m:e>
                              <m:sub>
                                <m:r>
                                  <m:rPr>
                                    <m:sty m:val="p"/>
                                  </m:rPr>
                                  <a:rPr lang="en-US" sz="2100">
                                    <a:latin typeface="Cambria Math" panose="02040503050406030204" pitchFamily="18" charset="0"/>
                                  </a:rPr>
                                  <m:t>Θ</m:t>
                                </m:r>
                              </m:sub>
                            </m:sSub>
                            <m:d>
                              <m:dPr>
                                <m:ctrlPr>
                                  <a:rPr lang="en-US" sz="2100" i="1">
                                    <a:latin typeface="Cambria Math" panose="02040503050406030204" pitchFamily="18" charset="0"/>
                                  </a:rPr>
                                </m:ctrlPr>
                              </m:dPr>
                              <m:e>
                                <m:sSub>
                                  <m:sSubPr>
                                    <m:ctrlPr>
                                      <a:rPr lang="en-US" sz="2100" i="1">
                                        <a:latin typeface="Cambria Math" panose="02040503050406030204" pitchFamily="18" charset="0"/>
                                      </a:rPr>
                                    </m:ctrlPr>
                                  </m:sSubPr>
                                  <m:e>
                                    <m:r>
                                      <a:rPr lang="en-US" sz="2100" i="1">
                                        <a:latin typeface="Cambria Math" panose="02040503050406030204" pitchFamily="18" charset="0"/>
                                      </a:rPr>
                                      <m:t>𝑎</m:t>
                                    </m:r>
                                  </m:e>
                                  <m:sub>
                                    <m:r>
                                      <a:rPr lang="en-US" sz="2100" i="1">
                                        <a:latin typeface="Cambria Math" panose="02040503050406030204" pitchFamily="18" charset="0"/>
                                      </a:rPr>
                                      <m:t>𝑡</m:t>
                                    </m:r>
                                  </m:sub>
                                </m:sSub>
                              </m:e>
                              <m:e>
                                <m:sSub>
                                  <m:sSubPr>
                                    <m:ctrlPr>
                                      <a:rPr lang="en-US" sz="2100" i="1">
                                        <a:latin typeface="Cambria Math" panose="02040503050406030204" pitchFamily="18" charset="0"/>
                                      </a:rPr>
                                    </m:ctrlPr>
                                  </m:sSubPr>
                                  <m:e>
                                    <m:r>
                                      <a:rPr lang="en-US" sz="2100" i="1">
                                        <a:latin typeface="Cambria Math" panose="02040503050406030204" pitchFamily="18" charset="0"/>
                                      </a:rPr>
                                      <m:t>𝑠</m:t>
                                    </m:r>
                                  </m:e>
                                  <m:sub>
                                    <m:r>
                                      <a:rPr lang="en-US" sz="2100" i="1">
                                        <a:latin typeface="Cambria Math" panose="02040503050406030204" pitchFamily="18" charset="0"/>
                                      </a:rPr>
                                      <m:t>𝑡</m:t>
                                    </m:r>
                                  </m:sub>
                                </m:sSub>
                              </m:e>
                            </m:d>
                          </m:e>
                        </m:mr>
                        <m:mr>
                          <m:e>
                            <m:sSub>
                              <m:sSubPr>
                                <m:ctrlPr>
                                  <a:rPr lang="en-US" sz="2100" i="1">
                                    <a:latin typeface="Cambria Math" panose="02040503050406030204" pitchFamily="18" charset="0"/>
                                  </a:rPr>
                                </m:ctrlPr>
                              </m:sSubPr>
                              <m:e>
                                <m:r>
                                  <a:rPr lang="en-US" sz="2100" i="1">
                                    <a:latin typeface="Cambria Math" panose="02040503050406030204" pitchFamily="18" charset="0"/>
                                  </a:rPr>
                                  <m:t>𝑅</m:t>
                                </m:r>
                              </m:e>
                              <m:sub>
                                <m:r>
                                  <m:rPr>
                                    <m:sty m:val="p"/>
                                  </m:rPr>
                                  <a:rPr lang="en-US" sz="2100">
                                    <a:latin typeface="Cambria Math" panose="02040503050406030204" pitchFamily="18" charset="0"/>
                                  </a:rPr>
                                  <m:t>Ψ</m:t>
                                </m:r>
                              </m:sub>
                            </m:sSub>
                            <m:d>
                              <m:dPr>
                                <m:ctrlPr>
                                  <a:rPr lang="en-US" sz="2100" i="1">
                                    <a:latin typeface="Cambria Math" panose="02040503050406030204" pitchFamily="18" charset="0"/>
                                  </a:rPr>
                                </m:ctrlPr>
                              </m:dPr>
                              <m:e>
                                <m:sSub>
                                  <m:sSubPr>
                                    <m:ctrlPr>
                                      <a:rPr lang="en-US" sz="2100" i="1">
                                        <a:latin typeface="Cambria Math" panose="02040503050406030204" pitchFamily="18" charset="0"/>
                                      </a:rPr>
                                    </m:ctrlPr>
                                  </m:sSubPr>
                                  <m:e>
                                    <m:r>
                                      <a:rPr lang="en-US" sz="2100" i="1">
                                        <a:latin typeface="Cambria Math" panose="02040503050406030204" pitchFamily="18" charset="0"/>
                                      </a:rPr>
                                      <m:t>𝑠</m:t>
                                    </m:r>
                                  </m:e>
                                  <m:sub>
                                    <m:r>
                                      <a:rPr lang="en-US" sz="2100" i="1">
                                        <a:latin typeface="Cambria Math" panose="02040503050406030204" pitchFamily="18" charset="0"/>
                                      </a:rPr>
                                      <m:t>𝑡</m:t>
                                    </m:r>
                                  </m:sub>
                                </m:sSub>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rPr>
                                      <m:t>𝑎</m:t>
                                    </m:r>
                                  </m:e>
                                  <m:sub>
                                    <m:r>
                                      <a:rPr lang="en-US" sz="2100" i="1">
                                        <a:latin typeface="Cambria Math" panose="02040503050406030204" pitchFamily="18" charset="0"/>
                                      </a:rPr>
                                      <m:t>𝑡</m:t>
                                    </m:r>
                                  </m:sub>
                                </m:sSub>
                              </m:e>
                            </m:d>
                          </m:e>
                        </m:mr>
                      </m:m>
                    </m:oMath>
                  </m:oMathPara>
                </a14:m>
                <a:endParaRPr lang="en-US" sz="2100" dirty="0"/>
              </a:p>
              <a:p>
                <a:pPr marL="0" indent="0">
                  <a:buNone/>
                </a:pPr>
                <a:r>
                  <a:rPr lang="en-US" sz="2100" dirty="0"/>
                  <a:t>The reward score or immediate reward over all actions is expected value of all </a:t>
                </a:r>
                <a:r>
                  <a:rPr lang="en-US" sz="2100" i="1" dirty="0"/>
                  <a:t>R</a:t>
                </a:r>
                <a:r>
                  <a:rPr lang="en-US" sz="2100" baseline="-25000" dirty="0"/>
                  <a:t>Ψ</a:t>
                </a:r>
                <a:r>
                  <a:rPr lang="en-US" sz="2100" dirty="0"/>
                  <a:t>(</a:t>
                </a:r>
                <a:r>
                  <a:rPr lang="en-US" sz="2100" i="1" dirty="0" err="1"/>
                  <a:t>s</a:t>
                </a:r>
                <a:r>
                  <a:rPr lang="en-US" sz="2100" i="1" baseline="-25000" dirty="0" err="1"/>
                  <a:t>t</a:t>
                </a:r>
                <a:r>
                  <a:rPr lang="en-US" sz="2100" dirty="0"/>
                  <a:t>, </a:t>
                </a:r>
                <a:r>
                  <a:rPr lang="en-US" sz="2100" i="1" dirty="0"/>
                  <a:t>a</a:t>
                </a:r>
                <a:r>
                  <a:rPr lang="en-US" sz="2100" i="1" baseline="-25000" dirty="0"/>
                  <a:t>t</a:t>
                </a:r>
                <a:r>
                  <a:rPr lang="en-US" sz="2100" dirty="0"/>
                  <a:t>) over all actions:</a:t>
                </a:r>
              </a:p>
              <a:p>
                <a:pPr marL="0" indent="0">
                  <a:buNone/>
                </a:pPr>
                <a14:m>
                  <m:oMathPara xmlns:m="http://schemas.openxmlformats.org/officeDocument/2006/math">
                    <m:oMathParaPr>
                      <m:jc m:val="centerGroup"/>
                    </m:oMathParaPr>
                    <m:oMath xmlns:m="http://schemas.openxmlformats.org/officeDocument/2006/math">
                      <m:sSub>
                        <m:sSubPr>
                          <m:ctrlPr>
                            <a:rPr lang="en-US" sz="2100" i="1">
                              <a:latin typeface="Cambria Math" panose="02040503050406030204" pitchFamily="18" charset="0"/>
                            </a:rPr>
                          </m:ctrlPr>
                        </m:sSubPr>
                        <m:e>
                          <m:r>
                            <a:rPr lang="en-US" sz="2100" i="1">
                              <a:latin typeface="Cambria Math" panose="02040503050406030204" pitchFamily="18" charset="0"/>
                            </a:rPr>
                            <m:t>𝑅</m:t>
                          </m:r>
                        </m:e>
                        <m:sub>
                          <m:r>
                            <m:rPr>
                              <m:sty m:val="p"/>
                            </m:rPr>
                            <a:rPr lang="en-US" sz="2100">
                              <a:latin typeface="Cambria Math" panose="02040503050406030204" pitchFamily="18" charset="0"/>
                            </a:rPr>
                            <m:t>Ψ</m:t>
                          </m:r>
                        </m:sub>
                      </m:sSub>
                      <m:d>
                        <m:dPr>
                          <m:ctrlPr>
                            <a:rPr lang="en-US" sz="2100" i="1">
                              <a:latin typeface="Cambria Math" panose="02040503050406030204" pitchFamily="18" charset="0"/>
                            </a:rPr>
                          </m:ctrlPr>
                        </m:dPr>
                        <m:e>
                          <m:sSub>
                            <m:sSubPr>
                              <m:ctrlPr>
                                <a:rPr lang="en-US" sz="2100" i="1">
                                  <a:latin typeface="Cambria Math" panose="02040503050406030204" pitchFamily="18" charset="0"/>
                                </a:rPr>
                              </m:ctrlPr>
                            </m:sSubPr>
                            <m:e>
                              <m:r>
                                <a:rPr lang="en-US" sz="2100" i="1">
                                  <a:latin typeface="Cambria Math" panose="02040503050406030204" pitchFamily="18" charset="0"/>
                                </a:rPr>
                                <m:t>𝑠</m:t>
                              </m:r>
                            </m:e>
                            <m:sub>
                              <m:r>
                                <a:rPr lang="en-US" sz="2100" i="1">
                                  <a:latin typeface="Cambria Math" panose="02040503050406030204" pitchFamily="18" charset="0"/>
                                </a:rPr>
                                <m:t>𝑡</m:t>
                              </m:r>
                            </m:sub>
                          </m:sSub>
                        </m:e>
                      </m:d>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rPr>
                            <m:t>𝐸</m:t>
                          </m:r>
                        </m:e>
                        <m:sub>
                          <m:r>
                            <a:rPr lang="en-US" sz="2100" i="1">
                              <a:latin typeface="Cambria Math" panose="02040503050406030204" pitchFamily="18" charset="0"/>
                            </a:rPr>
                            <m:t>𝑎</m:t>
                          </m:r>
                        </m:sub>
                      </m:sSub>
                      <m:d>
                        <m:dPr>
                          <m:ctrlPr>
                            <a:rPr lang="en-US" sz="2100" i="1">
                              <a:latin typeface="Cambria Math" panose="02040503050406030204" pitchFamily="18" charset="0"/>
                            </a:rPr>
                          </m:ctrlPr>
                        </m:dPr>
                        <m:e>
                          <m:sSub>
                            <m:sSubPr>
                              <m:ctrlPr>
                                <a:rPr lang="en-US" sz="2100" i="1">
                                  <a:latin typeface="Cambria Math" panose="02040503050406030204" pitchFamily="18" charset="0"/>
                                </a:rPr>
                              </m:ctrlPr>
                            </m:sSubPr>
                            <m:e>
                              <m:r>
                                <a:rPr lang="en-US" sz="2100" i="1">
                                  <a:latin typeface="Cambria Math" panose="02040503050406030204" pitchFamily="18" charset="0"/>
                                </a:rPr>
                                <m:t>𝑅</m:t>
                              </m:r>
                            </m:e>
                            <m:sub>
                              <m:r>
                                <m:rPr>
                                  <m:sty m:val="p"/>
                                </m:rPr>
                                <a:rPr lang="en-US" sz="2100">
                                  <a:latin typeface="Cambria Math" panose="02040503050406030204" pitchFamily="18" charset="0"/>
                                </a:rPr>
                                <m:t>Ψ</m:t>
                              </m:r>
                            </m:sub>
                          </m:sSub>
                          <m:d>
                            <m:dPr>
                              <m:ctrlPr>
                                <a:rPr lang="en-US" sz="2100" i="1">
                                  <a:latin typeface="Cambria Math" panose="02040503050406030204" pitchFamily="18" charset="0"/>
                                </a:rPr>
                              </m:ctrlPr>
                            </m:dPr>
                            <m:e>
                              <m:sSub>
                                <m:sSubPr>
                                  <m:ctrlPr>
                                    <a:rPr lang="en-US" sz="2100" i="1">
                                      <a:latin typeface="Cambria Math" panose="02040503050406030204" pitchFamily="18" charset="0"/>
                                    </a:rPr>
                                  </m:ctrlPr>
                                </m:sSubPr>
                                <m:e>
                                  <m:r>
                                    <a:rPr lang="en-US" sz="2100" i="1">
                                      <a:latin typeface="Cambria Math" panose="02040503050406030204" pitchFamily="18" charset="0"/>
                                    </a:rPr>
                                    <m:t>𝑠</m:t>
                                  </m:r>
                                </m:e>
                                <m:sub>
                                  <m:r>
                                    <a:rPr lang="en-US" sz="2100" i="1">
                                      <a:latin typeface="Cambria Math" panose="02040503050406030204" pitchFamily="18" charset="0"/>
                                    </a:rPr>
                                    <m:t>𝑡</m:t>
                                  </m:r>
                                </m:sub>
                              </m:sSub>
                              <m:r>
                                <a:rPr lang="en-US" sz="2100" i="1">
                                  <a:latin typeface="Cambria Math" panose="02040503050406030204" pitchFamily="18" charset="0"/>
                                </a:rPr>
                                <m:t>,</m:t>
                              </m:r>
                              <m:r>
                                <a:rPr lang="en-US" sz="2100" i="1">
                                  <a:latin typeface="Cambria Math" panose="02040503050406030204" pitchFamily="18" charset="0"/>
                                </a:rPr>
                                <m:t>𝑎</m:t>
                              </m:r>
                            </m:e>
                          </m:d>
                        </m:e>
                      </m:d>
                      <m:r>
                        <a:rPr lang="en-US" sz="2100" i="1">
                          <a:latin typeface="Cambria Math" panose="02040503050406030204" pitchFamily="18" charset="0"/>
                        </a:rPr>
                        <m:t>=</m:t>
                      </m:r>
                      <m:f>
                        <m:fPr>
                          <m:ctrlPr>
                            <a:rPr lang="en-US" sz="2100" i="1">
                              <a:latin typeface="Cambria Math" panose="02040503050406030204" pitchFamily="18" charset="0"/>
                            </a:rPr>
                          </m:ctrlPr>
                        </m:fPr>
                        <m:num>
                          <m:r>
                            <a:rPr lang="en-US" sz="2100" i="1">
                              <a:latin typeface="Cambria Math" panose="02040503050406030204" pitchFamily="18" charset="0"/>
                            </a:rPr>
                            <m:t>1</m:t>
                          </m:r>
                        </m:num>
                        <m:den>
                          <m:d>
                            <m:dPr>
                              <m:begChr m:val="|"/>
                              <m:endChr m:val="|"/>
                              <m:ctrlPr>
                                <a:rPr lang="en-US" sz="2100" i="1">
                                  <a:latin typeface="Cambria Math" panose="02040503050406030204" pitchFamily="18" charset="0"/>
                                </a:rPr>
                              </m:ctrlPr>
                            </m:dPr>
                            <m:e>
                              <m:r>
                                <a:rPr lang="en-US" sz="2100" i="1">
                                  <a:latin typeface="Cambria Math" panose="02040503050406030204" pitchFamily="18" charset="0"/>
                                </a:rPr>
                                <m:t>𝐴</m:t>
                              </m:r>
                            </m:e>
                          </m:d>
                        </m:den>
                      </m:f>
                      <m:nary>
                        <m:naryPr>
                          <m:chr m:val="∑"/>
                          <m:limLoc m:val="undOvr"/>
                          <m:supHide m:val="on"/>
                          <m:ctrlPr>
                            <a:rPr lang="en-US" sz="2100" i="1">
                              <a:latin typeface="Cambria Math" panose="02040503050406030204" pitchFamily="18" charset="0"/>
                            </a:rPr>
                          </m:ctrlPr>
                        </m:naryPr>
                        <m:sub>
                          <m:r>
                            <a:rPr lang="en-US" sz="2100" i="1">
                              <a:latin typeface="Cambria Math" panose="02040503050406030204" pitchFamily="18" charset="0"/>
                            </a:rPr>
                            <m:t>𝑎</m:t>
                          </m:r>
                          <m:r>
                            <a:rPr lang="en-US" sz="2100" i="1">
                              <a:latin typeface="Cambria Math" panose="02040503050406030204" pitchFamily="18" charset="0"/>
                            </a:rPr>
                            <m:t>∈</m:t>
                          </m:r>
                          <m:r>
                            <a:rPr lang="en-US" sz="2100" i="1">
                              <a:latin typeface="Cambria Math" panose="02040503050406030204" pitchFamily="18" charset="0"/>
                            </a:rPr>
                            <m:t>𝐴</m:t>
                          </m:r>
                        </m:sub>
                        <m:sup/>
                        <m:e>
                          <m:sSub>
                            <m:sSubPr>
                              <m:ctrlPr>
                                <a:rPr lang="en-US" sz="2100" i="1">
                                  <a:latin typeface="Cambria Math" panose="02040503050406030204" pitchFamily="18" charset="0"/>
                                </a:rPr>
                              </m:ctrlPr>
                            </m:sSubPr>
                            <m:e>
                              <m:r>
                                <a:rPr lang="en-US" sz="2100" i="1">
                                  <a:latin typeface="Cambria Math" panose="02040503050406030204" pitchFamily="18" charset="0"/>
                                </a:rPr>
                                <m:t>𝑅</m:t>
                              </m:r>
                            </m:e>
                            <m:sub>
                              <m:r>
                                <m:rPr>
                                  <m:sty m:val="p"/>
                                </m:rPr>
                                <a:rPr lang="en-US" sz="2100">
                                  <a:latin typeface="Cambria Math" panose="02040503050406030204" pitchFamily="18" charset="0"/>
                                </a:rPr>
                                <m:t>Ψ</m:t>
                              </m:r>
                            </m:sub>
                          </m:sSub>
                          <m:d>
                            <m:dPr>
                              <m:ctrlPr>
                                <a:rPr lang="en-US" sz="2100" i="1">
                                  <a:latin typeface="Cambria Math" panose="02040503050406030204" pitchFamily="18" charset="0"/>
                                </a:rPr>
                              </m:ctrlPr>
                            </m:dPr>
                            <m:e>
                              <m:sSub>
                                <m:sSubPr>
                                  <m:ctrlPr>
                                    <a:rPr lang="en-US" sz="2100" i="1">
                                      <a:latin typeface="Cambria Math" panose="02040503050406030204" pitchFamily="18" charset="0"/>
                                    </a:rPr>
                                  </m:ctrlPr>
                                </m:sSubPr>
                                <m:e>
                                  <m:r>
                                    <a:rPr lang="en-US" sz="2100" i="1">
                                      <a:latin typeface="Cambria Math" panose="02040503050406030204" pitchFamily="18" charset="0"/>
                                    </a:rPr>
                                    <m:t>𝑠</m:t>
                                  </m:r>
                                </m:e>
                                <m:sub>
                                  <m:r>
                                    <a:rPr lang="en-US" sz="2100" i="1">
                                      <a:latin typeface="Cambria Math" panose="02040503050406030204" pitchFamily="18" charset="0"/>
                                    </a:rPr>
                                    <m:t>𝑡</m:t>
                                  </m:r>
                                </m:sub>
                              </m:sSub>
                              <m:r>
                                <a:rPr lang="en-US" sz="2100" i="1">
                                  <a:latin typeface="Cambria Math" panose="02040503050406030204" pitchFamily="18" charset="0"/>
                                </a:rPr>
                                <m:t>,</m:t>
                              </m:r>
                              <m:r>
                                <a:rPr lang="en-US" sz="2100" i="1">
                                  <a:latin typeface="Cambria Math" panose="02040503050406030204" pitchFamily="18" charset="0"/>
                                </a:rPr>
                                <m:t>𝑎</m:t>
                              </m:r>
                            </m:e>
                          </m:d>
                        </m:e>
                      </m:nary>
                    </m:oMath>
                  </m:oMathPara>
                </a14:m>
                <a:endParaRPr lang="en-US" sz="2100" dirty="0"/>
              </a:p>
              <a:p>
                <a:pPr marL="0" indent="0">
                  <a:buNone/>
                </a:pPr>
                <a:r>
                  <a:rPr lang="en-US" sz="2100" dirty="0"/>
                  <a:t>The expected value now known as immediate reward as usual is calculated in more practical way as follows:</a:t>
                </a:r>
              </a:p>
              <a:p>
                <a:pPr marL="0" indent="0">
                  <a:buNone/>
                </a:pPr>
                <a14:m>
                  <m:oMathPara xmlns:m="http://schemas.openxmlformats.org/officeDocument/2006/math">
                    <m:oMathParaPr>
                      <m:jc m:val="centerGroup"/>
                    </m:oMathParaPr>
                    <m:oMath xmlns:m="http://schemas.openxmlformats.org/officeDocument/2006/math">
                      <m:sSub>
                        <m:sSubPr>
                          <m:ctrlPr>
                            <a:rPr lang="en-US" sz="2100" i="1">
                              <a:latin typeface="Cambria Math" panose="02040503050406030204" pitchFamily="18" charset="0"/>
                            </a:rPr>
                          </m:ctrlPr>
                        </m:sSubPr>
                        <m:e>
                          <m:r>
                            <a:rPr lang="en-US" sz="2100" i="1">
                              <a:latin typeface="Cambria Math" panose="02040503050406030204" pitchFamily="18" charset="0"/>
                            </a:rPr>
                            <m:t>𝑅</m:t>
                          </m:r>
                        </m:e>
                        <m:sub>
                          <m:r>
                            <m:rPr>
                              <m:sty m:val="p"/>
                            </m:rPr>
                            <a:rPr lang="en-US" sz="2100">
                              <a:latin typeface="Cambria Math" panose="02040503050406030204" pitchFamily="18" charset="0"/>
                            </a:rPr>
                            <m:t>Ψ</m:t>
                          </m:r>
                        </m:sub>
                      </m:sSub>
                      <m:d>
                        <m:dPr>
                          <m:ctrlPr>
                            <a:rPr lang="en-US" sz="2100" i="1">
                              <a:latin typeface="Cambria Math" panose="02040503050406030204" pitchFamily="18" charset="0"/>
                            </a:rPr>
                          </m:ctrlPr>
                        </m:dPr>
                        <m:e>
                          <m:sSub>
                            <m:sSubPr>
                              <m:ctrlPr>
                                <a:rPr lang="en-US" sz="2100" i="1">
                                  <a:latin typeface="Cambria Math" panose="02040503050406030204" pitchFamily="18" charset="0"/>
                                </a:rPr>
                              </m:ctrlPr>
                            </m:sSubPr>
                            <m:e>
                              <m:r>
                                <a:rPr lang="en-US" sz="2100" i="1">
                                  <a:latin typeface="Cambria Math" panose="02040503050406030204" pitchFamily="18" charset="0"/>
                                </a:rPr>
                                <m:t>𝑠</m:t>
                              </m:r>
                            </m:e>
                            <m:sub>
                              <m:r>
                                <a:rPr lang="en-US" sz="2100" i="1">
                                  <a:latin typeface="Cambria Math" panose="02040503050406030204" pitchFamily="18" charset="0"/>
                                </a:rPr>
                                <m:t>𝑡</m:t>
                              </m:r>
                            </m:sub>
                          </m:sSub>
                        </m:e>
                      </m:d>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rPr>
                            <m:t>𝐸</m:t>
                          </m:r>
                        </m:e>
                        <m:sub>
                          <m:sSub>
                            <m:sSubPr>
                              <m:ctrlPr>
                                <a:rPr lang="en-US" sz="2100" i="1">
                                  <a:latin typeface="Cambria Math" panose="02040503050406030204" pitchFamily="18" charset="0"/>
                                </a:rPr>
                              </m:ctrlPr>
                            </m:sSubPr>
                            <m:e>
                              <m:r>
                                <a:rPr lang="en-US" sz="2100" i="1">
                                  <a:latin typeface="Cambria Math" panose="02040503050406030204" pitchFamily="18" charset="0"/>
                                </a:rPr>
                                <m:t>𝑎</m:t>
                              </m:r>
                            </m:e>
                            <m:sub>
                              <m:r>
                                <a:rPr lang="en-US" sz="2100" i="1">
                                  <a:latin typeface="Cambria Math" panose="02040503050406030204" pitchFamily="18" charset="0"/>
                                </a:rPr>
                                <m:t>𝑘</m:t>
                              </m:r>
                            </m:sub>
                          </m:sSub>
                        </m:sub>
                      </m:sSub>
                      <m:d>
                        <m:dPr>
                          <m:ctrlPr>
                            <a:rPr lang="en-US" sz="2100" i="1">
                              <a:latin typeface="Cambria Math" panose="02040503050406030204" pitchFamily="18" charset="0"/>
                            </a:rPr>
                          </m:ctrlPr>
                        </m:dPr>
                        <m:e>
                          <m:sSub>
                            <m:sSubPr>
                              <m:ctrlPr>
                                <a:rPr lang="en-US" sz="2100" i="1">
                                  <a:latin typeface="Cambria Math" panose="02040503050406030204" pitchFamily="18" charset="0"/>
                                </a:rPr>
                              </m:ctrlPr>
                            </m:sSubPr>
                            <m:e>
                              <m:r>
                                <a:rPr lang="en-US" sz="2100" i="1">
                                  <a:latin typeface="Cambria Math" panose="02040503050406030204" pitchFamily="18" charset="0"/>
                                </a:rPr>
                                <m:t>𝑅</m:t>
                              </m:r>
                            </m:e>
                            <m:sub>
                              <m:r>
                                <m:rPr>
                                  <m:sty m:val="p"/>
                                </m:rPr>
                                <a:rPr lang="en-US" sz="2100">
                                  <a:latin typeface="Cambria Math" panose="02040503050406030204" pitchFamily="18" charset="0"/>
                                </a:rPr>
                                <m:t>Ψ</m:t>
                              </m:r>
                            </m:sub>
                          </m:sSub>
                          <m:d>
                            <m:dPr>
                              <m:ctrlPr>
                                <a:rPr lang="en-US" sz="2100" i="1">
                                  <a:latin typeface="Cambria Math" panose="02040503050406030204" pitchFamily="18" charset="0"/>
                                </a:rPr>
                              </m:ctrlPr>
                            </m:dPr>
                            <m:e>
                              <m:sSub>
                                <m:sSubPr>
                                  <m:ctrlPr>
                                    <a:rPr lang="en-US" sz="2100" i="1">
                                      <a:latin typeface="Cambria Math" panose="02040503050406030204" pitchFamily="18" charset="0"/>
                                    </a:rPr>
                                  </m:ctrlPr>
                                </m:sSubPr>
                                <m:e>
                                  <m:r>
                                    <a:rPr lang="en-US" sz="2100" i="1">
                                      <a:latin typeface="Cambria Math" panose="02040503050406030204" pitchFamily="18" charset="0"/>
                                    </a:rPr>
                                    <m:t>𝑠</m:t>
                                  </m:r>
                                </m:e>
                                <m:sub>
                                  <m:r>
                                    <a:rPr lang="en-US" sz="2100" i="1">
                                      <a:latin typeface="Cambria Math" panose="02040503050406030204" pitchFamily="18" charset="0"/>
                                    </a:rPr>
                                    <m:t>𝑡</m:t>
                                  </m:r>
                                </m:sub>
                              </m:sSub>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rPr>
                                    <m:t>𝑎</m:t>
                                  </m:r>
                                </m:e>
                                <m:sub>
                                  <m:r>
                                    <a:rPr lang="en-US" sz="2100" i="1">
                                      <a:latin typeface="Cambria Math" panose="02040503050406030204" pitchFamily="18" charset="0"/>
                                    </a:rPr>
                                    <m:t>𝑘</m:t>
                                  </m:r>
                                </m:sub>
                              </m:sSub>
                            </m:e>
                          </m:d>
                        </m:e>
                      </m:d>
                      <m:r>
                        <a:rPr lang="en-US" sz="2100" i="1">
                          <a:latin typeface="Cambria Math" panose="02040503050406030204" pitchFamily="18" charset="0"/>
                        </a:rPr>
                        <m:t>=</m:t>
                      </m:r>
                      <m:f>
                        <m:fPr>
                          <m:ctrlPr>
                            <a:rPr lang="en-US" sz="2100" i="1">
                              <a:latin typeface="Cambria Math" panose="02040503050406030204" pitchFamily="18" charset="0"/>
                            </a:rPr>
                          </m:ctrlPr>
                        </m:fPr>
                        <m:num>
                          <m:r>
                            <a:rPr lang="en-US" sz="2100" i="1">
                              <a:latin typeface="Cambria Math" panose="02040503050406030204" pitchFamily="18" charset="0"/>
                            </a:rPr>
                            <m:t>1</m:t>
                          </m:r>
                        </m:num>
                        <m:den>
                          <m:r>
                            <a:rPr lang="en-US" sz="2100" i="1">
                              <a:latin typeface="Cambria Math" panose="02040503050406030204" pitchFamily="18" charset="0"/>
                            </a:rPr>
                            <m:t>𝐾</m:t>
                          </m:r>
                        </m:den>
                      </m:f>
                      <m:nary>
                        <m:naryPr>
                          <m:chr m:val="∑"/>
                          <m:limLoc m:val="undOvr"/>
                          <m:ctrlPr>
                            <a:rPr lang="en-US" sz="2100" i="1">
                              <a:latin typeface="Cambria Math" panose="02040503050406030204" pitchFamily="18" charset="0"/>
                            </a:rPr>
                          </m:ctrlPr>
                        </m:naryPr>
                        <m:sub>
                          <m:r>
                            <a:rPr lang="en-US" sz="2100" i="1">
                              <a:latin typeface="Cambria Math" panose="02040503050406030204" pitchFamily="18" charset="0"/>
                            </a:rPr>
                            <m:t>𝑘</m:t>
                          </m:r>
                          <m:r>
                            <a:rPr lang="en-US" sz="2100" i="1">
                              <a:latin typeface="Cambria Math" panose="02040503050406030204" pitchFamily="18" charset="0"/>
                            </a:rPr>
                            <m:t>=1</m:t>
                          </m:r>
                        </m:sub>
                        <m:sup>
                          <m:r>
                            <a:rPr lang="en-US" sz="2100" i="1">
                              <a:latin typeface="Cambria Math" panose="02040503050406030204" pitchFamily="18" charset="0"/>
                            </a:rPr>
                            <m:t>𝐾</m:t>
                          </m:r>
                        </m:sup>
                        <m:e>
                          <m:sSub>
                            <m:sSubPr>
                              <m:ctrlPr>
                                <a:rPr lang="en-US" sz="2100" i="1">
                                  <a:latin typeface="Cambria Math" panose="02040503050406030204" pitchFamily="18" charset="0"/>
                                </a:rPr>
                              </m:ctrlPr>
                            </m:sSubPr>
                            <m:e>
                              <m:r>
                                <a:rPr lang="en-US" sz="2100" i="1">
                                  <a:latin typeface="Cambria Math" panose="02040503050406030204" pitchFamily="18" charset="0"/>
                                </a:rPr>
                                <m:t>𝑅</m:t>
                              </m:r>
                            </m:e>
                            <m:sub>
                              <m:r>
                                <m:rPr>
                                  <m:sty m:val="p"/>
                                </m:rPr>
                                <a:rPr lang="en-US" sz="2100">
                                  <a:latin typeface="Cambria Math" panose="02040503050406030204" pitchFamily="18" charset="0"/>
                                </a:rPr>
                                <m:t>Ψ</m:t>
                              </m:r>
                            </m:sub>
                          </m:sSub>
                          <m:d>
                            <m:dPr>
                              <m:ctrlPr>
                                <a:rPr lang="en-US" sz="2100" i="1">
                                  <a:latin typeface="Cambria Math" panose="02040503050406030204" pitchFamily="18" charset="0"/>
                                </a:rPr>
                              </m:ctrlPr>
                            </m:dPr>
                            <m:e>
                              <m:sSub>
                                <m:sSubPr>
                                  <m:ctrlPr>
                                    <a:rPr lang="en-US" sz="2100" i="1">
                                      <a:latin typeface="Cambria Math" panose="02040503050406030204" pitchFamily="18" charset="0"/>
                                    </a:rPr>
                                  </m:ctrlPr>
                                </m:sSubPr>
                                <m:e>
                                  <m:r>
                                    <a:rPr lang="en-US" sz="2100" i="1">
                                      <a:latin typeface="Cambria Math" panose="02040503050406030204" pitchFamily="18" charset="0"/>
                                    </a:rPr>
                                    <m:t>𝑠</m:t>
                                  </m:r>
                                </m:e>
                                <m:sub>
                                  <m:r>
                                    <a:rPr lang="en-US" sz="2100" i="1">
                                      <a:latin typeface="Cambria Math" panose="02040503050406030204" pitchFamily="18" charset="0"/>
                                    </a:rPr>
                                    <m:t>𝑡</m:t>
                                  </m:r>
                                </m:sub>
                              </m:sSub>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rPr>
                                    <m:t>𝑎</m:t>
                                  </m:r>
                                </m:e>
                                <m:sub>
                                  <m:r>
                                    <a:rPr lang="en-US" sz="2100" i="1">
                                      <a:latin typeface="Cambria Math" panose="02040503050406030204" pitchFamily="18" charset="0"/>
                                    </a:rPr>
                                    <m:t>𝑘</m:t>
                                  </m:r>
                                </m:sub>
                              </m:sSub>
                            </m:e>
                          </m:d>
                        </m:e>
                      </m:nary>
                    </m:oMath>
                  </m:oMathPara>
                </a14:m>
                <a:endParaRPr lang="en-US" sz="21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1280" y="914399"/>
                <a:ext cx="12009120" cy="5176066"/>
              </a:xfrm>
              <a:blipFill>
                <a:blip r:embed="rId2"/>
                <a:stretch>
                  <a:fillRect l="-609" t="-707" r="-609" b="-1413"/>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73</a:t>
            </a:fld>
            <a:endParaRPr lang="en-US"/>
          </a:p>
        </p:txBody>
      </p:sp>
    </p:spTree>
    <p:extLst>
      <p:ext uri="{BB962C8B-B14F-4D97-AF65-F5344CB8AC3E}">
        <p14:creationId xmlns:p14="http://schemas.microsoft.com/office/powerpoint/2010/main" val="22314213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 Pre-trained model</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1440" y="914399"/>
                <a:ext cx="12019280" cy="5176066"/>
              </a:xfrm>
            </p:spPr>
            <p:txBody>
              <a:bodyPr>
                <a:normAutofit/>
              </a:bodyPr>
              <a:lstStyle/>
              <a:p>
                <a:pPr marL="0" indent="0">
                  <a:buNone/>
                </a:pPr>
                <a:r>
                  <a:rPr lang="en-US" dirty="0"/>
                  <a:t>Where </a:t>
                </a:r>
                <a:r>
                  <a:rPr lang="en-US" i="1" dirty="0"/>
                  <a:t>K</a:t>
                </a:r>
                <a:r>
                  <a:rPr lang="en-US" dirty="0"/>
                  <a:t> is the number of all possible actions at current state </a:t>
                </a:r>
                <a:r>
                  <a:rPr lang="en-US" i="1" dirty="0" err="1"/>
                  <a:t>s</a:t>
                </a:r>
                <a:r>
                  <a:rPr lang="en-US" i="1" baseline="-25000" dirty="0" err="1"/>
                  <a:t>t</a:t>
                </a:r>
                <a:r>
                  <a:rPr lang="en-US" dirty="0" err="1"/>
                  <a:t>.</a:t>
                </a:r>
                <a:r>
                  <a:rPr lang="en-US" dirty="0"/>
                  <a:t> In context of transformer where training data is split into many epoch, suppose each epoch has </a:t>
                </a:r>
                <a:r>
                  <a:rPr lang="en-US" i="1" dirty="0"/>
                  <a:t>T</a:t>
                </a:r>
                <a:r>
                  <a:rPr lang="en-US" dirty="0"/>
                  <a:t> batches corresponding to </a:t>
                </a:r>
                <a:r>
                  <a:rPr lang="en-US" i="1" dirty="0"/>
                  <a:t>T</a:t>
                </a:r>
                <a:r>
                  <a:rPr lang="en-US" dirty="0"/>
                  <a:t> time points so that such there are </a:t>
                </a:r>
                <a:r>
                  <a:rPr lang="en-US" i="1" dirty="0"/>
                  <a:t>T</a:t>
                </a:r>
                <a:r>
                  <a:rPr lang="en-US" dirty="0"/>
                  <a:t> states </a:t>
                </a:r>
                <a:r>
                  <a:rPr lang="en-US" i="1" dirty="0" err="1"/>
                  <a:t>s</a:t>
                </a:r>
                <a:r>
                  <a:rPr lang="en-US" i="1" baseline="-25000" dirty="0" err="1"/>
                  <a:t>t</a:t>
                </a:r>
                <a:r>
                  <a:rPr lang="en-US" dirty="0"/>
                  <a:t> (s) in the epoch and suppose the </a:t>
                </a:r>
                <a:r>
                  <a:rPr lang="en-US" i="1" dirty="0" err="1"/>
                  <a:t>t</a:t>
                </a:r>
                <a:r>
                  <a:rPr lang="en-US" baseline="30000" dirty="0" err="1"/>
                  <a:t>th</a:t>
                </a:r>
                <a:r>
                  <a:rPr lang="en-US" dirty="0"/>
                  <a:t> batch has </a:t>
                </a:r>
                <a:r>
                  <a:rPr lang="en-US" i="1" dirty="0"/>
                  <a:t>K</a:t>
                </a:r>
                <a:r>
                  <a:rPr lang="en-US" dirty="0"/>
                  <a:t> paired records of state </a:t>
                </a:r>
                <a:r>
                  <a:rPr lang="en-US" i="1" dirty="0" err="1"/>
                  <a:t>s</a:t>
                </a:r>
                <a:r>
                  <a:rPr lang="en-US" i="1" baseline="-25000" dirty="0" err="1"/>
                  <a:t>k</a:t>
                </a:r>
                <a:r>
                  <a:rPr lang="en-US" dirty="0"/>
                  <a:t> and action </a:t>
                </a:r>
                <a:r>
                  <a:rPr lang="en-US" i="1" dirty="0" err="1"/>
                  <a:t>a</a:t>
                </a:r>
                <a:r>
                  <a:rPr lang="en-US" i="1" baseline="-25000" dirty="0" err="1"/>
                  <a:t>k</a:t>
                </a:r>
                <a:r>
                  <a:rPr lang="en-US" dirty="0"/>
                  <a:t>, then following equation is the most practical method to calculate the immediate reward </a:t>
                </a:r>
                <a:r>
                  <a:rPr lang="en-US" i="1" dirty="0"/>
                  <a:t>R</a:t>
                </a:r>
                <a:r>
                  <a:rPr lang="en-US" baseline="-25000" dirty="0"/>
                  <a:t>Ψ</a:t>
                </a:r>
                <a:r>
                  <a:rPr lang="en-US" dirty="0"/>
                  <a:t>(</a:t>
                </a:r>
                <a:r>
                  <a:rPr lang="en-US" i="1" dirty="0" err="1"/>
                  <a:t>s</a:t>
                </a:r>
                <a:r>
                  <a:rPr lang="en-US" i="1" baseline="-25000" dirty="0" err="1"/>
                  <a:t>t</a:t>
                </a:r>
                <a:r>
                  <a:rPr lang="en-US" dirty="0"/>
                  <a:t>) among </a:t>
                </a:r>
                <a:r>
                  <a:rPr lang="en-US" i="1" dirty="0"/>
                  <a:t>T</a:t>
                </a:r>
                <a:r>
                  <a:rPr lang="en-US" dirty="0"/>
                  <a:t> immediate rewards in the epoch:</a:t>
                </a: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𝑅</m:t>
                          </m:r>
                        </m:e>
                        <m:sub>
                          <m:r>
                            <m:rPr>
                              <m:sty m:val="p"/>
                            </m:rPr>
                            <a:rPr lang="en-US">
                              <a:latin typeface="Cambria Math" panose="02040503050406030204" pitchFamily="18" charset="0"/>
                            </a:rPr>
                            <m:t>Ψ</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𝑡</m:t>
                              </m:r>
                            </m:sub>
                          </m:sSub>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𝐾</m:t>
                          </m:r>
                        </m:den>
                      </m:f>
                      <m:nary>
                        <m:naryPr>
                          <m:chr m:val="∑"/>
                          <m:limLoc m:val="undOvr"/>
                          <m:ctrlPr>
                            <a:rPr lang="en-US" i="1">
                              <a:latin typeface="Cambria Math" panose="02040503050406030204" pitchFamily="18" charset="0"/>
                            </a:rPr>
                          </m:ctrlPr>
                        </m:naryPr>
                        <m:sub>
                          <m:r>
                            <a:rPr lang="en-US" i="1">
                              <a:latin typeface="Cambria Math" panose="02040503050406030204" pitchFamily="18" charset="0"/>
                            </a:rPr>
                            <m:t>𝑘</m:t>
                          </m:r>
                          <m:r>
                            <a:rPr lang="en-US" i="1">
                              <a:latin typeface="Cambria Math" panose="02040503050406030204" pitchFamily="18" charset="0"/>
                            </a:rPr>
                            <m:t>=1</m:t>
                          </m:r>
                        </m:sub>
                        <m:sup>
                          <m:r>
                            <a:rPr lang="en-US" i="1">
                              <a:latin typeface="Cambria Math" panose="02040503050406030204" pitchFamily="18" charset="0"/>
                            </a:rPr>
                            <m:t>𝐾</m:t>
                          </m:r>
                        </m:sup>
                        <m:e>
                          <m:sSub>
                            <m:sSubPr>
                              <m:ctrlPr>
                                <a:rPr lang="en-US" i="1">
                                  <a:latin typeface="Cambria Math" panose="02040503050406030204" pitchFamily="18" charset="0"/>
                                </a:rPr>
                              </m:ctrlPr>
                            </m:sSubPr>
                            <m:e>
                              <m:r>
                                <a:rPr lang="en-US" i="1">
                                  <a:latin typeface="Cambria Math" panose="02040503050406030204" pitchFamily="18" charset="0"/>
                                </a:rPr>
                                <m:t>𝑅</m:t>
                              </m:r>
                            </m:e>
                            <m:sub>
                              <m:r>
                                <m:rPr>
                                  <m:sty m:val="p"/>
                                </m:rPr>
                                <a:rPr lang="en-US">
                                  <a:latin typeface="Cambria Math" panose="02040503050406030204" pitchFamily="18" charset="0"/>
                                </a:rPr>
                                <m:t>Ψ</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𝑘</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𝑘</m:t>
                                  </m:r>
                                </m:sub>
                              </m:sSub>
                            </m:e>
                          </m:d>
                        </m:e>
                      </m:nary>
                    </m:oMath>
                  </m:oMathPara>
                </a14:m>
                <a:endParaRPr lang="en-US" dirty="0"/>
              </a:p>
              <a:p>
                <a:pPr marL="0" indent="0">
                  <a:buNone/>
                </a:pPr>
                <a:r>
                  <a:rPr lang="en-US" dirty="0"/>
                  <a:t>When reward transformer is trained separately, it is possible to denote </a:t>
                </a:r>
                <a:r>
                  <a:rPr lang="en-US" i="1" dirty="0"/>
                  <a:t>r</a:t>
                </a:r>
                <a:r>
                  <a:rPr lang="en-US" i="1" baseline="-25000" dirty="0"/>
                  <a:t>t</a:t>
                </a:r>
                <a:r>
                  <a:rPr lang="en-US" baseline="-25000" dirty="0"/>
                  <a:t>+1</a:t>
                </a:r>
                <a:r>
                  <a:rPr lang="en-US" dirty="0"/>
                  <a:t> as immediate reward from state </a:t>
                </a:r>
                <a:r>
                  <a:rPr lang="en-US" i="1" dirty="0" err="1"/>
                  <a:t>s</a:t>
                </a:r>
                <a:r>
                  <a:rPr lang="en-US" i="1" baseline="-25000" dirty="0" err="1"/>
                  <a:t>t</a:t>
                </a:r>
                <a:r>
                  <a:rPr lang="en-US" dirty="0"/>
                  <a:t> to next state </a:t>
                </a:r>
                <a:r>
                  <a:rPr lang="en-US" i="1" dirty="0"/>
                  <a:t>s</a:t>
                </a:r>
                <a:r>
                  <a:rPr lang="en-US" i="1" baseline="-25000" dirty="0"/>
                  <a:t>t</a:t>
                </a:r>
                <a:r>
                  <a:rPr lang="en-US" baseline="-25000" dirty="0"/>
                  <a:t>+1</a:t>
                </a:r>
                <a:r>
                  <a:rPr lang="en-US" dirty="0"/>
                  <a:t>:</a:t>
                </a: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𝑟</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m:rPr>
                              <m:sty m:val="p"/>
                            </m:rPr>
                            <a:rPr lang="en-US">
                              <a:latin typeface="Cambria Math" panose="02040503050406030204" pitchFamily="18" charset="0"/>
                            </a:rPr>
                            <m:t>Ψ</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𝑡</m:t>
                              </m:r>
                            </m:sub>
                          </m:sSub>
                        </m:e>
                      </m:d>
                    </m:oMath>
                  </m:oMathPara>
                </a14:m>
                <a:endParaRPr lang="en-US" dirty="0"/>
              </a:p>
              <a:p>
                <a:pPr marL="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1440" y="914399"/>
                <a:ext cx="12019280" cy="5176066"/>
              </a:xfrm>
              <a:blipFill>
                <a:blip r:embed="rId2"/>
                <a:stretch>
                  <a:fillRect l="-1014" t="-1178" r="-1014"/>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74</a:t>
            </a:fld>
            <a:endParaRPr lang="en-US"/>
          </a:p>
        </p:txBody>
      </p:sp>
    </p:spTree>
    <p:extLst>
      <p:ext uri="{BB962C8B-B14F-4D97-AF65-F5344CB8AC3E}">
        <p14:creationId xmlns:p14="http://schemas.microsoft.com/office/powerpoint/2010/main" val="189350651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 Pre-trained model</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1280" y="914399"/>
                <a:ext cx="12019280" cy="5176066"/>
              </a:xfrm>
            </p:spPr>
            <p:txBody>
              <a:bodyPr>
                <a:normAutofit/>
              </a:bodyPr>
              <a:lstStyle/>
              <a:p>
                <a:pPr marL="0" indent="0">
                  <a:buNone/>
                </a:pPr>
                <a:r>
                  <a:rPr lang="en-US" sz="2400" dirty="0"/>
                  <a:t>Let </a:t>
                </a:r>
                <a:r>
                  <a:rPr lang="en-US" sz="2400" i="1" dirty="0"/>
                  <a:t>V</a:t>
                </a:r>
                <a:r>
                  <a:rPr lang="en-US" sz="2400" baseline="-25000" dirty="0"/>
                  <a:t>Φ</a:t>
                </a:r>
                <a:r>
                  <a:rPr lang="en-US" sz="2400" dirty="0"/>
                  <a:t>(</a:t>
                </a:r>
                <a:r>
                  <a:rPr lang="en-US" sz="2400" i="1" dirty="0" err="1"/>
                  <a:t>s</a:t>
                </a:r>
                <a:r>
                  <a:rPr lang="en-US" sz="2400" i="1" baseline="-25000" dirty="0" err="1"/>
                  <a:t>t</a:t>
                </a:r>
                <a:r>
                  <a:rPr lang="en-US" sz="2400" dirty="0"/>
                  <a:t>) be the </a:t>
                </a:r>
                <a:r>
                  <a:rPr lang="en-US" sz="2400" i="1" dirty="0"/>
                  <a:t>value function</a:t>
                </a:r>
                <a:r>
                  <a:rPr lang="en-US" sz="2400" dirty="0"/>
                  <a:t> which is expectation (average value) of all future reward scores from current state </a:t>
                </a:r>
                <a:r>
                  <a:rPr lang="en-US" sz="2400" i="1" dirty="0" err="1"/>
                  <a:t>s</a:t>
                </a:r>
                <a:r>
                  <a:rPr lang="en-US" sz="2400" i="1" baseline="-25000" dirty="0" err="1"/>
                  <a:t>t</a:t>
                </a:r>
                <a:r>
                  <a:rPr lang="en-US" sz="2400" dirty="0"/>
                  <a:t> to infinity over all actions. Value function </a:t>
                </a:r>
                <a:r>
                  <a:rPr lang="en-US" sz="2400" i="1" dirty="0"/>
                  <a:t>V</a:t>
                </a:r>
                <a:r>
                  <a:rPr lang="en-US" sz="2400" baseline="-25000" dirty="0"/>
                  <a:t>Φ</a:t>
                </a:r>
                <a:r>
                  <a:rPr lang="en-US" sz="2400" dirty="0"/>
                  <a:t>(</a:t>
                </a:r>
                <a:r>
                  <a:rPr lang="en-US" sz="2400" i="1" dirty="0" err="1"/>
                  <a:t>s</a:t>
                </a:r>
                <a:r>
                  <a:rPr lang="en-US" sz="2400" i="1" baseline="-25000" dirty="0" err="1"/>
                  <a:t>t</a:t>
                </a:r>
                <a:r>
                  <a:rPr lang="en-US" sz="2400" dirty="0"/>
                  <a:t>) is defined based on reward function but its parameter Φ is different from reward weights Ψ and moreover </a:t>
                </a:r>
                <a:r>
                  <a:rPr lang="en-US" sz="2400" i="1" dirty="0"/>
                  <a:t>V</a:t>
                </a:r>
                <a:r>
                  <a:rPr lang="en-US" sz="2400" baseline="-25000" dirty="0"/>
                  <a:t>Φ</a:t>
                </a:r>
                <a:r>
                  <a:rPr lang="en-US" sz="2400" dirty="0"/>
                  <a:t>(</a:t>
                </a:r>
                <a:r>
                  <a:rPr lang="en-US" sz="2400" i="1" dirty="0" err="1"/>
                  <a:t>s</a:t>
                </a:r>
                <a:r>
                  <a:rPr lang="en-US" sz="2400" i="1" baseline="-25000" dirty="0" err="1"/>
                  <a:t>t</a:t>
                </a:r>
                <a:r>
                  <a:rPr lang="en-US" sz="2400" dirty="0"/>
                  <a:t>) has no mathematical formulation and so, </a:t>
                </a:r>
                <a:r>
                  <a:rPr lang="en-US" sz="2400" i="1" dirty="0"/>
                  <a:t>V</a:t>
                </a:r>
                <a:r>
                  <a:rPr lang="en-US" sz="2400" baseline="-25000" dirty="0"/>
                  <a:t>Φ</a:t>
                </a:r>
                <a:r>
                  <a:rPr lang="en-US" sz="2400" dirty="0"/>
                  <a:t>(</a:t>
                </a:r>
                <a:r>
                  <a:rPr lang="en-US" sz="2400" i="1" dirty="0" err="1"/>
                  <a:t>s</a:t>
                </a:r>
                <a:r>
                  <a:rPr lang="en-US" sz="2400" i="1" baseline="-25000" dirty="0" err="1"/>
                  <a:t>t</a:t>
                </a:r>
                <a:r>
                  <a:rPr lang="en-US" sz="2400" dirty="0"/>
                  <a:t>) can be modeled as a FFN so that it is evaluated as output of such FFN and its input is current state </a:t>
                </a:r>
                <a:r>
                  <a:rPr lang="en-US" sz="2400" i="1" dirty="0" err="1"/>
                  <a:t>s</a:t>
                </a:r>
                <a:r>
                  <a:rPr lang="en-US" sz="2400" i="1" baseline="-25000" dirty="0" err="1"/>
                  <a:t>t</a:t>
                </a:r>
                <a:r>
                  <a:rPr lang="en-US" sz="2400" dirty="0" err="1"/>
                  <a:t>.</a:t>
                </a:r>
                <a:r>
                  <a:rPr lang="en-US" sz="2400" dirty="0"/>
                  <a:t> Therefore, it is essential to describe how to train </a:t>
                </a:r>
                <a:r>
                  <a:rPr lang="en-US" sz="2400" i="1" dirty="0"/>
                  <a:t>V</a:t>
                </a:r>
                <a:r>
                  <a:rPr lang="en-US" sz="2400" baseline="-25000" dirty="0"/>
                  <a:t>Φ</a:t>
                </a:r>
                <a:r>
                  <a:rPr lang="en-US" sz="2400" dirty="0"/>
                  <a:t>(</a:t>
                </a:r>
                <a:r>
                  <a:rPr lang="en-US" sz="2400" i="1" dirty="0" err="1"/>
                  <a:t>s</a:t>
                </a:r>
                <a:r>
                  <a:rPr lang="en-US" sz="2400" i="1" baseline="-25000" dirty="0" err="1"/>
                  <a:t>t</a:t>
                </a:r>
                <a:r>
                  <a:rPr lang="en-US" sz="2400" dirty="0"/>
                  <a:t>), which is how to estimate parametric weights Φ. Indeed, Φ is learned by minimizing mean square error between value </a:t>
                </a:r>
                <a:r>
                  <a:rPr lang="en-US" sz="2400" i="1" dirty="0"/>
                  <a:t>V</a:t>
                </a:r>
                <a:r>
                  <a:rPr lang="en-US" sz="2400" baseline="-25000" dirty="0"/>
                  <a:t>Φ</a:t>
                </a:r>
                <a:r>
                  <a:rPr lang="en-US" sz="2400" dirty="0"/>
                  <a:t>(</a:t>
                </a:r>
                <a:r>
                  <a:rPr lang="en-US" sz="2400" i="1" dirty="0" err="1"/>
                  <a:t>s</a:t>
                </a:r>
                <a:r>
                  <a:rPr lang="en-US" sz="2400" i="1" baseline="-25000" dirty="0" err="1"/>
                  <a:t>t</a:t>
                </a:r>
                <a:r>
                  <a:rPr lang="en-US" sz="2400" dirty="0"/>
                  <a:t>) and its target value where </a:t>
                </a:r>
                <a:r>
                  <a:rPr lang="en-US" sz="2400" i="1" dirty="0"/>
                  <a:t>target value</a:t>
                </a:r>
                <a:r>
                  <a:rPr lang="en-US" sz="2400" dirty="0"/>
                  <a:t> is the true value which is combination of immediate reward </a:t>
                </a:r>
                <a:r>
                  <a:rPr lang="en-US" sz="2400" i="1" dirty="0"/>
                  <a:t>r</a:t>
                </a:r>
                <a:r>
                  <a:rPr lang="en-US" sz="2400" i="1" baseline="-25000" dirty="0"/>
                  <a:t>t</a:t>
                </a:r>
                <a:r>
                  <a:rPr lang="en-US" sz="2400" baseline="-25000" dirty="0"/>
                  <a:t>+1</a:t>
                </a:r>
                <a:r>
                  <a:rPr lang="en-US" sz="2400" dirty="0"/>
                  <a:t> at current state and the estimated value of next state. Target value </a:t>
                </a:r>
                <a:r>
                  <a:rPr lang="en-US" sz="2400" i="1" dirty="0" err="1"/>
                  <a:t>R</a:t>
                </a:r>
                <a:r>
                  <a:rPr lang="en-US" sz="2400" i="1" baseline="-25000" dirty="0" err="1"/>
                  <a:t>t</a:t>
                </a:r>
                <a:r>
                  <a:rPr lang="en-US" sz="2400" baseline="30000" dirty="0"/>
                  <a:t>(1)</a:t>
                </a:r>
                <a:r>
                  <a:rPr lang="en-US" sz="2400" dirty="0"/>
                  <a:t> at state </a:t>
                </a:r>
                <a:r>
                  <a:rPr lang="en-US" sz="2400" i="1" dirty="0" err="1"/>
                  <a:t>s</a:t>
                </a:r>
                <a:r>
                  <a:rPr lang="en-US" sz="2400" i="1" baseline="-25000" dirty="0" err="1"/>
                  <a:t>t</a:t>
                </a:r>
                <a:r>
                  <a:rPr lang="en-US" sz="2400" dirty="0"/>
                  <a:t> over one next state is specified as follows:</a:t>
                </a:r>
              </a:p>
              <a:p>
                <a:pPr marL="0" indent="0">
                  <a:buNone/>
                </a:pPr>
                <a14:m>
                  <m:oMathPara xmlns:m="http://schemas.openxmlformats.org/officeDocument/2006/math">
                    <m:oMathParaPr>
                      <m:jc m:val="centerGroup"/>
                    </m:oMathParaPr>
                    <m:oMath xmlns:m="http://schemas.openxmlformats.org/officeDocument/2006/math">
                      <m:sSubSup>
                        <m:sSubSupPr>
                          <m:ctrlPr>
                            <a:rPr lang="en-US" sz="2400" i="1">
                              <a:latin typeface="Cambria Math" panose="02040503050406030204" pitchFamily="18" charset="0"/>
                            </a:rPr>
                          </m:ctrlPr>
                        </m:sSubSupPr>
                        <m:e>
                          <m:r>
                            <a:rPr lang="en-US" sz="2400" i="1">
                              <a:latin typeface="Cambria Math" panose="02040503050406030204" pitchFamily="18" charset="0"/>
                            </a:rPr>
                            <m:t>𝑅</m:t>
                          </m:r>
                        </m:e>
                        <m:sub>
                          <m:r>
                            <a:rPr lang="en-US" sz="2400" i="1">
                              <a:latin typeface="Cambria Math" panose="02040503050406030204" pitchFamily="18" charset="0"/>
                            </a:rPr>
                            <m:t>𝑡</m:t>
                          </m:r>
                        </m:sub>
                        <m:sup>
                          <m:d>
                            <m:dPr>
                              <m:ctrlPr>
                                <a:rPr lang="en-US" sz="2400" i="1">
                                  <a:latin typeface="Cambria Math" panose="02040503050406030204" pitchFamily="18" charset="0"/>
                                </a:rPr>
                              </m:ctrlPr>
                            </m:dPr>
                            <m:e>
                              <m:r>
                                <a:rPr lang="en-US" sz="2400" i="1">
                                  <a:latin typeface="Cambria Math" panose="02040503050406030204" pitchFamily="18" charset="0"/>
                                </a:rPr>
                                <m:t>1</m:t>
                              </m:r>
                            </m:e>
                          </m:d>
                        </m:sup>
                      </m:sSubSup>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𝑟</m:t>
                          </m:r>
                        </m:e>
                        <m:sub>
                          <m:r>
                            <a:rPr lang="en-US" sz="2400" i="1">
                              <a:latin typeface="Cambria Math" panose="02040503050406030204" pitchFamily="18" charset="0"/>
                            </a:rPr>
                            <m:t>𝑡</m:t>
                          </m:r>
                          <m:r>
                            <a:rPr lang="en-US" sz="2400" i="1">
                              <a:latin typeface="Cambria Math" panose="02040503050406030204" pitchFamily="18" charset="0"/>
                            </a:rPr>
                            <m:t>+1</m:t>
                          </m:r>
                        </m:sub>
                      </m:sSub>
                      <m:r>
                        <a:rPr lang="en-US" sz="2400" i="1">
                          <a:latin typeface="Cambria Math" panose="02040503050406030204" pitchFamily="18" charset="0"/>
                        </a:rPr>
                        <m:t>+</m:t>
                      </m:r>
                      <m:r>
                        <a:rPr lang="en-US" sz="2400" i="1">
                          <a:latin typeface="Cambria Math" panose="02040503050406030204" pitchFamily="18" charset="0"/>
                        </a:rPr>
                        <m:t>𝛼</m:t>
                      </m:r>
                      <m:sSub>
                        <m:sSubPr>
                          <m:ctrlPr>
                            <a:rPr lang="en-US" sz="2400" i="1">
                              <a:latin typeface="Cambria Math" panose="02040503050406030204" pitchFamily="18" charset="0"/>
                            </a:rPr>
                          </m:ctrlPr>
                        </m:sSubPr>
                        <m:e>
                          <m:r>
                            <a:rPr lang="en-US" sz="2400" i="1">
                              <a:latin typeface="Cambria Math" panose="02040503050406030204" pitchFamily="18" charset="0"/>
                            </a:rPr>
                            <m:t>𝑉</m:t>
                          </m:r>
                        </m:e>
                        <m:sub>
                          <m:sSub>
                            <m:sSubPr>
                              <m:ctrlPr>
                                <a:rPr lang="en-US" sz="2400" i="1">
                                  <a:latin typeface="Cambria Math" panose="02040503050406030204" pitchFamily="18" charset="0"/>
                                </a:rPr>
                              </m:ctrlPr>
                            </m:sSubPr>
                            <m:e>
                              <m:r>
                                <m:rPr>
                                  <m:sty m:val="p"/>
                                </m:rPr>
                                <a:rPr lang="en-US" sz="2400">
                                  <a:latin typeface="Cambria Math" panose="02040503050406030204" pitchFamily="18" charset="0"/>
                                </a:rPr>
                                <m:t>Φ</m:t>
                              </m:r>
                            </m:e>
                            <m:sub>
                              <m:r>
                                <a:rPr lang="en-US" sz="2400" i="1">
                                  <a:latin typeface="Cambria Math" panose="02040503050406030204" pitchFamily="18" charset="0"/>
                                </a:rPr>
                                <m:t>𝑜𝑙𝑑</m:t>
                              </m:r>
                            </m:sub>
                          </m:sSub>
                        </m:sub>
                      </m:sSub>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𝑠</m:t>
                              </m:r>
                            </m:e>
                            <m:sub>
                              <m:r>
                                <a:rPr lang="en-US" sz="2400" i="1">
                                  <a:latin typeface="Cambria Math" panose="02040503050406030204" pitchFamily="18" charset="0"/>
                                </a:rPr>
                                <m:t>𝑡</m:t>
                              </m:r>
                              <m:r>
                                <a:rPr lang="en-US" sz="2400" i="1">
                                  <a:latin typeface="Cambria Math" panose="02040503050406030204" pitchFamily="18" charset="0"/>
                                </a:rPr>
                                <m:t>+1</m:t>
                              </m:r>
                            </m:sub>
                          </m:sSub>
                        </m:e>
                      </m:d>
                    </m:oMath>
                  </m:oMathPara>
                </a14:m>
                <a:endParaRPr lang="en-US" sz="2400" dirty="0"/>
              </a:p>
              <a:p>
                <a:pPr marL="0" indent="0">
                  <a:buNone/>
                </a:pPr>
                <a:r>
                  <a:rPr lang="en-US" sz="2400" dirty="0"/>
                  <a:t>Where </a:t>
                </a:r>
                <a:r>
                  <a:rPr lang="en-US" sz="2400" i="1" dirty="0"/>
                  <a:t>α </a:t>
                </a:r>
                <a:r>
                  <a:rPr lang="en-US" sz="2400" dirty="0"/>
                  <a:t>is discount factor in interval (0, 1] implies how much the next reward contributes is valued (important) when compared to immediate reward </a:t>
                </a:r>
                <a:r>
                  <a:rPr lang="en-US" sz="2400" i="1" dirty="0"/>
                  <a:t>R</a:t>
                </a:r>
                <a:r>
                  <a:rPr lang="en-US" sz="2400" baseline="-25000" dirty="0"/>
                  <a:t>Ψ</a:t>
                </a:r>
                <a:r>
                  <a:rPr lang="en-US" sz="2400" dirty="0"/>
                  <a:t>(</a:t>
                </a:r>
                <a:r>
                  <a:rPr lang="en-US" sz="2400" i="1" dirty="0" err="1"/>
                  <a:t>s</a:t>
                </a:r>
                <a:r>
                  <a:rPr lang="en-US" sz="2400" i="1" baseline="-25000" dirty="0" err="1"/>
                  <a:t>t</a:t>
                </a:r>
                <a:r>
                  <a:rPr lang="en-US" sz="2400" dirty="0"/>
                  <a:t>). Please pay attention that </a:t>
                </a:r>
                <a:r>
                  <a:rPr lang="en-US" sz="2400" dirty="0" err="1"/>
                  <a:t>Φ</a:t>
                </a:r>
                <a:r>
                  <a:rPr lang="en-US" sz="2400" i="1" baseline="-25000" dirty="0" err="1"/>
                  <a:t>old</a:t>
                </a:r>
                <a:r>
                  <a:rPr lang="en-US" sz="2400" dirty="0"/>
                  <a:t>, which is known, is the old version of parameter Φ and so target value is always determined.</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1280" y="914399"/>
                <a:ext cx="12019280" cy="5176066"/>
              </a:xfrm>
              <a:blipFill>
                <a:blip r:embed="rId2"/>
                <a:stretch>
                  <a:fillRect l="-761" t="-942" r="-811"/>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75</a:t>
            </a:fld>
            <a:endParaRPr lang="en-US"/>
          </a:p>
        </p:txBody>
      </p:sp>
    </p:spTree>
    <p:extLst>
      <p:ext uri="{BB962C8B-B14F-4D97-AF65-F5344CB8AC3E}">
        <p14:creationId xmlns:p14="http://schemas.microsoft.com/office/powerpoint/2010/main" val="62994988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 Pre-trained model</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1280" y="914399"/>
                <a:ext cx="12029440" cy="5176066"/>
              </a:xfrm>
            </p:spPr>
            <p:txBody>
              <a:bodyPr>
                <a:noAutofit/>
              </a:bodyPr>
              <a:lstStyle/>
              <a:p>
                <a:pPr marL="0" indent="0">
                  <a:buNone/>
                </a:pPr>
                <a:r>
                  <a:rPr lang="en-US" sz="2000" dirty="0"/>
                  <a:t>Target value </a:t>
                </a:r>
                <a:r>
                  <a:rPr lang="en-US" sz="2000" i="1" dirty="0" err="1"/>
                  <a:t>R</a:t>
                </a:r>
                <a:r>
                  <a:rPr lang="en-US" sz="2000" i="1" baseline="-25000" dirty="0" err="1"/>
                  <a:t>t</a:t>
                </a:r>
                <a:r>
                  <a:rPr lang="en-US" sz="2000" baseline="30000" dirty="0"/>
                  <a:t>(</a:t>
                </a:r>
                <a:r>
                  <a:rPr lang="en-US" sz="2000" i="1" baseline="30000" dirty="0"/>
                  <a:t>n</a:t>
                </a:r>
                <a:r>
                  <a:rPr lang="en-US" sz="2000" baseline="30000" dirty="0"/>
                  <a:t>)</a:t>
                </a:r>
                <a:r>
                  <a:rPr lang="en-US" sz="2000" dirty="0"/>
                  <a:t> at state </a:t>
                </a:r>
                <a:r>
                  <a:rPr lang="en-US" sz="2000" i="1" dirty="0" err="1"/>
                  <a:t>s</a:t>
                </a:r>
                <a:r>
                  <a:rPr lang="en-US" sz="2000" i="1" baseline="-25000" dirty="0" err="1"/>
                  <a:t>t</a:t>
                </a:r>
                <a:r>
                  <a:rPr lang="en-US" sz="2000" dirty="0"/>
                  <a:t> over </a:t>
                </a:r>
                <a:r>
                  <a:rPr lang="en-US" sz="2000" i="1" dirty="0"/>
                  <a:t>n</a:t>
                </a:r>
                <a:r>
                  <a:rPr lang="en-US" sz="2000" dirty="0"/>
                  <a:t> next states, which is called the </a:t>
                </a:r>
                <a:r>
                  <a:rPr lang="en-US" sz="2000" i="1" dirty="0"/>
                  <a:t>n-step return</a:t>
                </a:r>
                <a:r>
                  <a:rPr lang="en-US" sz="2000" dirty="0"/>
                  <a:t>, is specified as follows:</a:t>
                </a:r>
              </a:p>
              <a:p>
                <a:pPr marL="0" indent="0">
                  <a:buNone/>
                </a:pPr>
                <a14:m>
                  <m:oMathPara xmlns:m="http://schemas.openxmlformats.org/officeDocument/2006/math">
                    <m:oMathParaPr>
                      <m:jc m:val="centerGroup"/>
                    </m:oMathParaPr>
                    <m:oMath xmlns:m="http://schemas.openxmlformats.org/officeDocument/2006/math">
                      <m:sSubSup>
                        <m:sSubSupPr>
                          <m:ctrlPr>
                            <a:rPr lang="en-US" sz="2000" i="1">
                              <a:latin typeface="Cambria Math" panose="02040503050406030204" pitchFamily="18" charset="0"/>
                            </a:rPr>
                          </m:ctrlPr>
                        </m:sSubSupPr>
                        <m:e>
                          <m:r>
                            <a:rPr lang="en-US" sz="2000" i="1">
                              <a:latin typeface="Cambria Math" panose="02040503050406030204" pitchFamily="18" charset="0"/>
                            </a:rPr>
                            <m:t>𝑅</m:t>
                          </m:r>
                        </m:e>
                        <m:sub>
                          <m:r>
                            <a:rPr lang="en-US" sz="2000" i="1">
                              <a:latin typeface="Cambria Math" panose="02040503050406030204" pitchFamily="18" charset="0"/>
                            </a:rPr>
                            <m:t>𝑡</m:t>
                          </m:r>
                        </m:sub>
                        <m:sup>
                          <m:d>
                            <m:dPr>
                              <m:ctrlPr>
                                <a:rPr lang="en-US" sz="2000" i="1">
                                  <a:latin typeface="Cambria Math" panose="02040503050406030204" pitchFamily="18" charset="0"/>
                                </a:rPr>
                              </m:ctrlPr>
                            </m:dPr>
                            <m:e>
                              <m:r>
                                <a:rPr lang="en-US" sz="2000" i="1">
                                  <a:latin typeface="Cambria Math" panose="02040503050406030204" pitchFamily="18" charset="0"/>
                                </a:rPr>
                                <m:t>𝑛</m:t>
                              </m:r>
                            </m:e>
                          </m:d>
                        </m:sup>
                      </m:sSubSup>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𝑟</m:t>
                          </m:r>
                        </m:e>
                        <m:sub>
                          <m:r>
                            <a:rPr lang="en-US" sz="2000" i="1">
                              <a:latin typeface="Cambria Math" panose="02040503050406030204" pitchFamily="18" charset="0"/>
                            </a:rPr>
                            <m:t>𝑡</m:t>
                          </m:r>
                          <m:r>
                            <a:rPr lang="en-US" sz="2000" i="1">
                              <a:latin typeface="Cambria Math" panose="02040503050406030204" pitchFamily="18" charset="0"/>
                            </a:rPr>
                            <m:t>+1</m:t>
                          </m:r>
                        </m:sub>
                      </m:sSub>
                      <m:r>
                        <a:rPr lang="en-US" sz="2000" i="1">
                          <a:latin typeface="Cambria Math" panose="02040503050406030204" pitchFamily="18" charset="0"/>
                        </a:rPr>
                        <m:t>+</m:t>
                      </m:r>
                      <m:r>
                        <a:rPr lang="en-US" sz="2000" i="1">
                          <a:latin typeface="Cambria Math" panose="02040503050406030204" pitchFamily="18" charset="0"/>
                        </a:rPr>
                        <m:t>𝛼</m:t>
                      </m:r>
                      <m:sSub>
                        <m:sSubPr>
                          <m:ctrlPr>
                            <a:rPr lang="en-US" sz="2000" i="1">
                              <a:latin typeface="Cambria Math" panose="02040503050406030204" pitchFamily="18" charset="0"/>
                            </a:rPr>
                          </m:ctrlPr>
                        </m:sSubPr>
                        <m:e>
                          <m:r>
                            <a:rPr lang="en-US" sz="2000" i="1">
                              <a:latin typeface="Cambria Math" panose="02040503050406030204" pitchFamily="18" charset="0"/>
                            </a:rPr>
                            <m:t>𝑟</m:t>
                          </m:r>
                        </m:e>
                        <m:sub>
                          <m:r>
                            <a:rPr lang="en-US" sz="2000" i="1">
                              <a:latin typeface="Cambria Math" panose="02040503050406030204" pitchFamily="18" charset="0"/>
                            </a:rPr>
                            <m:t>𝑡</m:t>
                          </m:r>
                          <m:r>
                            <a:rPr lang="en-US" sz="2000" i="1">
                              <a:latin typeface="Cambria Math" panose="02040503050406030204" pitchFamily="18" charset="0"/>
                            </a:rPr>
                            <m:t>+2</m:t>
                          </m:r>
                        </m:sub>
                      </m:sSub>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𝛼</m:t>
                          </m:r>
                        </m:e>
                        <m:sup>
                          <m:r>
                            <a:rPr lang="en-US" sz="2000" i="1">
                              <a:latin typeface="Cambria Math" panose="02040503050406030204" pitchFamily="18" charset="0"/>
                            </a:rPr>
                            <m:t>𝑛</m:t>
                          </m:r>
                          <m:r>
                            <a:rPr lang="en-US" sz="2000" i="1">
                              <a:latin typeface="Cambria Math" panose="02040503050406030204" pitchFamily="18" charset="0"/>
                            </a:rPr>
                            <m:t>−1</m:t>
                          </m:r>
                        </m:sup>
                      </m:sSup>
                      <m:sSub>
                        <m:sSubPr>
                          <m:ctrlPr>
                            <a:rPr lang="en-US" sz="2000" i="1">
                              <a:latin typeface="Cambria Math" panose="02040503050406030204" pitchFamily="18" charset="0"/>
                            </a:rPr>
                          </m:ctrlPr>
                        </m:sSubPr>
                        <m:e>
                          <m:r>
                            <a:rPr lang="en-US" sz="2000" i="1">
                              <a:latin typeface="Cambria Math" panose="02040503050406030204" pitchFamily="18" charset="0"/>
                            </a:rPr>
                            <m:t>𝑟</m:t>
                          </m:r>
                        </m:e>
                        <m:sub>
                          <m:r>
                            <a:rPr lang="en-US" sz="2000" i="1">
                              <a:latin typeface="Cambria Math" panose="02040503050406030204" pitchFamily="18" charset="0"/>
                            </a:rPr>
                            <m:t>𝑡</m:t>
                          </m:r>
                          <m:r>
                            <a:rPr lang="en-US" sz="2000" i="1">
                              <a:latin typeface="Cambria Math" panose="02040503050406030204" pitchFamily="18" charset="0"/>
                            </a:rPr>
                            <m:t>+</m:t>
                          </m:r>
                          <m:r>
                            <a:rPr lang="en-US" sz="2000" i="1">
                              <a:latin typeface="Cambria Math" panose="02040503050406030204" pitchFamily="18" charset="0"/>
                            </a:rPr>
                            <m:t>𝑛</m:t>
                          </m:r>
                        </m:sub>
                      </m:sSub>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𝛼</m:t>
                          </m:r>
                        </m:e>
                        <m:sup>
                          <m:r>
                            <a:rPr lang="en-US" sz="2000" i="1">
                              <a:latin typeface="Cambria Math" panose="02040503050406030204" pitchFamily="18" charset="0"/>
                            </a:rPr>
                            <m:t>𝑛</m:t>
                          </m:r>
                        </m:sup>
                      </m:sSup>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sSub>
                            <m:sSubPr>
                              <m:ctrlPr>
                                <a:rPr lang="en-US" sz="2000" i="1">
                                  <a:latin typeface="Cambria Math" panose="02040503050406030204" pitchFamily="18" charset="0"/>
                                </a:rPr>
                              </m:ctrlPr>
                            </m:sSubPr>
                            <m:e>
                              <m:r>
                                <m:rPr>
                                  <m:sty m:val="p"/>
                                </m:rPr>
                                <a:rPr lang="en-US" sz="2000">
                                  <a:latin typeface="Cambria Math" panose="02040503050406030204" pitchFamily="18" charset="0"/>
                                </a:rPr>
                                <m:t>Φ</m:t>
                              </m:r>
                            </m:e>
                            <m:sub>
                              <m:r>
                                <a:rPr lang="en-US" sz="2000" i="1">
                                  <a:latin typeface="Cambria Math" panose="02040503050406030204" pitchFamily="18" charset="0"/>
                                </a:rPr>
                                <m:t>𝑜𝑙𝑑</m:t>
                              </m:r>
                            </m:sub>
                          </m:sSub>
                        </m:sub>
                      </m:sSub>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𝑠</m:t>
                              </m:r>
                            </m:e>
                            <m:sub>
                              <m:r>
                                <a:rPr lang="en-US" sz="2000" i="1">
                                  <a:latin typeface="Cambria Math" panose="02040503050406030204" pitchFamily="18" charset="0"/>
                                </a:rPr>
                                <m:t>𝑡</m:t>
                              </m:r>
                              <m:r>
                                <a:rPr lang="en-US" sz="2000" i="1">
                                  <a:latin typeface="Cambria Math" panose="02040503050406030204" pitchFamily="18" charset="0"/>
                                </a:rPr>
                                <m:t>+</m:t>
                              </m:r>
                              <m:r>
                                <a:rPr lang="en-US" sz="2000" i="1">
                                  <a:latin typeface="Cambria Math" panose="02040503050406030204" pitchFamily="18" charset="0"/>
                                </a:rPr>
                                <m:t>𝑛</m:t>
                              </m:r>
                            </m:sub>
                          </m:sSub>
                        </m:e>
                      </m:d>
                    </m:oMath>
                  </m:oMathPara>
                </a14:m>
                <a:endParaRPr lang="en-US" sz="2000" dirty="0"/>
              </a:p>
              <a:p>
                <a:pPr marL="0" indent="0">
                  <a:buNone/>
                </a:pPr>
                <a:r>
                  <a:rPr lang="en-US" sz="2000" dirty="0"/>
                  <a:t>Mean square error between the </a:t>
                </a:r>
                <a:r>
                  <a:rPr lang="en-US" sz="2000" i="1" dirty="0"/>
                  <a:t>n</a:t>
                </a:r>
                <a:r>
                  <a:rPr lang="en-US" sz="2000" dirty="0"/>
                  <a:t>-step return and value function </a:t>
                </a:r>
                <a:r>
                  <a:rPr lang="en-US" sz="2000" i="1" dirty="0"/>
                  <a:t>V</a:t>
                </a:r>
                <a:r>
                  <a:rPr lang="en-US" sz="2000" baseline="-25000" dirty="0"/>
                  <a:t>Φ</a:t>
                </a:r>
                <a:r>
                  <a:rPr lang="en-US" sz="2000" dirty="0"/>
                  <a:t>(</a:t>
                </a:r>
                <a:r>
                  <a:rPr lang="en-US" sz="2000" i="1" dirty="0" err="1"/>
                  <a:t>s</a:t>
                </a:r>
                <a:r>
                  <a:rPr lang="en-US" sz="2000" i="1" baseline="-25000" dirty="0" err="1"/>
                  <a:t>t</a:t>
                </a:r>
                <a:r>
                  <a:rPr lang="en-US" sz="2000" dirty="0"/>
                  <a:t>), which is function of Φ, is specified as follows:</a:t>
                </a:r>
              </a:p>
              <a:p>
                <a:pPr marL="0" indent="0">
                  <a:buNone/>
                </a:pPr>
                <a14:m>
                  <m:oMathPara xmlns:m="http://schemas.openxmlformats.org/officeDocument/2006/math">
                    <m:oMathParaPr>
                      <m:jc m:val="centerGroup"/>
                    </m:oMathParaPr>
                    <m:oMath xmlns:m="http://schemas.openxmlformats.org/officeDocument/2006/math">
                      <m:r>
                        <m:rPr>
                          <m:sty m:val="p"/>
                        </m:rPr>
                        <a:rPr lang="en-US" sz="2000">
                          <a:latin typeface="Cambria Math" panose="02040503050406030204" pitchFamily="18" charset="0"/>
                        </a:rPr>
                        <m:t>MSE</m:t>
                      </m:r>
                      <m:d>
                        <m:dPr>
                          <m:ctrlPr>
                            <a:rPr lang="en-US" sz="2000" i="1">
                              <a:latin typeface="Cambria Math" panose="02040503050406030204" pitchFamily="18" charset="0"/>
                            </a:rPr>
                          </m:ctrlPr>
                        </m:dPr>
                        <m:e>
                          <m:r>
                            <m:rPr>
                              <m:sty m:val="p"/>
                            </m:rPr>
                            <a:rPr lang="en-US" sz="2000">
                              <a:latin typeface="Cambria Math" panose="02040503050406030204" pitchFamily="18" charset="0"/>
                            </a:rPr>
                            <m:t>Φ</m:t>
                          </m:r>
                        </m:e>
                      </m:d>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i="1">
                              <a:latin typeface="Cambria Math" panose="02040503050406030204" pitchFamily="18" charset="0"/>
                            </a:rPr>
                            <m:t>𝑡</m:t>
                          </m:r>
                        </m:sub>
                      </m:sSub>
                      <m:d>
                        <m:dPr>
                          <m:ctrlPr>
                            <a:rPr lang="en-US" sz="2000" i="1">
                              <a:latin typeface="Cambria Math" panose="02040503050406030204" pitchFamily="18" charset="0"/>
                            </a:rPr>
                          </m:ctrlPr>
                        </m:dPr>
                        <m:e>
                          <m:sSup>
                            <m:sSupPr>
                              <m:ctrlPr>
                                <a:rPr lang="en-US" sz="2000" i="1">
                                  <a:latin typeface="Cambria Math" panose="02040503050406030204" pitchFamily="18" charset="0"/>
                                </a:rPr>
                              </m:ctrlPr>
                            </m:sSupPr>
                            <m:e>
                              <m:d>
                                <m:dPr>
                                  <m:ctrlPr>
                                    <a:rPr lang="en-US" sz="2000" i="1">
                                      <a:latin typeface="Cambria Math" panose="02040503050406030204" pitchFamily="18" charset="0"/>
                                    </a:rPr>
                                  </m:ctrlPr>
                                </m:dPr>
                                <m:e>
                                  <m:sSubSup>
                                    <m:sSubSupPr>
                                      <m:ctrlPr>
                                        <a:rPr lang="en-US" sz="2000" i="1">
                                          <a:latin typeface="Cambria Math" panose="02040503050406030204" pitchFamily="18" charset="0"/>
                                        </a:rPr>
                                      </m:ctrlPr>
                                    </m:sSubSupPr>
                                    <m:e>
                                      <m:r>
                                        <a:rPr lang="en-US" sz="2000" i="1">
                                          <a:latin typeface="Cambria Math" panose="02040503050406030204" pitchFamily="18" charset="0"/>
                                        </a:rPr>
                                        <m:t>𝑅</m:t>
                                      </m:r>
                                    </m:e>
                                    <m:sub>
                                      <m:r>
                                        <a:rPr lang="en-US" sz="2000" i="1">
                                          <a:latin typeface="Cambria Math" panose="02040503050406030204" pitchFamily="18" charset="0"/>
                                        </a:rPr>
                                        <m:t>𝑡</m:t>
                                      </m:r>
                                    </m:sub>
                                    <m:sup>
                                      <m:d>
                                        <m:dPr>
                                          <m:ctrlPr>
                                            <a:rPr lang="en-US" sz="2000" i="1">
                                              <a:latin typeface="Cambria Math" panose="02040503050406030204" pitchFamily="18" charset="0"/>
                                            </a:rPr>
                                          </m:ctrlPr>
                                        </m:dPr>
                                        <m:e>
                                          <m:r>
                                            <a:rPr lang="en-US" sz="2000" i="1">
                                              <a:latin typeface="Cambria Math" panose="02040503050406030204" pitchFamily="18" charset="0"/>
                                            </a:rPr>
                                            <m:t>𝑛</m:t>
                                          </m:r>
                                        </m:e>
                                      </m:d>
                                    </m:sup>
                                  </m:sSubSup>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m:rPr>
                                          <m:sty m:val="p"/>
                                        </m:rPr>
                                        <a:rPr lang="en-US" sz="2000">
                                          <a:latin typeface="Cambria Math" panose="02040503050406030204" pitchFamily="18" charset="0"/>
                                        </a:rPr>
                                        <m:t>Φ</m:t>
                                      </m:r>
                                    </m:sub>
                                  </m:sSub>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𝑠</m:t>
                                          </m:r>
                                        </m:e>
                                        <m:sub>
                                          <m:r>
                                            <a:rPr lang="en-US" sz="2000" i="1">
                                              <a:latin typeface="Cambria Math" panose="02040503050406030204" pitchFamily="18" charset="0"/>
                                            </a:rPr>
                                            <m:t>𝑡</m:t>
                                          </m:r>
                                        </m:sub>
                                      </m:sSub>
                                    </m:e>
                                  </m:d>
                                </m:e>
                              </m:d>
                            </m:e>
                            <m:sup>
                              <m:r>
                                <a:rPr lang="en-US" sz="2000" i="1">
                                  <a:latin typeface="Cambria Math" panose="02040503050406030204" pitchFamily="18" charset="0"/>
                                </a:rPr>
                                <m:t>2</m:t>
                              </m:r>
                            </m:sup>
                          </m:sSup>
                        </m:e>
                      </m:d>
                      <m:r>
                        <a:rPr lang="en-US" sz="2000" i="1">
                          <a:latin typeface="Cambria Math" panose="02040503050406030204" pitchFamily="18" charset="0"/>
                        </a:rPr>
                        <m:t>=</m:t>
                      </m:r>
                      <m:nary>
                        <m:naryPr>
                          <m:chr m:val="∑"/>
                          <m:limLoc m:val="undOvr"/>
                          <m:supHide m:val="on"/>
                          <m:ctrlPr>
                            <a:rPr lang="en-US" sz="2000" i="1">
                              <a:latin typeface="Cambria Math" panose="02040503050406030204" pitchFamily="18" charset="0"/>
                            </a:rPr>
                          </m:ctrlPr>
                        </m:naryPr>
                        <m:sub>
                          <m:r>
                            <a:rPr lang="en-US" sz="2000" i="1">
                              <a:latin typeface="Cambria Math" panose="02040503050406030204" pitchFamily="18" charset="0"/>
                            </a:rPr>
                            <m:t>𝑡</m:t>
                          </m:r>
                        </m:sub>
                        <m:sup/>
                        <m:e>
                          <m:sSup>
                            <m:sSupPr>
                              <m:ctrlPr>
                                <a:rPr lang="en-US" sz="2000" i="1">
                                  <a:latin typeface="Cambria Math" panose="02040503050406030204" pitchFamily="18" charset="0"/>
                                </a:rPr>
                              </m:ctrlPr>
                            </m:sSupPr>
                            <m:e>
                              <m:d>
                                <m:dPr>
                                  <m:ctrlPr>
                                    <a:rPr lang="en-US" sz="2000" i="1">
                                      <a:latin typeface="Cambria Math" panose="02040503050406030204" pitchFamily="18" charset="0"/>
                                    </a:rPr>
                                  </m:ctrlPr>
                                </m:dPr>
                                <m:e>
                                  <m:sSubSup>
                                    <m:sSubSupPr>
                                      <m:ctrlPr>
                                        <a:rPr lang="en-US" sz="2000" i="1">
                                          <a:latin typeface="Cambria Math" panose="02040503050406030204" pitchFamily="18" charset="0"/>
                                        </a:rPr>
                                      </m:ctrlPr>
                                    </m:sSubSupPr>
                                    <m:e>
                                      <m:r>
                                        <a:rPr lang="en-US" sz="2000" i="1">
                                          <a:latin typeface="Cambria Math" panose="02040503050406030204" pitchFamily="18" charset="0"/>
                                        </a:rPr>
                                        <m:t>𝑅</m:t>
                                      </m:r>
                                    </m:e>
                                    <m:sub>
                                      <m:r>
                                        <a:rPr lang="en-US" sz="2000" i="1">
                                          <a:latin typeface="Cambria Math" panose="02040503050406030204" pitchFamily="18" charset="0"/>
                                        </a:rPr>
                                        <m:t>𝑡</m:t>
                                      </m:r>
                                    </m:sub>
                                    <m:sup>
                                      <m:d>
                                        <m:dPr>
                                          <m:ctrlPr>
                                            <a:rPr lang="en-US" sz="2000" i="1">
                                              <a:latin typeface="Cambria Math" panose="02040503050406030204" pitchFamily="18" charset="0"/>
                                            </a:rPr>
                                          </m:ctrlPr>
                                        </m:dPr>
                                        <m:e>
                                          <m:r>
                                            <a:rPr lang="en-US" sz="2000" i="1">
                                              <a:latin typeface="Cambria Math" panose="02040503050406030204" pitchFamily="18" charset="0"/>
                                            </a:rPr>
                                            <m:t>𝑛</m:t>
                                          </m:r>
                                        </m:e>
                                      </m:d>
                                    </m:sup>
                                  </m:sSubSup>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m:rPr>
                                          <m:sty m:val="p"/>
                                        </m:rPr>
                                        <a:rPr lang="en-US" sz="2000">
                                          <a:latin typeface="Cambria Math" panose="02040503050406030204" pitchFamily="18" charset="0"/>
                                        </a:rPr>
                                        <m:t>Φ</m:t>
                                      </m:r>
                                    </m:sub>
                                  </m:sSub>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𝑠</m:t>
                                          </m:r>
                                        </m:e>
                                        <m:sub>
                                          <m:r>
                                            <a:rPr lang="en-US" sz="2000" i="1">
                                              <a:latin typeface="Cambria Math" panose="02040503050406030204" pitchFamily="18" charset="0"/>
                                            </a:rPr>
                                            <m:t>𝑡</m:t>
                                          </m:r>
                                        </m:sub>
                                      </m:sSub>
                                    </m:e>
                                  </m:d>
                                </m:e>
                              </m:d>
                            </m:e>
                            <m:sup>
                              <m:r>
                                <a:rPr lang="en-US" sz="2000" i="1">
                                  <a:latin typeface="Cambria Math" panose="02040503050406030204" pitchFamily="18" charset="0"/>
                                </a:rPr>
                                <m:t>2</m:t>
                              </m:r>
                            </m:sup>
                          </m:sSup>
                        </m:e>
                      </m:nary>
                    </m:oMath>
                  </m:oMathPara>
                </a14:m>
                <a:endParaRPr lang="en-US" sz="2000" dirty="0"/>
              </a:p>
              <a:p>
                <a:pPr marL="0" indent="0">
                  <a:buNone/>
                </a:pPr>
                <a:r>
                  <a:rPr lang="en-US" sz="2000" dirty="0"/>
                  <a:t>So that the estimate Φ</a:t>
                </a:r>
                <a:r>
                  <a:rPr lang="en-US" sz="2000" baseline="30000" dirty="0"/>
                  <a:t>*</a:t>
                </a:r>
                <a:r>
                  <a:rPr lang="en-US" sz="2000" dirty="0"/>
                  <a:t> is minimizer of MSE(Φ).</a:t>
                </a:r>
              </a:p>
              <a:p>
                <a:pPr marL="0" indent="0">
                  <a:buNone/>
                </a:pPr>
                <a14:m>
                  <m:oMathPara xmlns:m="http://schemas.openxmlformats.org/officeDocument/2006/math">
                    <m:oMathParaPr>
                      <m:jc m:val="centerGroup"/>
                    </m:oMathParaPr>
                    <m:oMath xmlns:m="http://schemas.openxmlformats.org/officeDocument/2006/math">
                      <m:sSup>
                        <m:sSupPr>
                          <m:ctrlPr>
                            <a:rPr lang="en-US" sz="2000" i="1">
                              <a:latin typeface="Cambria Math" panose="02040503050406030204" pitchFamily="18" charset="0"/>
                            </a:rPr>
                          </m:ctrlPr>
                        </m:sSupPr>
                        <m:e>
                          <m:r>
                            <m:rPr>
                              <m:sty m:val="p"/>
                            </m:rPr>
                            <a:rPr lang="en-US" sz="2000">
                              <a:latin typeface="Cambria Math" panose="02040503050406030204" pitchFamily="18" charset="0"/>
                            </a:rPr>
                            <m:t>Φ</m:t>
                          </m:r>
                        </m:e>
                        <m:sup>
                          <m:r>
                            <a:rPr lang="en-US" sz="2000" i="1">
                              <a:latin typeface="Cambria Math" panose="02040503050406030204" pitchFamily="18" charset="0"/>
                            </a:rPr>
                            <m:t>∗</m:t>
                          </m:r>
                        </m:sup>
                      </m:sSup>
                      <m:r>
                        <a:rPr lang="en-US" sz="2000">
                          <a:latin typeface="Cambria Math" panose="02040503050406030204" pitchFamily="18" charset="0"/>
                        </a:rPr>
                        <m:t>=</m:t>
                      </m:r>
                      <m:func>
                        <m:funcPr>
                          <m:ctrlPr>
                            <a:rPr lang="en-US" sz="2000" i="1">
                              <a:latin typeface="Cambria Math" panose="02040503050406030204" pitchFamily="18" charset="0"/>
                            </a:rPr>
                          </m:ctrlPr>
                        </m:funcPr>
                        <m:fName>
                          <m:limLow>
                            <m:limLowPr>
                              <m:ctrlPr>
                                <a:rPr lang="en-US" sz="2000" i="1">
                                  <a:latin typeface="Cambria Math" panose="02040503050406030204" pitchFamily="18" charset="0"/>
                                </a:rPr>
                              </m:ctrlPr>
                            </m:limLowPr>
                            <m:e>
                              <m:r>
                                <m:rPr>
                                  <m:sty m:val="p"/>
                                </m:rPr>
                                <a:rPr lang="en-US" sz="2000">
                                  <a:latin typeface="Cambria Math" panose="02040503050406030204" pitchFamily="18" charset="0"/>
                                </a:rPr>
                                <m:t>argmin</m:t>
                              </m:r>
                            </m:e>
                            <m:lim>
                              <m:r>
                                <m:rPr>
                                  <m:sty m:val="p"/>
                                </m:rPr>
                                <a:rPr lang="en-US" sz="2000">
                                  <a:latin typeface="Cambria Math" panose="02040503050406030204" pitchFamily="18" charset="0"/>
                                </a:rPr>
                                <m:t>Φ</m:t>
                              </m:r>
                            </m:lim>
                          </m:limLow>
                        </m:fName>
                        <m:e>
                          <m:r>
                            <m:rPr>
                              <m:sty m:val="p"/>
                            </m:rPr>
                            <a:rPr lang="en-US" sz="2000">
                              <a:latin typeface="Cambria Math" panose="02040503050406030204" pitchFamily="18" charset="0"/>
                            </a:rPr>
                            <m:t>MSE</m:t>
                          </m:r>
                          <m:d>
                            <m:dPr>
                              <m:ctrlPr>
                                <a:rPr lang="en-US" sz="2000" i="1">
                                  <a:latin typeface="Cambria Math" panose="02040503050406030204" pitchFamily="18" charset="0"/>
                                </a:rPr>
                              </m:ctrlPr>
                            </m:dPr>
                            <m:e>
                              <m:r>
                                <m:rPr>
                                  <m:sty m:val="p"/>
                                </m:rPr>
                                <a:rPr lang="en-US" sz="2000">
                                  <a:latin typeface="Cambria Math" panose="02040503050406030204" pitchFamily="18" charset="0"/>
                                </a:rPr>
                                <m:t>Φ</m:t>
                              </m:r>
                            </m:e>
                          </m:d>
                        </m:e>
                      </m:func>
                    </m:oMath>
                  </m:oMathPara>
                </a14:m>
                <a:endParaRPr lang="en-US" sz="2000" dirty="0"/>
              </a:p>
              <a:p>
                <a:pPr marL="0" indent="0">
                  <a:buNone/>
                </a:pPr>
                <a:r>
                  <a:rPr lang="en-US" sz="2000" dirty="0"/>
                  <a:t>This mean square error MSE(Φ) is a popular representation of value function loss. By applying stochastic gradient descent (SGD) algorithm, it is easy to estimate Φ over some steps as follows:</a:t>
                </a:r>
              </a:p>
              <a:p>
                <a:pPr marL="0" indent="0">
                  <a:buNone/>
                </a:pPr>
                <a14:m>
                  <m:oMathPara xmlns:m="http://schemas.openxmlformats.org/officeDocument/2006/math">
                    <m:oMathParaPr>
                      <m:jc m:val="centerGroup"/>
                    </m:oMathParaPr>
                    <m:oMath xmlns:m="http://schemas.openxmlformats.org/officeDocument/2006/math">
                      <m:r>
                        <m:rPr>
                          <m:sty m:val="p"/>
                        </m:rPr>
                        <a:rPr lang="en-US" sz="2000">
                          <a:latin typeface="Cambria Math" panose="02040503050406030204" pitchFamily="18" charset="0"/>
                        </a:rPr>
                        <m:t>Φ</m:t>
                      </m:r>
                      <m:r>
                        <a:rPr lang="en-US" sz="2000">
                          <a:latin typeface="Cambria Math" panose="02040503050406030204" pitchFamily="18" charset="0"/>
                        </a:rPr>
                        <m:t>=</m:t>
                      </m:r>
                      <m:r>
                        <m:rPr>
                          <m:sty m:val="p"/>
                        </m:rPr>
                        <a:rPr lang="en-US" sz="2000">
                          <a:latin typeface="Cambria Math" panose="02040503050406030204" pitchFamily="18" charset="0"/>
                        </a:rPr>
                        <m:t>Φ</m:t>
                      </m:r>
                      <m:r>
                        <a:rPr lang="en-US" sz="2000" i="1">
                          <a:latin typeface="Cambria Math" panose="02040503050406030204" pitchFamily="18" charset="0"/>
                        </a:rPr>
                        <m:t>−</m:t>
                      </m:r>
                      <m:r>
                        <a:rPr lang="en-US" sz="2000" i="1">
                          <a:latin typeface="Cambria Math" panose="02040503050406030204" pitchFamily="18" charset="0"/>
                        </a:rPr>
                        <m:t>𝛾</m:t>
                      </m:r>
                      <m:r>
                        <a:rPr lang="en-US" sz="2000">
                          <a:latin typeface="Cambria Math" panose="02040503050406030204" pitchFamily="18" charset="0"/>
                        </a:rPr>
                        <m:t>𝛻</m:t>
                      </m:r>
                      <m:r>
                        <m:rPr>
                          <m:sty m:val="p"/>
                        </m:rPr>
                        <a:rPr lang="en-US" sz="2000">
                          <a:latin typeface="Cambria Math" panose="02040503050406030204" pitchFamily="18" charset="0"/>
                        </a:rPr>
                        <m:t>MSE</m:t>
                      </m:r>
                      <m:d>
                        <m:dPr>
                          <m:ctrlPr>
                            <a:rPr lang="en-US" sz="2000" i="1">
                              <a:latin typeface="Cambria Math" panose="02040503050406030204" pitchFamily="18" charset="0"/>
                            </a:rPr>
                          </m:ctrlPr>
                        </m:dPr>
                        <m:e>
                          <m:r>
                            <m:rPr>
                              <m:sty m:val="p"/>
                            </m:rPr>
                            <a:rPr lang="en-US" sz="2000">
                              <a:latin typeface="Cambria Math" panose="02040503050406030204" pitchFamily="18" charset="0"/>
                            </a:rPr>
                            <m:t>Φ</m:t>
                          </m:r>
                        </m:e>
                      </m:d>
                      <m:r>
                        <a:rPr lang="en-US" sz="2000" i="1">
                          <a:latin typeface="Cambria Math" panose="02040503050406030204" pitchFamily="18" charset="0"/>
                        </a:rPr>
                        <m:t>=</m:t>
                      </m:r>
                      <m:r>
                        <m:rPr>
                          <m:sty m:val="p"/>
                        </m:rPr>
                        <a:rPr lang="en-US" sz="2000">
                          <a:latin typeface="Cambria Math" panose="02040503050406030204" pitchFamily="18" charset="0"/>
                        </a:rPr>
                        <m:t>Φ</m:t>
                      </m:r>
                      <m:r>
                        <a:rPr lang="en-US" sz="2000" i="1">
                          <a:latin typeface="Cambria Math" panose="02040503050406030204" pitchFamily="18" charset="0"/>
                        </a:rPr>
                        <m:t>−</m:t>
                      </m:r>
                      <m:r>
                        <a:rPr lang="en-US" sz="2000" i="1">
                          <a:latin typeface="Cambria Math" panose="02040503050406030204" pitchFamily="18" charset="0"/>
                        </a:rPr>
                        <m:t>𝛾</m:t>
                      </m:r>
                      <m:d>
                        <m:dPr>
                          <m:ctrlPr>
                            <a:rPr lang="en-US" sz="2000" i="1">
                              <a:latin typeface="Cambria Math" panose="02040503050406030204" pitchFamily="18" charset="0"/>
                            </a:rPr>
                          </m:ctrlPr>
                        </m:dPr>
                        <m:e>
                          <m:sSubSup>
                            <m:sSubSupPr>
                              <m:ctrlPr>
                                <a:rPr lang="en-US" sz="2000" i="1">
                                  <a:latin typeface="Cambria Math" panose="02040503050406030204" pitchFamily="18" charset="0"/>
                                </a:rPr>
                              </m:ctrlPr>
                            </m:sSubSupPr>
                            <m:e>
                              <m:r>
                                <a:rPr lang="en-US" sz="2000" i="1">
                                  <a:latin typeface="Cambria Math" panose="02040503050406030204" pitchFamily="18" charset="0"/>
                                </a:rPr>
                                <m:t>𝑅</m:t>
                              </m:r>
                            </m:e>
                            <m:sub>
                              <m:r>
                                <a:rPr lang="en-US" sz="2000" i="1">
                                  <a:latin typeface="Cambria Math" panose="02040503050406030204" pitchFamily="18" charset="0"/>
                                </a:rPr>
                                <m:t>𝑡</m:t>
                              </m:r>
                            </m:sub>
                            <m:sup>
                              <m:d>
                                <m:dPr>
                                  <m:ctrlPr>
                                    <a:rPr lang="en-US" sz="2000" i="1">
                                      <a:latin typeface="Cambria Math" panose="02040503050406030204" pitchFamily="18" charset="0"/>
                                    </a:rPr>
                                  </m:ctrlPr>
                                </m:dPr>
                                <m:e>
                                  <m:r>
                                    <a:rPr lang="en-US" sz="2000" i="1">
                                      <a:latin typeface="Cambria Math" panose="02040503050406030204" pitchFamily="18" charset="0"/>
                                    </a:rPr>
                                    <m:t>𝑛</m:t>
                                  </m:r>
                                </m:e>
                              </m:d>
                            </m:sup>
                          </m:sSubSup>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m:rPr>
                                  <m:sty m:val="p"/>
                                </m:rPr>
                                <a:rPr lang="en-US" sz="2000">
                                  <a:latin typeface="Cambria Math" panose="02040503050406030204" pitchFamily="18" charset="0"/>
                                </a:rPr>
                                <m:t>Φ</m:t>
                              </m:r>
                            </m:sub>
                          </m:sSub>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𝑠</m:t>
                                  </m:r>
                                </m:e>
                                <m:sub>
                                  <m:r>
                                    <a:rPr lang="en-US" sz="2000" i="1">
                                      <a:latin typeface="Cambria Math" panose="02040503050406030204" pitchFamily="18" charset="0"/>
                                    </a:rPr>
                                    <m:t>𝑡</m:t>
                                  </m:r>
                                </m:sub>
                              </m:sSub>
                            </m:e>
                          </m:d>
                        </m:e>
                      </m:d>
                    </m:oMath>
                  </m:oMathPara>
                </a14:m>
                <a:endParaRPr lang="en-US" sz="2000" dirty="0"/>
              </a:p>
              <a:p>
                <a:pPr marL="0" indent="0">
                  <a:buNone/>
                </a:pPr>
                <a:r>
                  <a:rPr lang="en-US" sz="2000" dirty="0"/>
                  <a:t>Where </a:t>
                </a:r>
                <a:r>
                  <a:rPr lang="en-US" sz="2000" i="1" dirty="0"/>
                  <a:t>γ </a:t>
                </a:r>
                <a:r>
                  <a:rPr lang="en-US" sz="2000" dirty="0"/>
                  <a:t>is learning rate in interval (0, 1] and ∇MSE(Φ) is gradient of MSE(Φ) with regard to Φ. Please pay attention that when immediate reward </a:t>
                </a:r>
                <a:r>
                  <a:rPr lang="en-US" sz="2000" i="1" dirty="0"/>
                  <a:t>R</a:t>
                </a:r>
                <a:r>
                  <a:rPr lang="en-US" sz="2000" baseline="-25000" dirty="0"/>
                  <a:t>Ψ</a:t>
                </a:r>
                <a:r>
                  <a:rPr lang="en-US" sz="2000" dirty="0"/>
                  <a:t>(</a:t>
                </a:r>
                <a:r>
                  <a:rPr lang="en-US" sz="2000" i="1" dirty="0" err="1"/>
                  <a:t>s</a:t>
                </a:r>
                <a:r>
                  <a:rPr lang="en-US" sz="2000" i="1" baseline="-25000" dirty="0" err="1"/>
                  <a:t>t</a:t>
                </a:r>
                <a:r>
                  <a:rPr lang="en-US" sz="2000" dirty="0"/>
                  <a:t>) is expected reward at current state, value function </a:t>
                </a:r>
                <a:r>
                  <a:rPr lang="en-US" sz="2000" i="1" dirty="0"/>
                  <a:t>V</a:t>
                </a:r>
                <a:r>
                  <a:rPr lang="en-US" sz="2000" baseline="-25000" dirty="0"/>
                  <a:t>Φ</a:t>
                </a:r>
                <a:r>
                  <a:rPr lang="en-US" sz="2000" dirty="0"/>
                  <a:t>(</a:t>
                </a:r>
                <a:r>
                  <a:rPr lang="en-US" sz="2000" i="1" dirty="0" err="1"/>
                  <a:t>s</a:t>
                </a:r>
                <a:r>
                  <a:rPr lang="en-US" sz="2000" i="1" baseline="-25000" dirty="0" err="1"/>
                  <a:t>t</a:t>
                </a:r>
                <a:r>
                  <a:rPr lang="en-US" sz="2000" dirty="0"/>
                  <a:t>) is future reward / </a:t>
                </a:r>
                <a:r>
                  <a:rPr lang="en-US" sz="2000" i="1" dirty="0"/>
                  <a:t>expected reward</a:t>
                </a:r>
                <a:r>
                  <a:rPr lang="en-US" sz="2000" dirty="0"/>
                  <a:t> at current state and so, </a:t>
                </a:r>
                <a:r>
                  <a:rPr lang="en-US" sz="2000" i="1" dirty="0"/>
                  <a:t>V</a:t>
                </a:r>
                <a:r>
                  <a:rPr lang="en-US" sz="2000" baseline="-25000" dirty="0"/>
                  <a:t>Φ</a:t>
                </a:r>
                <a:r>
                  <a:rPr lang="en-US" sz="2000" dirty="0"/>
                  <a:t>(</a:t>
                </a:r>
                <a:r>
                  <a:rPr lang="en-US" sz="2000" i="1" dirty="0" err="1"/>
                  <a:t>s</a:t>
                </a:r>
                <a:r>
                  <a:rPr lang="en-US" sz="2000" i="1" baseline="-25000" dirty="0" err="1"/>
                  <a:t>t</a:t>
                </a:r>
                <a:r>
                  <a:rPr lang="en-US" sz="2000" dirty="0"/>
                  <a:t>) is also called future reward model / </a:t>
                </a:r>
                <a:r>
                  <a:rPr lang="en-US" sz="2000" i="1" dirty="0"/>
                  <a:t>expected reward model</a:t>
                </a:r>
                <a:r>
                  <a:rPr lang="en-US" sz="2000" dirty="0"/>
                  <a:t> and Φ is called future reward parameter / </a:t>
                </a:r>
                <a:r>
                  <a:rPr lang="en-US" sz="2000" i="1" dirty="0"/>
                  <a:t>expected reward parameter</a:t>
                </a:r>
                <a:r>
                  <a:rPr lang="en-US" sz="2000"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1280" y="914399"/>
                <a:ext cx="12029440" cy="5176066"/>
              </a:xfrm>
              <a:blipFill>
                <a:blip r:embed="rId2"/>
                <a:stretch>
                  <a:fillRect l="-507" t="-589" r="-507" b="-5183"/>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76</a:t>
            </a:fld>
            <a:endParaRPr lang="en-US"/>
          </a:p>
        </p:txBody>
      </p:sp>
    </p:spTree>
    <p:extLst>
      <p:ext uri="{BB962C8B-B14F-4D97-AF65-F5344CB8AC3E}">
        <p14:creationId xmlns:p14="http://schemas.microsoft.com/office/powerpoint/2010/main" val="352652907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 Pre-trained model</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1120" y="914399"/>
                <a:ext cx="12039600" cy="5176066"/>
              </a:xfrm>
            </p:spPr>
            <p:txBody>
              <a:bodyPr>
                <a:noAutofit/>
              </a:bodyPr>
              <a:lstStyle/>
              <a:p>
                <a:pPr marL="0" indent="0">
                  <a:buNone/>
                </a:pPr>
                <a:r>
                  <a:rPr lang="en-US" sz="2300" dirty="0"/>
                  <a:t>After value function </a:t>
                </a:r>
                <a:r>
                  <a:rPr lang="en-US" sz="2300" i="1" dirty="0"/>
                  <a:t>V</a:t>
                </a:r>
                <a:r>
                  <a:rPr lang="en-US" sz="2300" baseline="-25000" dirty="0"/>
                  <a:t>Φ</a:t>
                </a:r>
                <a:r>
                  <a:rPr lang="en-US" sz="2300" dirty="0"/>
                  <a:t>(</a:t>
                </a:r>
                <a:r>
                  <a:rPr lang="en-US" sz="2300" i="1" dirty="0" err="1"/>
                  <a:t>s</a:t>
                </a:r>
                <a:r>
                  <a:rPr lang="en-US" sz="2300" i="1" baseline="-25000" dirty="0" err="1"/>
                  <a:t>t</a:t>
                </a:r>
                <a:r>
                  <a:rPr lang="en-US" sz="2300" dirty="0"/>
                  <a:t>) is determined, let </a:t>
                </a:r>
                <a:r>
                  <a:rPr lang="en-US" sz="2300" i="1" dirty="0" err="1"/>
                  <a:t>δ</a:t>
                </a:r>
                <a:r>
                  <a:rPr lang="en-US" sz="2300" i="1" baseline="-25000" dirty="0" err="1"/>
                  <a:t>t</a:t>
                </a:r>
                <a:r>
                  <a:rPr lang="en-US" sz="2300" dirty="0"/>
                  <a:t> be </a:t>
                </a:r>
                <a:r>
                  <a:rPr lang="en-US" sz="2300" i="1" dirty="0"/>
                  <a:t>temporal difference</a:t>
                </a:r>
                <a:r>
                  <a:rPr lang="en-US" sz="2300" dirty="0"/>
                  <a:t> (TD) error between value function </a:t>
                </a:r>
                <a:r>
                  <a:rPr lang="en-US" sz="2300" i="1" dirty="0"/>
                  <a:t>V</a:t>
                </a:r>
                <a:r>
                  <a:rPr lang="en-US" sz="2300" baseline="-25000" dirty="0"/>
                  <a:t>Φ</a:t>
                </a:r>
                <a:r>
                  <a:rPr lang="en-US" sz="2300" dirty="0"/>
                  <a:t>(</a:t>
                </a:r>
                <a:r>
                  <a:rPr lang="en-US" sz="2300" i="1" dirty="0" err="1"/>
                  <a:t>s</a:t>
                </a:r>
                <a:r>
                  <a:rPr lang="en-US" sz="2300" i="1" baseline="-25000" dirty="0" err="1"/>
                  <a:t>t</a:t>
                </a:r>
                <a:r>
                  <a:rPr lang="en-US" sz="2300" dirty="0"/>
                  <a:t>) at current time point and value function </a:t>
                </a:r>
                <a:r>
                  <a:rPr lang="en-US" sz="2300" i="1" dirty="0"/>
                  <a:t>V</a:t>
                </a:r>
                <a:r>
                  <a:rPr lang="en-US" sz="2300" baseline="-25000" dirty="0"/>
                  <a:t>Φ</a:t>
                </a:r>
                <a:r>
                  <a:rPr lang="en-US" sz="2300" dirty="0"/>
                  <a:t>(</a:t>
                </a:r>
                <a:r>
                  <a:rPr lang="en-US" sz="2300" i="1" dirty="0"/>
                  <a:t>s</a:t>
                </a:r>
                <a:r>
                  <a:rPr lang="en-US" sz="2300" i="1" baseline="-25000" dirty="0"/>
                  <a:t>t</a:t>
                </a:r>
                <a:r>
                  <a:rPr lang="en-US" sz="2300" baseline="-25000" dirty="0"/>
                  <a:t>+1</a:t>
                </a:r>
                <a:r>
                  <a:rPr lang="en-US" sz="2300" dirty="0"/>
                  <a:t>) at next time point:</a:t>
                </a:r>
              </a:p>
              <a:p>
                <a:pPr marL="0" indent="0">
                  <a:buNone/>
                </a:pPr>
                <a14:m>
                  <m:oMathPara xmlns:m="http://schemas.openxmlformats.org/officeDocument/2006/math">
                    <m:oMathParaPr>
                      <m:jc m:val="centerGroup"/>
                    </m:oMathParaPr>
                    <m:oMath xmlns:m="http://schemas.openxmlformats.org/officeDocument/2006/math">
                      <m:sSub>
                        <m:sSubPr>
                          <m:ctrlPr>
                            <a:rPr lang="en-US" sz="2300" i="1">
                              <a:latin typeface="Cambria Math" panose="02040503050406030204" pitchFamily="18" charset="0"/>
                            </a:rPr>
                          </m:ctrlPr>
                        </m:sSubPr>
                        <m:e>
                          <m:r>
                            <a:rPr lang="en-US" sz="2300" i="1">
                              <a:latin typeface="Cambria Math" panose="02040503050406030204" pitchFamily="18" charset="0"/>
                            </a:rPr>
                            <m:t>𝛿</m:t>
                          </m:r>
                        </m:e>
                        <m:sub>
                          <m:r>
                            <a:rPr lang="en-US" sz="2300" i="1">
                              <a:latin typeface="Cambria Math" panose="02040503050406030204" pitchFamily="18" charset="0"/>
                            </a:rPr>
                            <m:t>𝑡</m:t>
                          </m:r>
                        </m:sub>
                      </m:sSub>
                      <m:r>
                        <a:rPr lang="en-US" sz="2300" i="1">
                          <a:latin typeface="Cambria Math" panose="02040503050406030204" pitchFamily="18" charset="0"/>
                        </a:rPr>
                        <m:t>=</m:t>
                      </m:r>
                      <m:sSub>
                        <m:sSubPr>
                          <m:ctrlPr>
                            <a:rPr lang="en-US" sz="2300" i="1">
                              <a:latin typeface="Cambria Math" panose="02040503050406030204" pitchFamily="18" charset="0"/>
                            </a:rPr>
                          </m:ctrlPr>
                        </m:sSubPr>
                        <m:e>
                          <m:r>
                            <a:rPr lang="en-US" sz="2300" i="1">
                              <a:latin typeface="Cambria Math" panose="02040503050406030204" pitchFamily="18" charset="0"/>
                            </a:rPr>
                            <m:t>𝑟</m:t>
                          </m:r>
                        </m:e>
                        <m:sub>
                          <m:r>
                            <a:rPr lang="en-US" sz="2300" i="1">
                              <a:latin typeface="Cambria Math" panose="02040503050406030204" pitchFamily="18" charset="0"/>
                            </a:rPr>
                            <m:t>𝑡</m:t>
                          </m:r>
                          <m:r>
                            <a:rPr lang="en-US" sz="2300" i="1">
                              <a:latin typeface="Cambria Math" panose="02040503050406030204" pitchFamily="18" charset="0"/>
                            </a:rPr>
                            <m:t>+1</m:t>
                          </m:r>
                        </m:sub>
                      </m:sSub>
                      <m:r>
                        <a:rPr lang="en-US" sz="2300" i="1">
                          <a:latin typeface="Cambria Math" panose="02040503050406030204" pitchFamily="18" charset="0"/>
                        </a:rPr>
                        <m:t>+</m:t>
                      </m:r>
                      <m:r>
                        <a:rPr lang="en-US" sz="2300" i="1">
                          <a:latin typeface="Cambria Math" panose="02040503050406030204" pitchFamily="18" charset="0"/>
                        </a:rPr>
                        <m:t>𝛼</m:t>
                      </m:r>
                      <m:sSub>
                        <m:sSubPr>
                          <m:ctrlPr>
                            <a:rPr lang="en-US" sz="2300" i="1">
                              <a:latin typeface="Cambria Math" panose="02040503050406030204" pitchFamily="18" charset="0"/>
                            </a:rPr>
                          </m:ctrlPr>
                        </m:sSubPr>
                        <m:e>
                          <m:r>
                            <a:rPr lang="en-US" sz="2300" i="1">
                              <a:latin typeface="Cambria Math" panose="02040503050406030204" pitchFamily="18" charset="0"/>
                            </a:rPr>
                            <m:t>𝑉</m:t>
                          </m:r>
                        </m:e>
                        <m:sub>
                          <m:r>
                            <m:rPr>
                              <m:sty m:val="p"/>
                            </m:rPr>
                            <a:rPr lang="en-US" sz="2300">
                              <a:latin typeface="Cambria Math" panose="02040503050406030204" pitchFamily="18" charset="0"/>
                            </a:rPr>
                            <m:t>Φ</m:t>
                          </m:r>
                        </m:sub>
                      </m:sSub>
                      <m:d>
                        <m:dPr>
                          <m:ctrlPr>
                            <a:rPr lang="en-US" sz="2300" i="1">
                              <a:latin typeface="Cambria Math" panose="02040503050406030204" pitchFamily="18" charset="0"/>
                            </a:rPr>
                          </m:ctrlPr>
                        </m:dPr>
                        <m:e>
                          <m:sSub>
                            <m:sSubPr>
                              <m:ctrlPr>
                                <a:rPr lang="en-US" sz="2300" i="1">
                                  <a:latin typeface="Cambria Math" panose="02040503050406030204" pitchFamily="18" charset="0"/>
                                </a:rPr>
                              </m:ctrlPr>
                            </m:sSubPr>
                            <m:e>
                              <m:r>
                                <a:rPr lang="en-US" sz="2300" i="1">
                                  <a:latin typeface="Cambria Math" panose="02040503050406030204" pitchFamily="18" charset="0"/>
                                </a:rPr>
                                <m:t>𝑠</m:t>
                              </m:r>
                            </m:e>
                            <m:sub>
                              <m:r>
                                <a:rPr lang="en-US" sz="2300" i="1">
                                  <a:latin typeface="Cambria Math" panose="02040503050406030204" pitchFamily="18" charset="0"/>
                                </a:rPr>
                                <m:t>𝑡</m:t>
                              </m:r>
                              <m:r>
                                <a:rPr lang="en-US" sz="2300" i="1">
                                  <a:latin typeface="Cambria Math" panose="02040503050406030204" pitchFamily="18" charset="0"/>
                                </a:rPr>
                                <m:t>+1</m:t>
                              </m:r>
                            </m:sub>
                          </m:sSub>
                        </m:e>
                      </m:d>
                      <m:r>
                        <a:rPr lang="en-US" sz="2300" i="1">
                          <a:latin typeface="Cambria Math" panose="02040503050406030204" pitchFamily="18" charset="0"/>
                        </a:rPr>
                        <m:t>−</m:t>
                      </m:r>
                      <m:sSub>
                        <m:sSubPr>
                          <m:ctrlPr>
                            <a:rPr lang="en-US" sz="2300" i="1">
                              <a:latin typeface="Cambria Math" panose="02040503050406030204" pitchFamily="18" charset="0"/>
                            </a:rPr>
                          </m:ctrlPr>
                        </m:sSubPr>
                        <m:e>
                          <m:r>
                            <a:rPr lang="en-US" sz="2300" i="1">
                              <a:latin typeface="Cambria Math" panose="02040503050406030204" pitchFamily="18" charset="0"/>
                            </a:rPr>
                            <m:t>𝑉</m:t>
                          </m:r>
                        </m:e>
                        <m:sub>
                          <m:r>
                            <m:rPr>
                              <m:sty m:val="p"/>
                            </m:rPr>
                            <a:rPr lang="en-US" sz="2300">
                              <a:latin typeface="Cambria Math" panose="02040503050406030204" pitchFamily="18" charset="0"/>
                            </a:rPr>
                            <m:t>Φ</m:t>
                          </m:r>
                        </m:sub>
                      </m:sSub>
                      <m:d>
                        <m:dPr>
                          <m:ctrlPr>
                            <a:rPr lang="en-US" sz="2300" i="1">
                              <a:latin typeface="Cambria Math" panose="02040503050406030204" pitchFamily="18" charset="0"/>
                            </a:rPr>
                          </m:ctrlPr>
                        </m:dPr>
                        <m:e>
                          <m:sSub>
                            <m:sSubPr>
                              <m:ctrlPr>
                                <a:rPr lang="en-US" sz="2300" i="1">
                                  <a:latin typeface="Cambria Math" panose="02040503050406030204" pitchFamily="18" charset="0"/>
                                </a:rPr>
                              </m:ctrlPr>
                            </m:sSubPr>
                            <m:e>
                              <m:r>
                                <a:rPr lang="en-US" sz="2300" i="1">
                                  <a:latin typeface="Cambria Math" panose="02040503050406030204" pitchFamily="18" charset="0"/>
                                </a:rPr>
                                <m:t>𝑠</m:t>
                              </m:r>
                            </m:e>
                            <m:sub>
                              <m:r>
                                <a:rPr lang="en-US" sz="2300" i="1">
                                  <a:latin typeface="Cambria Math" panose="02040503050406030204" pitchFamily="18" charset="0"/>
                                </a:rPr>
                                <m:t>𝑡</m:t>
                              </m:r>
                            </m:sub>
                          </m:sSub>
                        </m:e>
                      </m:d>
                    </m:oMath>
                  </m:oMathPara>
                </a14:m>
                <a:endParaRPr lang="en-US" sz="2300" dirty="0"/>
              </a:p>
              <a:p>
                <a:pPr marL="0" indent="0">
                  <a:buNone/>
                </a:pPr>
                <a:r>
                  <a:rPr lang="en-US" sz="2300" i="1" dirty="0"/>
                  <a:t>Advantage function</a:t>
                </a:r>
                <a:r>
                  <a:rPr lang="en-US" sz="2300" dirty="0"/>
                  <a:t> </a:t>
                </a:r>
                <a:r>
                  <a:rPr lang="en-US" sz="2300" i="1" dirty="0"/>
                  <a:t>A</a:t>
                </a:r>
                <a:r>
                  <a:rPr lang="en-US" sz="2300" i="1" baseline="-25000" dirty="0"/>
                  <a:t>t</a:t>
                </a:r>
                <a:r>
                  <a:rPr lang="en-US" sz="2300" dirty="0"/>
                  <a:t> qualifies how much better each action which is taken at current state </a:t>
                </a:r>
                <a:r>
                  <a:rPr lang="en-US" sz="2300" i="1" dirty="0" err="1"/>
                  <a:t>s</a:t>
                </a:r>
                <a:r>
                  <a:rPr lang="en-US" sz="2300" i="1" baseline="-25000" dirty="0" err="1"/>
                  <a:t>t</a:t>
                </a:r>
                <a:r>
                  <a:rPr lang="en-US" sz="2300" dirty="0"/>
                  <a:t> will produce good future reward aligned with the expected reward </a:t>
                </a:r>
                <a:r>
                  <a:rPr lang="en-US" sz="2300" i="1" dirty="0"/>
                  <a:t>V</a:t>
                </a:r>
                <a:r>
                  <a:rPr lang="en-US" sz="2300" baseline="-25000" dirty="0"/>
                  <a:t>Φ</a:t>
                </a:r>
                <a:r>
                  <a:rPr lang="en-US" sz="2300" dirty="0"/>
                  <a:t>(</a:t>
                </a:r>
                <a:r>
                  <a:rPr lang="en-US" sz="2300" i="1" dirty="0" err="1"/>
                  <a:t>s</a:t>
                </a:r>
                <a:r>
                  <a:rPr lang="en-US" sz="2300" i="1" baseline="-25000" dirty="0" err="1"/>
                  <a:t>t</a:t>
                </a:r>
                <a:r>
                  <a:rPr lang="en-US" sz="2300" dirty="0"/>
                  <a:t>). Note, </a:t>
                </a:r>
                <a:r>
                  <a:rPr lang="en-US" sz="2300" i="1" dirty="0"/>
                  <a:t>A</a:t>
                </a:r>
                <a:r>
                  <a:rPr lang="en-US" sz="2300" i="1" baseline="-25000" dirty="0"/>
                  <a:t>t</a:t>
                </a:r>
                <a:r>
                  <a:rPr lang="en-US" sz="2300" dirty="0"/>
                  <a:t> can be considered as expected reward like </a:t>
                </a:r>
                <a:r>
                  <a:rPr lang="en-US" sz="2300" i="1" dirty="0"/>
                  <a:t>V</a:t>
                </a:r>
                <a:r>
                  <a:rPr lang="en-US" sz="2300" baseline="-25000" dirty="0"/>
                  <a:t>Φ</a:t>
                </a:r>
                <a:r>
                  <a:rPr lang="en-US" sz="2300" dirty="0"/>
                  <a:t>(</a:t>
                </a:r>
                <a:r>
                  <a:rPr lang="en-US" sz="2300" i="1" dirty="0" err="1"/>
                  <a:t>s</a:t>
                </a:r>
                <a:r>
                  <a:rPr lang="en-US" sz="2300" i="1" baseline="-25000" dirty="0" err="1"/>
                  <a:t>t</a:t>
                </a:r>
                <a:r>
                  <a:rPr lang="en-US" sz="2300" dirty="0"/>
                  <a:t>). Parameter of advantage function </a:t>
                </a:r>
                <a:r>
                  <a:rPr lang="en-US" sz="2300" i="1" dirty="0"/>
                  <a:t>A</a:t>
                </a:r>
                <a:r>
                  <a:rPr lang="en-US" sz="2300" i="1" baseline="-25000" dirty="0"/>
                  <a:t>t</a:t>
                </a:r>
                <a:r>
                  <a:rPr lang="en-US" sz="2300" dirty="0"/>
                  <a:t> is Φ, which means that </a:t>
                </a:r>
                <a:r>
                  <a:rPr lang="en-US" sz="2300" i="1" dirty="0"/>
                  <a:t>A</a:t>
                </a:r>
                <a:r>
                  <a:rPr lang="en-US" sz="2300" i="1" baseline="-25000" dirty="0"/>
                  <a:t>t</a:t>
                </a:r>
                <a:r>
                  <a:rPr lang="en-US" sz="2300" dirty="0"/>
                  <a:t> is defined based on future reward model </a:t>
                </a:r>
                <a:r>
                  <a:rPr lang="en-US" sz="2300" i="1" dirty="0"/>
                  <a:t>V</a:t>
                </a:r>
                <a:r>
                  <a:rPr lang="en-US" sz="2300" baseline="-25000" dirty="0"/>
                  <a:t>Φ</a:t>
                </a:r>
                <a:r>
                  <a:rPr lang="en-US" sz="2300" dirty="0"/>
                  <a:t>(</a:t>
                </a:r>
                <a:r>
                  <a:rPr lang="en-US" sz="2300" i="1" dirty="0" err="1"/>
                  <a:t>s</a:t>
                </a:r>
                <a:r>
                  <a:rPr lang="en-US" sz="2300" i="1" baseline="-25000" dirty="0" err="1"/>
                  <a:t>t</a:t>
                </a:r>
                <a:r>
                  <a:rPr lang="en-US" sz="2300" dirty="0"/>
                  <a:t>). Equation of </a:t>
                </a:r>
                <a:r>
                  <a:rPr lang="en-US" sz="2300" i="1" dirty="0"/>
                  <a:t>A</a:t>
                </a:r>
                <a:r>
                  <a:rPr lang="en-US" sz="2300" i="1" baseline="-25000" dirty="0"/>
                  <a:t>t</a:t>
                </a:r>
                <a:r>
                  <a:rPr lang="en-US" sz="2300" dirty="0"/>
                  <a:t> is defined based on TD error as follows:</a:t>
                </a:r>
              </a:p>
              <a:p>
                <a:pPr marL="0" indent="0">
                  <a:buNone/>
                </a:pPr>
                <a14:m>
                  <m:oMathPara xmlns:m="http://schemas.openxmlformats.org/officeDocument/2006/math">
                    <m:oMathParaPr>
                      <m:jc m:val="centerGroup"/>
                    </m:oMathParaPr>
                    <m:oMath xmlns:m="http://schemas.openxmlformats.org/officeDocument/2006/math">
                      <m:sSub>
                        <m:sSubPr>
                          <m:ctrlPr>
                            <a:rPr lang="en-US" sz="2300" i="1">
                              <a:latin typeface="Cambria Math" panose="02040503050406030204" pitchFamily="18" charset="0"/>
                            </a:rPr>
                          </m:ctrlPr>
                        </m:sSubPr>
                        <m:e>
                          <m:r>
                            <a:rPr lang="en-US" sz="2300" i="1">
                              <a:latin typeface="Cambria Math" panose="02040503050406030204" pitchFamily="18" charset="0"/>
                            </a:rPr>
                            <m:t>𝐴</m:t>
                          </m:r>
                        </m:e>
                        <m:sub>
                          <m:r>
                            <a:rPr lang="en-US" sz="2300" i="1">
                              <a:latin typeface="Cambria Math" panose="02040503050406030204" pitchFamily="18" charset="0"/>
                            </a:rPr>
                            <m:t>𝑡</m:t>
                          </m:r>
                        </m:sub>
                      </m:sSub>
                      <m:r>
                        <a:rPr lang="en-US" sz="2300" i="1">
                          <a:latin typeface="Cambria Math" panose="02040503050406030204" pitchFamily="18" charset="0"/>
                        </a:rPr>
                        <m:t>=</m:t>
                      </m:r>
                      <m:sSub>
                        <m:sSubPr>
                          <m:ctrlPr>
                            <a:rPr lang="en-US" sz="2300" i="1">
                              <a:latin typeface="Cambria Math" panose="02040503050406030204" pitchFamily="18" charset="0"/>
                            </a:rPr>
                          </m:ctrlPr>
                        </m:sSubPr>
                        <m:e>
                          <m:r>
                            <a:rPr lang="en-US" sz="2300" i="1">
                              <a:latin typeface="Cambria Math" panose="02040503050406030204" pitchFamily="18" charset="0"/>
                            </a:rPr>
                            <m:t>𝛿</m:t>
                          </m:r>
                        </m:e>
                        <m:sub>
                          <m:r>
                            <a:rPr lang="en-US" sz="2300" i="1">
                              <a:latin typeface="Cambria Math" panose="02040503050406030204" pitchFamily="18" charset="0"/>
                            </a:rPr>
                            <m:t>𝑡</m:t>
                          </m:r>
                        </m:sub>
                      </m:sSub>
                      <m:r>
                        <a:rPr lang="en-US" sz="2300" i="1">
                          <a:latin typeface="Cambria Math" panose="02040503050406030204" pitchFamily="18" charset="0"/>
                        </a:rPr>
                        <m:t>+</m:t>
                      </m:r>
                      <m:r>
                        <a:rPr lang="en-US" sz="2300" i="1">
                          <a:latin typeface="Cambria Math" panose="02040503050406030204" pitchFamily="18" charset="0"/>
                        </a:rPr>
                        <m:t>𝛼𝜆</m:t>
                      </m:r>
                      <m:sSub>
                        <m:sSubPr>
                          <m:ctrlPr>
                            <a:rPr lang="en-US" sz="2300" i="1">
                              <a:latin typeface="Cambria Math" panose="02040503050406030204" pitchFamily="18" charset="0"/>
                            </a:rPr>
                          </m:ctrlPr>
                        </m:sSubPr>
                        <m:e>
                          <m:r>
                            <a:rPr lang="en-US" sz="2300" i="1">
                              <a:latin typeface="Cambria Math" panose="02040503050406030204" pitchFamily="18" charset="0"/>
                            </a:rPr>
                            <m:t>𝛿</m:t>
                          </m:r>
                        </m:e>
                        <m:sub>
                          <m:r>
                            <a:rPr lang="en-US" sz="2300" i="1">
                              <a:latin typeface="Cambria Math" panose="02040503050406030204" pitchFamily="18" charset="0"/>
                            </a:rPr>
                            <m:t>𝑡</m:t>
                          </m:r>
                          <m:r>
                            <a:rPr lang="en-US" sz="2300" i="1">
                              <a:latin typeface="Cambria Math" panose="02040503050406030204" pitchFamily="18" charset="0"/>
                            </a:rPr>
                            <m:t>+1</m:t>
                          </m:r>
                        </m:sub>
                      </m:sSub>
                      <m:r>
                        <a:rPr lang="en-US" sz="2300" i="1">
                          <a:latin typeface="Cambria Math" panose="02040503050406030204" pitchFamily="18" charset="0"/>
                        </a:rPr>
                        <m:t>+</m:t>
                      </m:r>
                      <m:sSup>
                        <m:sSupPr>
                          <m:ctrlPr>
                            <a:rPr lang="en-US" sz="2300" i="1">
                              <a:latin typeface="Cambria Math" panose="02040503050406030204" pitchFamily="18" charset="0"/>
                            </a:rPr>
                          </m:ctrlPr>
                        </m:sSupPr>
                        <m:e>
                          <m:d>
                            <m:dPr>
                              <m:ctrlPr>
                                <a:rPr lang="en-US" sz="2300" i="1">
                                  <a:latin typeface="Cambria Math" panose="02040503050406030204" pitchFamily="18" charset="0"/>
                                </a:rPr>
                              </m:ctrlPr>
                            </m:dPr>
                            <m:e>
                              <m:r>
                                <a:rPr lang="en-US" sz="2300" i="1">
                                  <a:latin typeface="Cambria Math" panose="02040503050406030204" pitchFamily="18" charset="0"/>
                                </a:rPr>
                                <m:t>𝛼𝜆</m:t>
                              </m:r>
                            </m:e>
                          </m:d>
                        </m:e>
                        <m:sup>
                          <m:r>
                            <a:rPr lang="en-US" sz="2300" i="1">
                              <a:latin typeface="Cambria Math" panose="02040503050406030204" pitchFamily="18" charset="0"/>
                            </a:rPr>
                            <m:t>2</m:t>
                          </m:r>
                        </m:sup>
                      </m:sSup>
                      <m:sSub>
                        <m:sSubPr>
                          <m:ctrlPr>
                            <a:rPr lang="en-US" sz="2300" i="1">
                              <a:latin typeface="Cambria Math" panose="02040503050406030204" pitchFamily="18" charset="0"/>
                            </a:rPr>
                          </m:ctrlPr>
                        </m:sSubPr>
                        <m:e>
                          <m:r>
                            <a:rPr lang="en-US" sz="2300" i="1">
                              <a:latin typeface="Cambria Math" panose="02040503050406030204" pitchFamily="18" charset="0"/>
                            </a:rPr>
                            <m:t>𝛿</m:t>
                          </m:r>
                        </m:e>
                        <m:sub>
                          <m:r>
                            <a:rPr lang="en-US" sz="2300" i="1">
                              <a:latin typeface="Cambria Math" panose="02040503050406030204" pitchFamily="18" charset="0"/>
                            </a:rPr>
                            <m:t>𝑡</m:t>
                          </m:r>
                          <m:r>
                            <a:rPr lang="en-US" sz="2300" i="1">
                              <a:latin typeface="Cambria Math" panose="02040503050406030204" pitchFamily="18" charset="0"/>
                            </a:rPr>
                            <m:t>+2</m:t>
                          </m:r>
                        </m:sub>
                      </m:sSub>
                      <m:r>
                        <a:rPr lang="en-US" sz="2300" i="1">
                          <a:latin typeface="Cambria Math" panose="02040503050406030204" pitchFamily="18" charset="0"/>
                        </a:rPr>
                        <m:t>+…+</m:t>
                      </m:r>
                      <m:sSup>
                        <m:sSupPr>
                          <m:ctrlPr>
                            <a:rPr lang="en-US" sz="2300" i="1">
                              <a:latin typeface="Cambria Math" panose="02040503050406030204" pitchFamily="18" charset="0"/>
                            </a:rPr>
                          </m:ctrlPr>
                        </m:sSupPr>
                        <m:e>
                          <m:d>
                            <m:dPr>
                              <m:ctrlPr>
                                <a:rPr lang="en-US" sz="2300" i="1">
                                  <a:latin typeface="Cambria Math" panose="02040503050406030204" pitchFamily="18" charset="0"/>
                                </a:rPr>
                              </m:ctrlPr>
                            </m:dPr>
                            <m:e>
                              <m:r>
                                <a:rPr lang="en-US" sz="2300" i="1">
                                  <a:latin typeface="Cambria Math" panose="02040503050406030204" pitchFamily="18" charset="0"/>
                                </a:rPr>
                                <m:t>𝛼𝜆</m:t>
                              </m:r>
                            </m:e>
                          </m:d>
                        </m:e>
                        <m:sup>
                          <m:r>
                            <a:rPr lang="en-US" sz="2300" i="1">
                              <a:latin typeface="Cambria Math" panose="02040503050406030204" pitchFamily="18" charset="0"/>
                            </a:rPr>
                            <m:t>𝑘</m:t>
                          </m:r>
                          <m:r>
                            <a:rPr lang="en-US" sz="2300" i="1">
                              <a:latin typeface="Cambria Math" panose="02040503050406030204" pitchFamily="18" charset="0"/>
                            </a:rPr>
                            <m:t>−1</m:t>
                          </m:r>
                        </m:sup>
                      </m:sSup>
                      <m:sSub>
                        <m:sSubPr>
                          <m:ctrlPr>
                            <a:rPr lang="en-US" sz="2300" i="1">
                              <a:latin typeface="Cambria Math" panose="02040503050406030204" pitchFamily="18" charset="0"/>
                            </a:rPr>
                          </m:ctrlPr>
                        </m:sSubPr>
                        <m:e>
                          <m:r>
                            <a:rPr lang="en-US" sz="2300" i="1">
                              <a:latin typeface="Cambria Math" panose="02040503050406030204" pitchFamily="18" charset="0"/>
                            </a:rPr>
                            <m:t>𝛿</m:t>
                          </m:r>
                        </m:e>
                        <m:sub>
                          <m:r>
                            <a:rPr lang="en-US" sz="2300" i="1">
                              <a:latin typeface="Cambria Math" panose="02040503050406030204" pitchFamily="18" charset="0"/>
                            </a:rPr>
                            <m:t>𝑡</m:t>
                          </m:r>
                          <m:r>
                            <a:rPr lang="en-US" sz="2300" i="1">
                              <a:latin typeface="Cambria Math" panose="02040503050406030204" pitchFamily="18" charset="0"/>
                            </a:rPr>
                            <m:t>+</m:t>
                          </m:r>
                          <m:r>
                            <a:rPr lang="en-US" sz="2300" i="1">
                              <a:latin typeface="Cambria Math" panose="02040503050406030204" pitchFamily="18" charset="0"/>
                            </a:rPr>
                            <m:t>𝑘</m:t>
                          </m:r>
                          <m:r>
                            <a:rPr lang="en-US" sz="2300" i="1">
                              <a:latin typeface="Cambria Math" panose="02040503050406030204" pitchFamily="18" charset="0"/>
                            </a:rPr>
                            <m:t>−1</m:t>
                          </m:r>
                        </m:sub>
                      </m:sSub>
                      <m:r>
                        <a:rPr lang="en-US" sz="2300" i="1">
                          <a:latin typeface="Cambria Math" panose="02040503050406030204" pitchFamily="18" charset="0"/>
                        </a:rPr>
                        <m:t>+…</m:t>
                      </m:r>
                    </m:oMath>
                  </m:oMathPara>
                </a14:m>
                <a:endParaRPr lang="en-US" sz="2300" dirty="0"/>
              </a:p>
              <a:p>
                <a:pPr marL="0" indent="0">
                  <a:buNone/>
                </a:pPr>
                <a:r>
                  <a:rPr lang="en-US" sz="2300" dirty="0"/>
                  <a:t>Where</a:t>
                </a:r>
                <a:r>
                  <a:rPr lang="en-US" sz="2300" i="1" dirty="0"/>
                  <a:t> α </a:t>
                </a:r>
                <a:r>
                  <a:rPr lang="en-US" sz="2300" dirty="0"/>
                  <a:t>is discount factor and </a:t>
                </a:r>
                <a:r>
                  <a:rPr lang="en-US" sz="2300" i="1" dirty="0"/>
                  <a:t>λ</a:t>
                </a:r>
                <a:r>
                  <a:rPr lang="en-US" sz="2300" dirty="0"/>
                  <a:t> is the parameter that controls bias-variance trade-off of the advantage estimate. The length of the equation of </a:t>
                </a:r>
                <a:r>
                  <a:rPr lang="en-US" sz="2300" i="1" dirty="0"/>
                  <a:t>A</a:t>
                </a:r>
                <a:r>
                  <a:rPr lang="en-US" sz="2300" i="1" baseline="-25000" dirty="0"/>
                  <a:t>t</a:t>
                </a:r>
                <a:r>
                  <a:rPr lang="en-US" sz="2300" dirty="0"/>
                  <a:t> is arbitrary so that, the longer the length is, the more accurate the advantage function is. Please pay attention that advantage function </a:t>
                </a:r>
                <a:r>
                  <a:rPr lang="en-US" sz="2300" i="1" dirty="0"/>
                  <a:t>A</a:t>
                </a:r>
                <a:r>
                  <a:rPr lang="en-US" sz="2300" i="1" baseline="-25000" dirty="0"/>
                  <a:t>t</a:t>
                </a:r>
                <a:r>
                  <a:rPr lang="en-US" sz="2300" dirty="0"/>
                  <a:t> is the cornerstone of PPO because it will be used later to train original transformer (policy). In practice, </a:t>
                </a:r>
                <a:r>
                  <a:rPr lang="en-US" sz="2300" i="1" dirty="0"/>
                  <a:t>A</a:t>
                </a:r>
                <a:r>
                  <a:rPr lang="en-US" sz="2300" i="1" baseline="-25000" dirty="0"/>
                  <a:t>t</a:t>
                </a:r>
                <a:r>
                  <a:rPr lang="en-US" sz="2300" dirty="0"/>
                  <a:t> is approximated by its estimate over </a:t>
                </a:r>
                <a:r>
                  <a:rPr lang="en-US" sz="2300" i="1" dirty="0"/>
                  <a:t>n</a:t>
                </a:r>
                <a:r>
                  <a:rPr lang="en-US" sz="2300" dirty="0"/>
                  <a:t> times points as follows:</a:t>
                </a:r>
              </a:p>
              <a:p>
                <a:pPr marL="0" indent="0">
                  <a:buNone/>
                </a:pPr>
                <a14:m>
                  <m:oMathPara xmlns:m="http://schemas.openxmlformats.org/officeDocument/2006/math">
                    <m:oMathParaPr>
                      <m:jc m:val="centerGroup"/>
                    </m:oMathParaPr>
                    <m:oMath xmlns:m="http://schemas.openxmlformats.org/officeDocument/2006/math">
                      <m:sSub>
                        <m:sSubPr>
                          <m:ctrlPr>
                            <a:rPr lang="en-US" sz="2300" i="1">
                              <a:latin typeface="Cambria Math" panose="02040503050406030204" pitchFamily="18" charset="0"/>
                            </a:rPr>
                          </m:ctrlPr>
                        </m:sSubPr>
                        <m:e>
                          <m:r>
                            <a:rPr lang="en-US" sz="2300" i="1">
                              <a:latin typeface="Cambria Math" panose="02040503050406030204" pitchFamily="18" charset="0"/>
                            </a:rPr>
                            <m:t>𝐴</m:t>
                          </m:r>
                        </m:e>
                        <m:sub>
                          <m:r>
                            <a:rPr lang="en-US" sz="2300" i="1">
                              <a:latin typeface="Cambria Math" panose="02040503050406030204" pitchFamily="18" charset="0"/>
                            </a:rPr>
                            <m:t>𝑡</m:t>
                          </m:r>
                        </m:sub>
                      </m:sSub>
                      <m:r>
                        <a:rPr lang="en-US" sz="2300" i="1">
                          <a:latin typeface="Cambria Math" panose="02040503050406030204" pitchFamily="18" charset="0"/>
                        </a:rPr>
                        <m:t>≅</m:t>
                      </m:r>
                      <m:sSub>
                        <m:sSubPr>
                          <m:ctrlPr>
                            <a:rPr lang="en-US" sz="2300" i="1">
                              <a:latin typeface="Cambria Math" panose="02040503050406030204" pitchFamily="18" charset="0"/>
                            </a:rPr>
                          </m:ctrlPr>
                        </m:sSubPr>
                        <m:e>
                          <m:r>
                            <a:rPr lang="en-US" sz="2300" i="1">
                              <a:latin typeface="Cambria Math" panose="02040503050406030204" pitchFamily="18" charset="0"/>
                            </a:rPr>
                            <m:t>𝛿</m:t>
                          </m:r>
                        </m:e>
                        <m:sub>
                          <m:r>
                            <a:rPr lang="en-US" sz="2300" i="1">
                              <a:latin typeface="Cambria Math" panose="02040503050406030204" pitchFamily="18" charset="0"/>
                            </a:rPr>
                            <m:t>𝑡</m:t>
                          </m:r>
                        </m:sub>
                      </m:sSub>
                      <m:r>
                        <a:rPr lang="en-US" sz="2300" i="1">
                          <a:latin typeface="Cambria Math" panose="02040503050406030204" pitchFamily="18" charset="0"/>
                        </a:rPr>
                        <m:t>+</m:t>
                      </m:r>
                      <m:r>
                        <a:rPr lang="en-US" sz="2300" i="1">
                          <a:latin typeface="Cambria Math" panose="02040503050406030204" pitchFamily="18" charset="0"/>
                        </a:rPr>
                        <m:t>𝛼𝜆</m:t>
                      </m:r>
                      <m:sSub>
                        <m:sSubPr>
                          <m:ctrlPr>
                            <a:rPr lang="en-US" sz="2300" i="1">
                              <a:latin typeface="Cambria Math" panose="02040503050406030204" pitchFamily="18" charset="0"/>
                            </a:rPr>
                          </m:ctrlPr>
                        </m:sSubPr>
                        <m:e>
                          <m:r>
                            <a:rPr lang="en-US" sz="2300" i="1">
                              <a:latin typeface="Cambria Math" panose="02040503050406030204" pitchFamily="18" charset="0"/>
                            </a:rPr>
                            <m:t>𝛿</m:t>
                          </m:r>
                        </m:e>
                        <m:sub>
                          <m:r>
                            <a:rPr lang="en-US" sz="2300" i="1">
                              <a:latin typeface="Cambria Math" panose="02040503050406030204" pitchFamily="18" charset="0"/>
                            </a:rPr>
                            <m:t>𝑡</m:t>
                          </m:r>
                          <m:r>
                            <a:rPr lang="en-US" sz="2300" i="1">
                              <a:latin typeface="Cambria Math" panose="02040503050406030204" pitchFamily="18" charset="0"/>
                            </a:rPr>
                            <m:t>+1</m:t>
                          </m:r>
                        </m:sub>
                      </m:sSub>
                      <m:r>
                        <a:rPr lang="en-US" sz="2300" i="1">
                          <a:latin typeface="Cambria Math" panose="02040503050406030204" pitchFamily="18" charset="0"/>
                        </a:rPr>
                        <m:t>+</m:t>
                      </m:r>
                      <m:sSup>
                        <m:sSupPr>
                          <m:ctrlPr>
                            <a:rPr lang="en-US" sz="2300" i="1">
                              <a:latin typeface="Cambria Math" panose="02040503050406030204" pitchFamily="18" charset="0"/>
                            </a:rPr>
                          </m:ctrlPr>
                        </m:sSupPr>
                        <m:e>
                          <m:d>
                            <m:dPr>
                              <m:ctrlPr>
                                <a:rPr lang="en-US" sz="2300" i="1">
                                  <a:latin typeface="Cambria Math" panose="02040503050406030204" pitchFamily="18" charset="0"/>
                                </a:rPr>
                              </m:ctrlPr>
                            </m:dPr>
                            <m:e>
                              <m:r>
                                <a:rPr lang="en-US" sz="2300" i="1">
                                  <a:latin typeface="Cambria Math" panose="02040503050406030204" pitchFamily="18" charset="0"/>
                                </a:rPr>
                                <m:t>𝛼𝜆</m:t>
                              </m:r>
                            </m:e>
                          </m:d>
                        </m:e>
                        <m:sup>
                          <m:r>
                            <a:rPr lang="en-US" sz="2300" i="1">
                              <a:latin typeface="Cambria Math" panose="02040503050406030204" pitchFamily="18" charset="0"/>
                            </a:rPr>
                            <m:t>2</m:t>
                          </m:r>
                        </m:sup>
                      </m:sSup>
                      <m:sSub>
                        <m:sSubPr>
                          <m:ctrlPr>
                            <a:rPr lang="en-US" sz="2300" i="1">
                              <a:latin typeface="Cambria Math" panose="02040503050406030204" pitchFamily="18" charset="0"/>
                            </a:rPr>
                          </m:ctrlPr>
                        </m:sSubPr>
                        <m:e>
                          <m:r>
                            <a:rPr lang="en-US" sz="2300" i="1">
                              <a:latin typeface="Cambria Math" panose="02040503050406030204" pitchFamily="18" charset="0"/>
                            </a:rPr>
                            <m:t>𝛿</m:t>
                          </m:r>
                        </m:e>
                        <m:sub>
                          <m:r>
                            <a:rPr lang="en-US" sz="2300" i="1">
                              <a:latin typeface="Cambria Math" panose="02040503050406030204" pitchFamily="18" charset="0"/>
                            </a:rPr>
                            <m:t>𝑡</m:t>
                          </m:r>
                          <m:r>
                            <a:rPr lang="en-US" sz="2300" i="1">
                              <a:latin typeface="Cambria Math" panose="02040503050406030204" pitchFamily="18" charset="0"/>
                            </a:rPr>
                            <m:t>+2</m:t>
                          </m:r>
                        </m:sub>
                      </m:sSub>
                      <m:r>
                        <a:rPr lang="en-US" sz="2300" i="1">
                          <a:latin typeface="Cambria Math" panose="02040503050406030204" pitchFamily="18" charset="0"/>
                        </a:rPr>
                        <m:t>+…+</m:t>
                      </m:r>
                      <m:sSup>
                        <m:sSupPr>
                          <m:ctrlPr>
                            <a:rPr lang="en-US" sz="2300" i="1">
                              <a:latin typeface="Cambria Math" panose="02040503050406030204" pitchFamily="18" charset="0"/>
                            </a:rPr>
                          </m:ctrlPr>
                        </m:sSupPr>
                        <m:e>
                          <m:d>
                            <m:dPr>
                              <m:ctrlPr>
                                <a:rPr lang="en-US" sz="2300" i="1">
                                  <a:latin typeface="Cambria Math" panose="02040503050406030204" pitchFamily="18" charset="0"/>
                                </a:rPr>
                              </m:ctrlPr>
                            </m:dPr>
                            <m:e>
                              <m:r>
                                <a:rPr lang="en-US" sz="2300" i="1">
                                  <a:latin typeface="Cambria Math" panose="02040503050406030204" pitchFamily="18" charset="0"/>
                                </a:rPr>
                                <m:t>𝛼𝜆</m:t>
                              </m:r>
                            </m:e>
                          </m:d>
                        </m:e>
                        <m:sup>
                          <m:r>
                            <a:rPr lang="en-US" sz="2300" i="1">
                              <a:latin typeface="Cambria Math" panose="02040503050406030204" pitchFamily="18" charset="0"/>
                            </a:rPr>
                            <m:t>𝑛</m:t>
                          </m:r>
                          <m:r>
                            <a:rPr lang="en-US" sz="2300" i="1">
                              <a:latin typeface="Cambria Math" panose="02040503050406030204" pitchFamily="18" charset="0"/>
                            </a:rPr>
                            <m:t>−1</m:t>
                          </m:r>
                        </m:sup>
                      </m:sSup>
                      <m:sSub>
                        <m:sSubPr>
                          <m:ctrlPr>
                            <a:rPr lang="en-US" sz="2300" i="1">
                              <a:latin typeface="Cambria Math" panose="02040503050406030204" pitchFamily="18" charset="0"/>
                            </a:rPr>
                          </m:ctrlPr>
                        </m:sSubPr>
                        <m:e>
                          <m:r>
                            <a:rPr lang="en-US" sz="2300" i="1">
                              <a:latin typeface="Cambria Math" panose="02040503050406030204" pitchFamily="18" charset="0"/>
                            </a:rPr>
                            <m:t>𝛿</m:t>
                          </m:r>
                        </m:e>
                        <m:sub>
                          <m:r>
                            <a:rPr lang="en-US" sz="2300" i="1">
                              <a:latin typeface="Cambria Math" panose="02040503050406030204" pitchFamily="18" charset="0"/>
                            </a:rPr>
                            <m:t>𝑡</m:t>
                          </m:r>
                          <m:r>
                            <a:rPr lang="en-US" sz="2300" i="1">
                              <a:latin typeface="Cambria Math" panose="02040503050406030204" pitchFamily="18" charset="0"/>
                            </a:rPr>
                            <m:t>+</m:t>
                          </m:r>
                          <m:r>
                            <a:rPr lang="en-US" sz="2300" i="1">
                              <a:latin typeface="Cambria Math" panose="02040503050406030204" pitchFamily="18" charset="0"/>
                            </a:rPr>
                            <m:t>𝑛</m:t>
                          </m:r>
                          <m:r>
                            <a:rPr lang="en-US" sz="2300" i="1">
                              <a:latin typeface="Cambria Math" panose="02040503050406030204" pitchFamily="18" charset="0"/>
                            </a:rPr>
                            <m:t>−1</m:t>
                          </m:r>
                        </m:sub>
                      </m:sSub>
                    </m:oMath>
                  </m:oMathPara>
                </a14:m>
                <a:endParaRPr lang="en-US" sz="2300" dirty="0"/>
              </a:p>
              <a:p>
                <a:pPr marL="0" indent="0">
                  <a:buNone/>
                </a:pPr>
                <a:endParaRPr lang="en-US" sz="23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1120" y="914399"/>
                <a:ext cx="12039600" cy="5176066"/>
              </a:xfrm>
              <a:blipFill>
                <a:blip r:embed="rId2"/>
                <a:stretch>
                  <a:fillRect l="-759" t="-942" r="-709"/>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77</a:t>
            </a:fld>
            <a:endParaRPr lang="en-US"/>
          </a:p>
        </p:txBody>
      </p:sp>
    </p:spTree>
    <p:extLst>
      <p:ext uri="{BB962C8B-B14F-4D97-AF65-F5344CB8AC3E}">
        <p14:creationId xmlns:p14="http://schemas.microsoft.com/office/powerpoint/2010/main" val="168797299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 Pre-trained model</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1280" y="914399"/>
                <a:ext cx="12029440" cy="5176066"/>
              </a:xfrm>
            </p:spPr>
            <p:txBody>
              <a:bodyPr>
                <a:noAutofit/>
              </a:bodyPr>
              <a:lstStyle/>
              <a:p>
                <a:pPr marL="0" indent="0">
                  <a:buNone/>
                </a:pPr>
                <a:r>
                  <a:rPr lang="en-US" sz="1850" dirty="0"/>
                  <a:t>Let </a:t>
                </a:r>
                <a:r>
                  <a:rPr lang="en-US" sz="1850" i="1" dirty="0" err="1"/>
                  <a:t>r</a:t>
                </a:r>
                <a:r>
                  <a:rPr lang="en-US" sz="1850" baseline="-25000" dirty="0" err="1"/>
                  <a:t>Θ</a:t>
                </a:r>
                <a:r>
                  <a:rPr lang="en-US" sz="1850" dirty="0"/>
                  <a:t>(</a:t>
                </a:r>
                <a:r>
                  <a:rPr lang="en-US" sz="1850" i="1" dirty="0" err="1"/>
                  <a:t>s</a:t>
                </a:r>
                <a:r>
                  <a:rPr lang="en-US" sz="1850" i="1" baseline="-25000" dirty="0" err="1"/>
                  <a:t>t</a:t>
                </a:r>
                <a:r>
                  <a:rPr lang="en-US" sz="1850" dirty="0"/>
                  <a:t>, </a:t>
                </a:r>
                <a:r>
                  <a:rPr lang="en-US" sz="1850" i="1" dirty="0"/>
                  <a:t>a</a:t>
                </a:r>
                <a:r>
                  <a:rPr lang="en-US" sz="1850" i="1" baseline="-25000" dirty="0"/>
                  <a:t>t</a:t>
                </a:r>
                <a:r>
                  <a:rPr lang="en-US" sz="1850" dirty="0"/>
                  <a:t>) be the ratio of the probability of taking action under current policy </a:t>
                </a:r>
                <a:r>
                  <a:rPr lang="en-US" sz="1850" i="1" dirty="0"/>
                  <a:t>π</a:t>
                </a:r>
                <a:r>
                  <a:rPr lang="en-US" sz="1850" baseline="-25000" dirty="0"/>
                  <a:t>Θ</a:t>
                </a:r>
                <a:r>
                  <a:rPr lang="en-US" sz="1850" dirty="0"/>
                  <a:t>(</a:t>
                </a:r>
                <a:r>
                  <a:rPr lang="en-US" sz="1850" i="1" dirty="0"/>
                  <a:t>a</a:t>
                </a:r>
                <a:r>
                  <a:rPr lang="en-US" sz="1850" i="1" baseline="-25000" dirty="0"/>
                  <a:t>t</a:t>
                </a:r>
                <a:r>
                  <a:rPr lang="en-US" sz="1850" dirty="0"/>
                  <a:t> | </a:t>
                </a:r>
                <a:r>
                  <a:rPr lang="en-US" sz="1850" i="1" dirty="0" err="1"/>
                  <a:t>s</a:t>
                </a:r>
                <a:r>
                  <a:rPr lang="en-US" sz="1850" i="1" baseline="-25000" dirty="0" err="1"/>
                  <a:t>t</a:t>
                </a:r>
                <a:r>
                  <a:rPr lang="en-US" sz="1850" dirty="0"/>
                  <a:t>) to the probability of taking action under old policy </a:t>
                </a:r>
                <a14:m>
                  <m:oMath xmlns:m="http://schemas.openxmlformats.org/officeDocument/2006/math">
                    <m:sSub>
                      <m:sSubPr>
                        <m:ctrlPr>
                          <a:rPr lang="en-US" sz="1850" i="1">
                            <a:latin typeface="Cambria Math" panose="02040503050406030204" pitchFamily="18" charset="0"/>
                          </a:rPr>
                        </m:ctrlPr>
                      </m:sSubPr>
                      <m:e>
                        <m:r>
                          <a:rPr lang="en-US" sz="1850" i="1">
                            <a:latin typeface="Cambria Math" panose="02040503050406030204" pitchFamily="18" charset="0"/>
                          </a:rPr>
                          <m:t>𝜋</m:t>
                        </m:r>
                      </m:e>
                      <m:sub>
                        <m:sSub>
                          <m:sSubPr>
                            <m:ctrlPr>
                              <a:rPr lang="en-US" sz="1850" i="1">
                                <a:latin typeface="Cambria Math" panose="02040503050406030204" pitchFamily="18" charset="0"/>
                              </a:rPr>
                            </m:ctrlPr>
                          </m:sSubPr>
                          <m:e>
                            <m:r>
                              <m:rPr>
                                <m:sty m:val="p"/>
                              </m:rPr>
                              <a:rPr lang="en-US" sz="1850">
                                <a:latin typeface="Cambria Math" panose="02040503050406030204" pitchFamily="18" charset="0"/>
                              </a:rPr>
                              <m:t>Θ</m:t>
                            </m:r>
                          </m:e>
                          <m:sub>
                            <m:r>
                              <a:rPr lang="en-US" sz="1850" i="1">
                                <a:latin typeface="Cambria Math" panose="02040503050406030204" pitchFamily="18" charset="0"/>
                              </a:rPr>
                              <m:t>𝑜𝑙𝑑</m:t>
                            </m:r>
                          </m:sub>
                        </m:sSub>
                      </m:sub>
                    </m:sSub>
                    <m:d>
                      <m:dPr>
                        <m:ctrlPr>
                          <a:rPr lang="en-US" sz="1850" i="1">
                            <a:latin typeface="Cambria Math" panose="02040503050406030204" pitchFamily="18" charset="0"/>
                          </a:rPr>
                        </m:ctrlPr>
                      </m:dPr>
                      <m:e>
                        <m:sSub>
                          <m:sSubPr>
                            <m:ctrlPr>
                              <a:rPr lang="en-US" sz="1850" i="1">
                                <a:latin typeface="Cambria Math" panose="02040503050406030204" pitchFamily="18" charset="0"/>
                              </a:rPr>
                            </m:ctrlPr>
                          </m:sSubPr>
                          <m:e>
                            <m:r>
                              <a:rPr lang="en-US" sz="1850" i="1">
                                <a:latin typeface="Cambria Math" panose="02040503050406030204" pitchFamily="18" charset="0"/>
                              </a:rPr>
                              <m:t>𝑎</m:t>
                            </m:r>
                          </m:e>
                          <m:sub>
                            <m:r>
                              <a:rPr lang="en-US" sz="1850" i="1">
                                <a:latin typeface="Cambria Math" panose="02040503050406030204" pitchFamily="18" charset="0"/>
                              </a:rPr>
                              <m:t>𝑡</m:t>
                            </m:r>
                          </m:sub>
                        </m:sSub>
                      </m:e>
                      <m:e>
                        <m:sSub>
                          <m:sSubPr>
                            <m:ctrlPr>
                              <a:rPr lang="en-US" sz="1850" i="1">
                                <a:latin typeface="Cambria Math" panose="02040503050406030204" pitchFamily="18" charset="0"/>
                              </a:rPr>
                            </m:ctrlPr>
                          </m:sSubPr>
                          <m:e>
                            <m:r>
                              <a:rPr lang="en-US" sz="1850" i="1">
                                <a:latin typeface="Cambria Math" panose="02040503050406030204" pitchFamily="18" charset="0"/>
                              </a:rPr>
                              <m:t>𝑠</m:t>
                            </m:r>
                          </m:e>
                          <m:sub>
                            <m:r>
                              <a:rPr lang="en-US" sz="1850" i="1">
                                <a:latin typeface="Cambria Math" panose="02040503050406030204" pitchFamily="18" charset="0"/>
                              </a:rPr>
                              <m:t>𝑡</m:t>
                            </m:r>
                          </m:sub>
                        </m:sSub>
                      </m:e>
                    </m:d>
                  </m:oMath>
                </a14:m>
                <a:r>
                  <a:rPr lang="en-US" sz="1850" dirty="0"/>
                  <a:t>. Of course, </a:t>
                </a:r>
                <a:r>
                  <a:rPr lang="en-US" sz="1850" i="1" dirty="0" err="1"/>
                  <a:t>r</a:t>
                </a:r>
                <a:r>
                  <a:rPr lang="en-US" sz="1850" baseline="-25000" dirty="0" err="1"/>
                  <a:t>Θ</a:t>
                </a:r>
                <a:r>
                  <a:rPr lang="en-US" sz="1850" dirty="0"/>
                  <a:t>(</a:t>
                </a:r>
                <a:r>
                  <a:rPr lang="en-US" sz="1850" i="1" dirty="0" err="1"/>
                  <a:t>s</a:t>
                </a:r>
                <a:r>
                  <a:rPr lang="en-US" sz="1850" i="1" baseline="-25000" dirty="0" err="1"/>
                  <a:t>t</a:t>
                </a:r>
                <a:r>
                  <a:rPr lang="en-US" sz="1850" dirty="0"/>
                  <a:t>, </a:t>
                </a:r>
                <a:r>
                  <a:rPr lang="en-US" sz="1850" i="1" dirty="0"/>
                  <a:t>a</a:t>
                </a:r>
                <a:r>
                  <a:rPr lang="en-US" sz="1850" i="1" baseline="-25000" dirty="0"/>
                  <a:t>t</a:t>
                </a:r>
                <a:r>
                  <a:rPr lang="en-US" sz="1850" dirty="0"/>
                  <a:t>) indicates how much the policy is changed from old one to current one, which is called </a:t>
                </a:r>
                <a:r>
                  <a:rPr lang="en-US" sz="1850" i="1" dirty="0"/>
                  <a:t>probability ratio</a:t>
                </a:r>
                <a:r>
                  <a:rPr lang="en-US" sz="1850" dirty="0"/>
                  <a:t> specified as follows:</a:t>
                </a:r>
              </a:p>
              <a:p>
                <a:pPr marL="0" indent="0">
                  <a:buNone/>
                </a:pPr>
                <a14:m>
                  <m:oMathPara xmlns:m="http://schemas.openxmlformats.org/officeDocument/2006/math">
                    <m:oMathParaPr>
                      <m:jc m:val="centerGroup"/>
                    </m:oMathParaPr>
                    <m:oMath xmlns:m="http://schemas.openxmlformats.org/officeDocument/2006/math">
                      <m:sSub>
                        <m:sSubPr>
                          <m:ctrlPr>
                            <a:rPr lang="en-US" sz="1850" i="1">
                              <a:latin typeface="Cambria Math" panose="02040503050406030204" pitchFamily="18" charset="0"/>
                            </a:rPr>
                          </m:ctrlPr>
                        </m:sSubPr>
                        <m:e>
                          <m:r>
                            <a:rPr lang="en-US" sz="1850" i="1">
                              <a:latin typeface="Cambria Math" panose="02040503050406030204" pitchFamily="18" charset="0"/>
                            </a:rPr>
                            <m:t>𝑟</m:t>
                          </m:r>
                        </m:e>
                        <m:sub>
                          <m:r>
                            <m:rPr>
                              <m:sty m:val="p"/>
                            </m:rPr>
                            <a:rPr lang="en-US" sz="1850">
                              <a:latin typeface="Cambria Math" panose="02040503050406030204" pitchFamily="18" charset="0"/>
                            </a:rPr>
                            <m:t>Θ</m:t>
                          </m:r>
                        </m:sub>
                      </m:sSub>
                      <m:d>
                        <m:dPr>
                          <m:ctrlPr>
                            <a:rPr lang="en-US" sz="1850" i="1">
                              <a:latin typeface="Cambria Math" panose="02040503050406030204" pitchFamily="18" charset="0"/>
                            </a:rPr>
                          </m:ctrlPr>
                        </m:dPr>
                        <m:e>
                          <m:sSub>
                            <m:sSubPr>
                              <m:ctrlPr>
                                <a:rPr lang="en-US" sz="1850" i="1">
                                  <a:latin typeface="Cambria Math" panose="02040503050406030204" pitchFamily="18" charset="0"/>
                                </a:rPr>
                              </m:ctrlPr>
                            </m:sSubPr>
                            <m:e>
                              <m:r>
                                <a:rPr lang="en-US" sz="1850" i="1">
                                  <a:latin typeface="Cambria Math" panose="02040503050406030204" pitchFamily="18" charset="0"/>
                                </a:rPr>
                                <m:t>𝑠</m:t>
                              </m:r>
                            </m:e>
                            <m:sub>
                              <m:r>
                                <a:rPr lang="en-US" sz="1850" i="1">
                                  <a:latin typeface="Cambria Math" panose="02040503050406030204" pitchFamily="18" charset="0"/>
                                </a:rPr>
                                <m:t>𝑡</m:t>
                              </m:r>
                            </m:sub>
                          </m:sSub>
                          <m:r>
                            <a:rPr lang="en-US" sz="1850" i="1">
                              <a:latin typeface="Cambria Math" panose="02040503050406030204" pitchFamily="18" charset="0"/>
                            </a:rPr>
                            <m:t>,</m:t>
                          </m:r>
                          <m:sSub>
                            <m:sSubPr>
                              <m:ctrlPr>
                                <a:rPr lang="en-US" sz="1850" i="1">
                                  <a:latin typeface="Cambria Math" panose="02040503050406030204" pitchFamily="18" charset="0"/>
                                </a:rPr>
                              </m:ctrlPr>
                            </m:sSubPr>
                            <m:e>
                              <m:r>
                                <a:rPr lang="en-US" sz="1850" i="1">
                                  <a:latin typeface="Cambria Math" panose="02040503050406030204" pitchFamily="18" charset="0"/>
                                </a:rPr>
                                <m:t>𝑎</m:t>
                              </m:r>
                            </m:e>
                            <m:sub>
                              <m:r>
                                <a:rPr lang="en-US" sz="1850" i="1">
                                  <a:latin typeface="Cambria Math" panose="02040503050406030204" pitchFamily="18" charset="0"/>
                                </a:rPr>
                                <m:t>𝑡</m:t>
                              </m:r>
                            </m:sub>
                          </m:sSub>
                        </m:e>
                      </m:d>
                      <m:r>
                        <a:rPr lang="en-US" sz="1850" i="1">
                          <a:latin typeface="Cambria Math" panose="02040503050406030204" pitchFamily="18" charset="0"/>
                        </a:rPr>
                        <m:t>=</m:t>
                      </m:r>
                      <m:f>
                        <m:fPr>
                          <m:ctrlPr>
                            <a:rPr lang="en-US" sz="1850" i="1">
                              <a:latin typeface="Cambria Math" panose="02040503050406030204" pitchFamily="18" charset="0"/>
                            </a:rPr>
                          </m:ctrlPr>
                        </m:fPr>
                        <m:num>
                          <m:sSub>
                            <m:sSubPr>
                              <m:ctrlPr>
                                <a:rPr lang="en-US" sz="1850" i="1">
                                  <a:latin typeface="Cambria Math" panose="02040503050406030204" pitchFamily="18" charset="0"/>
                                </a:rPr>
                              </m:ctrlPr>
                            </m:sSubPr>
                            <m:e>
                              <m:r>
                                <a:rPr lang="en-US" sz="1850" i="1">
                                  <a:latin typeface="Cambria Math" panose="02040503050406030204" pitchFamily="18" charset="0"/>
                                </a:rPr>
                                <m:t>𝜋</m:t>
                              </m:r>
                            </m:e>
                            <m:sub>
                              <m:r>
                                <m:rPr>
                                  <m:sty m:val="p"/>
                                </m:rPr>
                                <a:rPr lang="en-US" sz="1850">
                                  <a:latin typeface="Cambria Math" panose="02040503050406030204" pitchFamily="18" charset="0"/>
                                </a:rPr>
                                <m:t>Θ</m:t>
                              </m:r>
                            </m:sub>
                          </m:sSub>
                          <m:d>
                            <m:dPr>
                              <m:ctrlPr>
                                <a:rPr lang="en-US" sz="1850" i="1">
                                  <a:latin typeface="Cambria Math" panose="02040503050406030204" pitchFamily="18" charset="0"/>
                                </a:rPr>
                              </m:ctrlPr>
                            </m:dPr>
                            <m:e>
                              <m:sSub>
                                <m:sSubPr>
                                  <m:ctrlPr>
                                    <a:rPr lang="en-US" sz="1850" i="1">
                                      <a:latin typeface="Cambria Math" panose="02040503050406030204" pitchFamily="18" charset="0"/>
                                    </a:rPr>
                                  </m:ctrlPr>
                                </m:sSubPr>
                                <m:e>
                                  <m:r>
                                    <a:rPr lang="en-US" sz="1850" i="1">
                                      <a:latin typeface="Cambria Math" panose="02040503050406030204" pitchFamily="18" charset="0"/>
                                    </a:rPr>
                                    <m:t>𝑎</m:t>
                                  </m:r>
                                </m:e>
                                <m:sub>
                                  <m:r>
                                    <a:rPr lang="en-US" sz="1850" i="1">
                                      <a:latin typeface="Cambria Math" panose="02040503050406030204" pitchFamily="18" charset="0"/>
                                    </a:rPr>
                                    <m:t>𝑡</m:t>
                                  </m:r>
                                </m:sub>
                              </m:sSub>
                            </m:e>
                            <m:e>
                              <m:sSub>
                                <m:sSubPr>
                                  <m:ctrlPr>
                                    <a:rPr lang="en-US" sz="1850" i="1">
                                      <a:latin typeface="Cambria Math" panose="02040503050406030204" pitchFamily="18" charset="0"/>
                                    </a:rPr>
                                  </m:ctrlPr>
                                </m:sSubPr>
                                <m:e>
                                  <m:r>
                                    <a:rPr lang="en-US" sz="1850" i="1">
                                      <a:latin typeface="Cambria Math" panose="02040503050406030204" pitchFamily="18" charset="0"/>
                                    </a:rPr>
                                    <m:t>𝑠</m:t>
                                  </m:r>
                                </m:e>
                                <m:sub>
                                  <m:r>
                                    <a:rPr lang="en-US" sz="1850" i="1">
                                      <a:latin typeface="Cambria Math" panose="02040503050406030204" pitchFamily="18" charset="0"/>
                                    </a:rPr>
                                    <m:t>𝑡</m:t>
                                  </m:r>
                                </m:sub>
                              </m:sSub>
                            </m:e>
                          </m:d>
                        </m:num>
                        <m:den>
                          <m:sSub>
                            <m:sSubPr>
                              <m:ctrlPr>
                                <a:rPr lang="en-US" sz="1850" i="1">
                                  <a:latin typeface="Cambria Math" panose="02040503050406030204" pitchFamily="18" charset="0"/>
                                </a:rPr>
                              </m:ctrlPr>
                            </m:sSubPr>
                            <m:e>
                              <m:r>
                                <a:rPr lang="en-US" sz="1850" i="1">
                                  <a:latin typeface="Cambria Math" panose="02040503050406030204" pitchFamily="18" charset="0"/>
                                </a:rPr>
                                <m:t>𝜋</m:t>
                              </m:r>
                            </m:e>
                            <m:sub>
                              <m:sSub>
                                <m:sSubPr>
                                  <m:ctrlPr>
                                    <a:rPr lang="en-US" sz="1850" i="1">
                                      <a:latin typeface="Cambria Math" panose="02040503050406030204" pitchFamily="18" charset="0"/>
                                    </a:rPr>
                                  </m:ctrlPr>
                                </m:sSubPr>
                                <m:e>
                                  <m:r>
                                    <m:rPr>
                                      <m:sty m:val="p"/>
                                    </m:rPr>
                                    <a:rPr lang="en-US" sz="1850">
                                      <a:latin typeface="Cambria Math" panose="02040503050406030204" pitchFamily="18" charset="0"/>
                                    </a:rPr>
                                    <m:t>Θ</m:t>
                                  </m:r>
                                </m:e>
                                <m:sub>
                                  <m:r>
                                    <a:rPr lang="en-US" sz="1850" i="1">
                                      <a:latin typeface="Cambria Math" panose="02040503050406030204" pitchFamily="18" charset="0"/>
                                    </a:rPr>
                                    <m:t>𝑜𝑙𝑑</m:t>
                                  </m:r>
                                </m:sub>
                              </m:sSub>
                            </m:sub>
                          </m:sSub>
                          <m:d>
                            <m:dPr>
                              <m:ctrlPr>
                                <a:rPr lang="en-US" sz="1850" i="1">
                                  <a:latin typeface="Cambria Math" panose="02040503050406030204" pitchFamily="18" charset="0"/>
                                </a:rPr>
                              </m:ctrlPr>
                            </m:dPr>
                            <m:e>
                              <m:sSub>
                                <m:sSubPr>
                                  <m:ctrlPr>
                                    <a:rPr lang="en-US" sz="1850" i="1">
                                      <a:latin typeface="Cambria Math" panose="02040503050406030204" pitchFamily="18" charset="0"/>
                                    </a:rPr>
                                  </m:ctrlPr>
                                </m:sSubPr>
                                <m:e>
                                  <m:r>
                                    <a:rPr lang="en-US" sz="1850" i="1">
                                      <a:latin typeface="Cambria Math" panose="02040503050406030204" pitchFamily="18" charset="0"/>
                                    </a:rPr>
                                    <m:t>𝑎</m:t>
                                  </m:r>
                                </m:e>
                                <m:sub>
                                  <m:r>
                                    <a:rPr lang="en-US" sz="1850" i="1">
                                      <a:latin typeface="Cambria Math" panose="02040503050406030204" pitchFamily="18" charset="0"/>
                                    </a:rPr>
                                    <m:t>𝑡</m:t>
                                  </m:r>
                                </m:sub>
                              </m:sSub>
                            </m:e>
                            <m:e>
                              <m:sSub>
                                <m:sSubPr>
                                  <m:ctrlPr>
                                    <a:rPr lang="en-US" sz="1850" i="1">
                                      <a:latin typeface="Cambria Math" panose="02040503050406030204" pitchFamily="18" charset="0"/>
                                    </a:rPr>
                                  </m:ctrlPr>
                                </m:sSubPr>
                                <m:e>
                                  <m:r>
                                    <a:rPr lang="en-US" sz="1850" i="1">
                                      <a:latin typeface="Cambria Math" panose="02040503050406030204" pitchFamily="18" charset="0"/>
                                    </a:rPr>
                                    <m:t>𝑠</m:t>
                                  </m:r>
                                </m:e>
                                <m:sub>
                                  <m:r>
                                    <a:rPr lang="en-US" sz="1850" i="1">
                                      <a:latin typeface="Cambria Math" panose="02040503050406030204" pitchFamily="18" charset="0"/>
                                    </a:rPr>
                                    <m:t>𝑡</m:t>
                                  </m:r>
                                </m:sub>
                              </m:sSub>
                            </m:e>
                          </m:d>
                        </m:den>
                      </m:f>
                    </m:oMath>
                  </m:oMathPara>
                </a14:m>
                <a:endParaRPr lang="en-US" sz="1850" dirty="0"/>
              </a:p>
              <a:p>
                <a:pPr marL="0" indent="0">
                  <a:buNone/>
                </a:pPr>
                <a:r>
                  <a:rPr lang="en-US" sz="1850" dirty="0"/>
                  <a:t>Where </a:t>
                </a:r>
                <a:r>
                  <a:rPr lang="en-US" sz="1850" dirty="0" err="1"/>
                  <a:t>Φ</a:t>
                </a:r>
                <a:r>
                  <a:rPr lang="en-US" sz="1850" i="1" baseline="-25000" dirty="0" err="1"/>
                  <a:t>old</a:t>
                </a:r>
                <a:r>
                  <a:rPr lang="en-US" sz="1850" dirty="0"/>
                  <a:t>, which is known, is the old version of parameter Φ of original transformer with note that original transformer itself is policy </a:t>
                </a:r>
                <a:r>
                  <a:rPr lang="en-US" sz="1850" i="1" dirty="0"/>
                  <a:t>π</a:t>
                </a:r>
                <a:r>
                  <a:rPr lang="en-US" sz="1850" baseline="-25000" dirty="0"/>
                  <a:t>Θ</a:t>
                </a:r>
                <a:r>
                  <a:rPr lang="en-US" sz="1850" dirty="0"/>
                  <a:t>(</a:t>
                </a:r>
                <a:r>
                  <a:rPr lang="en-US" sz="1850" i="1" dirty="0"/>
                  <a:t>a</a:t>
                </a:r>
                <a:r>
                  <a:rPr lang="en-US" sz="1850" i="1" baseline="-25000" dirty="0"/>
                  <a:t>t</a:t>
                </a:r>
                <a:r>
                  <a:rPr lang="en-US" sz="1850" dirty="0"/>
                  <a:t> | </a:t>
                </a:r>
                <a:r>
                  <a:rPr lang="en-US" sz="1850" i="1" dirty="0" err="1"/>
                  <a:t>s</a:t>
                </a:r>
                <a:r>
                  <a:rPr lang="en-US" sz="1850" i="1" baseline="-25000" dirty="0" err="1"/>
                  <a:t>t</a:t>
                </a:r>
                <a:r>
                  <a:rPr lang="en-US" sz="1850" dirty="0"/>
                  <a:t>). In practice, probability ratio </a:t>
                </a:r>
                <a:r>
                  <a:rPr lang="en-US" sz="1850" i="1" dirty="0" err="1"/>
                  <a:t>r</a:t>
                </a:r>
                <a:r>
                  <a:rPr lang="en-US" sz="1850" baseline="-25000" dirty="0" err="1"/>
                  <a:t>Θ</a:t>
                </a:r>
                <a:r>
                  <a:rPr lang="en-US" sz="1850" dirty="0"/>
                  <a:t>(</a:t>
                </a:r>
                <a:r>
                  <a:rPr lang="en-US" sz="1850" i="1" dirty="0" err="1"/>
                  <a:t>s</a:t>
                </a:r>
                <a:r>
                  <a:rPr lang="en-US" sz="1850" i="1" baseline="-25000" dirty="0" err="1"/>
                  <a:t>t</a:t>
                </a:r>
                <a:r>
                  <a:rPr lang="en-US" sz="1850" dirty="0"/>
                  <a:t>, </a:t>
                </a:r>
                <a:r>
                  <a:rPr lang="en-US" sz="1850" i="1" dirty="0"/>
                  <a:t>a</a:t>
                </a:r>
                <a:r>
                  <a:rPr lang="en-US" sz="1850" i="1" baseline="-25000" dirty="0"/>
                  <a:t>t</a:t>
                </a:r>
                <a:r>
                  <a:rPr lang="en-US" sz="1850" dirty="0"/>
                  <a:t>) is taken as an expected value </a:t>
                </a:r>
                <a:r>
                  <a:rPr lang="en-US" sz="1850" i="1" dirty="0" err="1"/>
                  <a:t>r</a:t>
                </a:r>
                <a:r>
                  <a:rPr lang="en-US" sz="1850" baseline="-25000" dirty="0" err="1"/>
                  <a:t>Θ</a:t>
                </a:r>
                <a:r>
                  <a:rPr lang="en-US" sz="1850" dirty="0"/>
                  <a:t>(</a:t>
                </a:r>
                <a:r>
                  <a:rPr lang="en-US" sz="1850" i="1" dirty="0" err="1"/>
                  <a:t>s</a:t>
                </a:r>
                <a:r>
                  <a:rPr lang="en-US" sz="1850" i="1" baseline="-25000" dirty="0" err="1"/>
                  <a:t>t</a:t>
                </a:r>
                <a:r>
                  <a:rPr lang="en-US" sz="1850" dirty="0"/>
                  <a:t>) over all actions </a:t>
                </a:r>
                <a:r>
                  <a:rPr lang="en-US" sz="1850" i="1" dirty="0" err="1"/>
                  <a:t>a</a:t>
                </a:r>
                <a:r>
                  <a:rPr lang="en-US" sz="1850" i="1" baseline="-25000" dirty="0" err="1"/>
                  <a:t>k</a:t>
                </a:r>
                <a:r>
                  <a:rPr lang="en-US" sz="1850" dirty="0"/>
                  <a:t> as follows:</a:t>
                </a:r>
              </a:p>
              <a:p>
                <a:pPr marL="0" indent="0">
                  <a:buNone/>
                </a:pPr>
                <a14:m>
                  <m:oMathPara xmlns:m="http://schemas.openxmlformats.org/officeDocument/2006/math">
                    <m:oMathParaPr>
                      <m:jc m:val="centerGroup"/>
                    </m:oMathParaPr>
                    <m:oMath xmlns:m="http://schemas.openxmlformats.org/officeDocument/2006/math">
                      <m:sSub>
                        <m:sSubPr>
                          <m:ctrlPr>
                            <a:rPr lang="en-US" sz="1850" i="1">
                              <a:latin typeface="Cambria Math" panose="02040503050406030204" pitchFamily="18" charset="0"/>
                            </a:rPr>
                          </m:ctrlPr>
                        </m:sSubPr>
                        <m:e>
                          <m:r>
                            <a:rPr lang="en-US" sz="1850" i="1">
                              <a:latin typeface="Cambria Math" panose="02040503050406030204" pitchFamily="18" charset="0"/>
                            </a:rPr>
                            <m:t>𝑟</m:t>
                          </m:r>
                        </m:e>
                        <m:sub>
                          <m:r>
                            <m:rPr>
                              <m:sty m:val="p"/>
                            </m:rPr>
                            <a:rPr lang="en-US" sz="1850">
                              <a:latin typeface="Cambria Math" panose="02040503050406030204" pitchFamily="18" charset="0"/>
                            </a:rPr>
                            <m:t>Θ</m:t>
                          </m:r>
                        </m:sub>
                      </m:sSub>
                      <m:d>
                        <m:dPr>
                          <m:ctrlPr>
                            <a:rPr lang="en-US" sz="1850" i="1">
                              <a:latin typeface="Cambria Math" panose="02040503050406030204" pitchFamily="18" charset="0"/>
                            </a:rPr>
                          </m:ctrlPr>
                        </m:dPr>
                        <m:e>
                          <m:sSub>
                            <m:sSubPr>
                              <m:ctrlPr>
                                <a:rPr lang="en-US" sz="1850" i="1">
                                  <a:latin typeface="Cambria Math" panose="02040503050406030204" pitchFamily="18" charset="0"/>
                                </a:rPr>
                              </m:ctrlPr>
                            </m:sSubPr>
                            <m:e>
                              <m:r>
                                <a:rPr lang="en-US" sz="1850" i="1">
                                  <a:latin typeface="Cambria Math" panose="02040503050406030204" pitchFamily="18" charset="0"/>
                                </a:rPr>
                                <m:t>𝑠</m:t>
                              </m:r>
                            </m:e>
                            <m:sub>
                              <m:r>
                                <a:rPr lang="en-US" sz="1850" i="1">
                                  <a:latin typeface="Cambria Math" panose="02040503050406030204" pitchFamily="18" charset="0"/>
                                </a:rPr>
                                <m:t>𝑡</m:t>
                              </m:r>
                            </m:sub>
                          </m:sSub>
                        </m:e>
                      </m:d>
                      <m:r>
                        <a:rPr lang="en-US" sz="1850" i="1">
                          <a:latin typeface="Cambria Math" panose="02040503050406030204" pitchFamily="18" charset="0"/>
                        </a:rPr>
                        <m:t>=</m:t>
                      </m:r>
                      <m:sSub>
                        <m:sSubPr>
                          <m:ctrlPr>
                            <a:rPr lang="en-US" sz="1850" i="1">
                              <a:latin typeface="Cambria Math" panose="02040503050406030204" pitchFamily="18" charset="0"/>
                            </a:rPr>
                          </m:ctrlPr>
                        </m:sSubPr>
                        <m:e>
                          <m:r>
                            <a:rPr lang="en-US" sz="1850" i="1">
                              <a:latin typeface="Cambria Math" panose="02040503050406030204" pitchFamily="18" charset="0"/>
                            </a:rPr>
                            <m:t>𝐸</m:t>
                          </m:r>
                        </m:e>
                        <m:sub>
                          <m:sSub>
                            <m:sSubPr>
                              <m:ctrlPr>
                                <a:rPr lang="en-US" sz="1850" i="1">
                                  <a:latin typeface="Cambria Math" panose="02040503050406030204" pitchFamily="18" charset="0"/>
                                </a:rPr>
                              </m:ctrlPr>
                            </m:sSubPr>
                            <m:e>
                              <m:r>
                                <a:rPr lang="en-US" sz="1850" i="1">
                                  <a:latin typeface="Cambria Math" panose="02040503050406030204" pitchFamily="18" charset="0"/>
                                </a:rPr>
                                <m:t>𝑎</m:t>
                              </m:r>
                            </m:e>
                            <m:sub>
                              <m:r>
                                <a:rPr lang="en-US" sz="1850" i="1">
                                  <a:latin typeface="Cambria Math" panose="02040503050406030204" pitchFamily="18" charset="0"/>
                                </a:rPr>
                                <m:t>𝑘</m:t>
                              </m:r>
                            </m:sub>
                          </m:sSub>
                        </m:sub>
                      </m:sSub>
                      <m:d>
                        <m:dPr>
                          <m:ctrlPr>
                            <a:rPr lang="en-US" sz="1850" i="1">
                              <a:latin typeface="Cambria Math" panose="02040503050406030204" pitchFamily="18" charset="0"/>
                            </a:rPr>
                          </m:ctrlPr>
                        </m:dPr>
                        <m:e>
                          <m:sSub>
                            <m:sSubPr>
                              <m:ctrlPr>
                                <a:rPr lang="en-US" sz="1850" i="1">
                                  <a:latin typeface="Cambria Math" panose="02040503050406030204" pitchFamily="18" charset="0"/>
                                </a:rPr>
                              </m:ctrlPr>
                            </m:sSubPr>
                            <m:e>
                              <m:r>
                                <a:rPr lang="en-US" sz="1850" i="1">
                                  <a:latin typeface="Cambria Math" panose="02040503050406030204" pitchFamily="18" charset="0"/>
                                </a:rPr>
                                <m:t>𝑟</m:t>
                              </m:r>
                            </m:e>
                            <m:sub>
                              <m:r>
                                <m:rPr>
                                  <m:sty m:val="p"/>
                                </m:rPr>
                                <a:rPr lang="en-US" sz="1850">
                                  <a:latin typeface="Cambria Math" panose="02040503050406030204" pitchFamily="18" charset="0"/>
                                </a:rPr>
                                <m:t>Θ</m:t>
                              </m:r>
                            </m:sub>
                          </m:sSub>
                          <m:d>
                            <m:dPr>
                              <m:ctrlPr>
                                <a:rPr lang="en-US" sz="1850" i="1">
                                  <a:latin typeface="Cambria Math" panose="02040503050406030204" pitchFamily="18" charset="0"/>
                                </a:rPr>
                              </m:ctrlPr>
                            </m:dPr>
                            <m:e>
                              <m:sSub>
                                <m:sSubPr>
                                  <m:ctrlPr>
                                    <a:rPr lang="en-US" sz="1850" i="1">
                                      <a:latin typeface="Cambria Math" panose="02040503050406030204" pitchFamily="18" charset="0"/>
                                    </a:rPr>
                                  </m:ctrlPr>
                                </m:sSubPr>
                                <m:e>
                                  <m:r>
                                    <a:rPr lang="en-US" sz="1850" i="1">
                                      <a:latin typeface="Cambria Math" panose="02040503050406030204" pitchFamily="18" charset="0"/>
                                    </a:rPr>
                                    <m:t>𝑠</m:t>
                                  </m:r>
                                </m:e>
                                <m:sub>
                                  <m:r>
                                    <a:rPr lang="en-US" sz="1850" i="1">
                                      <a:latin typeface="Cambria Math" panose="02040503050406030204" pitchFamily="18" charset="0"/>
                                    </a:rPr>
                                    <m:t>𝑡</m:t>
                                  </m:r>
                                </m:sub>
                              </m:sSub>
                              <m:r>
                                <a:rPr lang="en-US" sz="1850" i="1">
                                  <a:latin typeface="Cambria Math" panose="02040503050406030204" pitchFamily="18" charset="0"/>
                                </a:rPr>
                                <m:t>,</m:t>
                              </m:r>
                              <m:sSub>
                                <m:sSubPr>
                                  <m:ctrlPr>
                                    <a:rPr lang="en-US" sz="1850" i="1">
                                      <a:latin typeface="Cambria Math" panose="02040503050406030204" pitchFamily="18" charset="0"/>
                                    </a:rPr>
                                  </m:ctrlPr>
                                </m:sSubPr>
                                <m:e>
                                  <m:r>
                                    <a:rPr lang="en-US" sz="1850" i="1">
                                      <a:latin typeface="Cambria Math" panose="02040503050406030204" pitchFamily="18" charset="0"/>
                                    </a:rPr>
                                    <m:t>𝑎</m:t>
                                  </m:r>
                                </m:e>
                                <m:sub>
                                  <m:r>
                                    <a:rPr lang="en-US" sz="1850" i="1">
                                      <a:latin typeface="Cambria Math" panose="02040503050406030204" pitchFamily="18" charset="0"/>
                                    </a:rPr>
                                    <m:t>𝑘</m:t>
                                  </m:r>
                                </m:sub>
                              </m:sSub>
                            </m:e>
                          </m:d>
                        </m:e>
                      </m:d>
                      <m:r>
                        <a:rPr lang="en-US" sz="1850" i="1">
                          <a:latin typeface="Cambria Math" panose="02040503050406030204" pitchFamily="18" charset="0"/>
                        </a:rPr>
                        <m:t>=</m:t>
                      </m:r>
                      <m:f>
                        <m:fPr>
                          <m:ctrlPr>
                            <a:rPr lang="en-US" sz="1850" i="1">
                              <a:latin typeface="Cambria Math" panose="02040503050406030204" pitchFamily="18" charset="0"/>
                            </a:rPr>
                          </m:ctrlPr>
                        </m:fPr>
                        <m:num>
                          <m:r>
                            <a:rPr lang="en-US" sz="1850" i="1">
                              <a:latin typeface="Cambria Math" panose="02040503050406030204" pitchFamily="18" charset="0"/>
                            </a:rPr>
                            <m:t>1</m:t>
                          </m:r>
                        </m:num>
                        <m:den>
                          <m:r>
                            <a:rPr lang="en-US" sz="1850" i="1">
                              <a:latin typeface="Cambria Math" panose="02040503050406030204" pitchFamily="18" charset="0"/>
                            </a:rPr>
                            <m:t>𝐾</m:t>
                          </m:r>
                        </m:den>
                      </m:f>
                      <m:nary>
                        <m:naryPr>
                          <m:chr m:val="∑"/>
                          <m:limLoc m:val="undOvr"/>
                          <m:ctrlPr>
                            <a:rPr lang="en-US" sz="1850" i="1">
                              <a:latin typeface="Cambria Math" panose="02040503050406030204" pitchFamily="18" charset="0"/>
                            </a:rPr>
                          </m:ctrlPr>
                        </m:naryPr>
                        <m:sub>
                          <m:r>
                            <a:rPr lang="en-US" sz="1850" i="1">
                              <a:latin typeface="Cambria Math" panose="02040503050406030204" pitchFamily="18" charset="0"/>
                            </a:rPr>
                            <m:t>𝑘</m:t>
                          </m:r>
                          <m:r>
                            <a:rPr lang="en-US" sz="1850" i="1">
                              <a:latin typeface="Cambria Math" panose="02040503050406030204" pitchFamily="18" charset="0"/>
                            </a:rPr>
                            <m:t>=1</m:t>
                          </m:r>
                        </m:sub>
                        <m:sup>
                          <m:r>
                            <a:rPr lang="en-US" sz="1850" i="1">
                              <a:latin typeface="Cambria Math" panose="02040503050406030204" pitchFamily="18" charset="0"/>
                            </a:rPr>
                            <m:t>𝐾</m:t>
                          </m:r>
                        </m:sup>
                        <m:e>
                          <m:sSub>
                            <m:sSubPr>
                              <m:ctrlPr>
                                <a:rPr lang="en-US" sz="1850" i="1">
                                  <a:latin typeface="Cambria Math" panose="02040503050406030204" pitchFamily="18" charset="0"/>
                                </a:rPr>
                              </m:ctrlPr>
                            </m:sSubPr>
                            <m:e>
                              <m:r>
                                <a:rPr lang="en-US" sz="1850" i="1">
                                  <a:latin typeface="Cambria Math" panose="02040503050406030204" pitchFamily="18" charset="0"/>
                                </a:rPr>
                                <m:t>𝑟</m:t>
                              </m:r>
                            </m:e>
                            <m:sub>
                              <m:r>
                                <m:rPr>
                                  <m:sty m:val="p"/>
                                </m:rPr>
                                <a:rPr lang="en-US" sz="1850">
                                  <a:latin typeface="Cambria Math" panose="02040503050406030204" pitchFamily="18" charset="0"/>
                                </a:rPr>
                                <m:t>Θ</m:t>
                              </m:r>
                            </m:sub>
                          </m:sSub>
                          <m:d>
                            <m:dPr>
                              <m:ctrlPr>
                                <a:rPr lang="en-US" sz="1850" i="1">
                                  <a:latin typeface="Cambria Math" panose="02040503050406030204" pitchFamily="18" charset="0"/>
                                </a:rPr>
                              </m:ctrlPr>
                            </m:dPr>
                            <m:e>
                              <m:sSub>
                                <m:sSubPr>
                                  <m:ctrlPr>
                                    <a:rPr lang="en-US" sz="1850" i="1">
                                      <a:latin typeface="Cambria Math" panose="02040503050406030204" pitchFamily="18" charset="0"/>
                                    </a:rPr>
                                  </m:ctrlPr>
                                </m:sSubPr>
                                <m:e>
                                  <m:r>
                                    <a:rPr lang="en-US" sz="1850" i="1">
                                      <a:latin typeface="Cambria Math" panose="02040503050406030204" pitchFamily="18" charset="0"/>
                                    </a:rPr>
                                    <m:t>𝑠</m:t>
                                  </m:r>
                                </m:e>
                                <m:sub>
                                  <m:r>
                                    <a:rPr lang="en-US" sz="1850" i="1">
                                      <a:latin typeface="Cambria Math" panose="02040503050406030204" pitchFamily="18" charset="0"/>
                                    </a:rPr>
                                    <m:t>𝑡</m:t>
                                  </m:r>
                                </m:sub>
                              </m:sSub>
                              <m:r>
                                <a:rPr lang="en-US" sz="1850" i="1">
                                  <a:latin typeface="Cambria Math" panose="02040503050406030204" pitchFamily="18" charset="0"/>
                                </a:rPr>
                                <m:t>,</m:t>
                              </m:r>
                              <m:sSub>
                                <m:sSubPr>
                                  <m:ctrlPr>
                                    <a:rPr lang="en-US" sz="1850" i="1">
                                      <a:latin typeface="Cambria Math" panose="02040503050406030204" pitchFamily="18" charset="0"/>
                                    </a:rPr>
                                  </m:ctrlPr>
                                </m:sSubPr>
                                <m:e>
                                  <m:r>
                                    <a:rPr lang="en-US" sz="1850" i="1">
                                      <a:latin typeface="Cambria Math" panose="02040503050406030204" pitchFamily="18" charset="0"/>
                                    </a:rPr>
                                    <m:t>𝑎</m:t>
                                  </m:r>
                                </m:e>
                                <m:sub>
                                  <m:r>
                                    <a:rPr lang="en-US" sz="1850" i="1">
                                      <a:latin typeface="Cambria Math" panose="02040503050406030204" pitchFamily="18" charset="0"/>
                                    </a:rPr>
                                    <m:t>𝑘</m:t>
                                  </m:r>
                                </m:sub>
                              </m:sSub>
                            </m:e>
                          </m:d>
                        </m:e>
                      </m:nary>
                    </m:oMath>
                  </m:oMathPara>
                </a14:m>
                <a:endParaRPr lang="en-US" sz="1850" dirty="0" smtClean="0"/>
              </a:p>
              <a:p>
                <a:pPr marL="0" indent="0">
                  <a:buNone/>
                </a:pPr>
                <a:r>
                  <a:rPr lang="en-US" sz="1850" dirty="0"/>
                  <a:t>Where </a:t>
                </a:r>
                <a:r>
                  <a:rPr lang="en-US" sz="1850" i="1" dirty="0"/>
                  <a:t>K</a:t>
                </a:r>
                <a:r>
                  <a:rPr lang="en-US" sz="1850" dirty="0"/>
                  <a:t> is the number of all possible actions at current state </a:t>
                </a:r>
                <a:r>
                  <a:rPr lang="en-US" sz="1850" i="1" dirty="0" err="1"/>
                  <a:t>s</a:t>
                </a:r>
                <a:r>
                  <a:rPr lang="en-US" sz="1850" i="1" baseline="-25000" dirty="0" err="1"/>
                  <a:t>t</a:t>
                </a:r>
                <a:r>
                  <a:rPr lang="en-US" sz="1850" dirty="0" err="1"/>
                  <a:t>.</a:t>
                </a:r>
                <a:r>
                  <a:rPr lang="en-US" sz="1850" dirty="0"/>
                  <a:t> For easy computation, the expected probability ratio</a:t>
                </a:r>
                <a:r>
                  <a:rPr lang="en-US" sz="1850" i="1" dirty="0"/>
                  <a:t> </a:t>
                </a:r>
                <a:r>
                  <a:rPr lang="en-US" sz="1850" i="1" dirty="0" err="1"/>
                  <a:t>r</a:t>
                </a:r>
                <a:r>
                  <a:rPr lang="en-US" sz="1850" baseline="-25000" dirty="0" err="1"/>
                  <a:t>Θ</a:t>
                </a:r>
                <a:r>
                  <a:rPr lang="en-US" sz="1850" dirty="0"/>
                  <a:t>(</a:t>
                </a:r>
                <a:r>
                  <a:rPr lang="en-US" sz="1850" i="1" dirty="0" err="1"/>
                  <a:t>s</a:t>
                </a:r>
                <a:r>
                  <a:rPr lang="en-US" sz="1850" i="1" baseline="-25000" dirty="0" err="1"/>
                  <a:t>t</a:t>
                </a:r>
                <a:r>
                  <a:rPr lang="en-US" sz="1850" dirty="0"/>
                  <a:t>) is known as probability ratio as usual. In context of transformer where training data is split into many epoch, suppose each epoch has </a:t>
                </a:r>
                <a:r>
                  <a:rPr lang="en-US" sz="1850" i="1" dirty="0"/>
                  <a:t>T</a:t>
                </a:r>
                <a:r>
                  <a:rPr lang="en-US" sz="1850" dirty="0"/>
                  <a:t> batches corresponding to </a:t>
                </a:r>
                <a:r>
                  <a:rPr lang="en-US" sz="1850" i="1" dirty="0"/>
                  <a:t>T</a:t>
                </a:r>
                <a:r>
                  <a:rPr lang="en-US" sz="1850" dirty="0"/>
                  <a:t> time points so that such there are </a:t>
                </a:r>
                <a:r>
                  <a:rPr lang="en-US" sz="1850" i="1" dirty="0"/>
                  <a:t>T</a:t>
                </a:r>
                <a:r>
                  <a:rPr lang="en-US" sz="1850" dirty="0"/>
                  <a:t> states </a:t>
                </a:r>
                <a:r>
                  <a:rPr lang="en-US" sz="1850" i="1" dirty="0" err="1"/>
                  <a:t>s</a:t>
                </a:r>
                <a:r>
                  <a:rPr lang="en-US" sz="1850" i="1" baseline="-25000" dirty="0" err="1"/>
                  <a:t>t</a:t>
                </a:r>
                <a:r>
                  <a:rPr lang="en-US" sz="1850" dirty="0"/>
                  <a:t> (s) in the epoch and suppose the </a:t>
                </a:r>
                <a:r>
                  <a:rPr lang="en-US" sz="1850" i="1" dirty="0" err="1"/>
                  <a:t>t</a:t>
                </a:r>
                <a:r>
                  <a:rPr lang="en-US" sz="1850" baseline="30000" dirty="0" err="1"/>
                  <a:t>th</a:t>
                </a:r>
                <a:r>
                  <a:rPr lang="en-US" sz="1850" dirty="0"/>
                  <a:t> batch has </a:t>
                </a:r>
                <a:r>
                  <a:rPr lang="en-US" sz="1850" i="1" dirty="0"/>
                  <a:t>K</a:t>
                </a:r>
                <a:r>
                  <a:rPr lang="en-US" sz="1850" dirty="0"/>
                  <a:t> paired records of state </a:t>
                </a:r>
                <a:r>
                  <a:rPr lang="en-US" sz="1850" i="1" dirty="0" err="1"/>
                  <a:t>s</a:t>
                </a:r>
                <a:r>
                  <a:rPr lang="en-US" sz="1850" i="1" baseline="-25000" dirty="0" err="1"/>
                  <a:t>k</a:t>
                </a:r>
                <a:r>
                  <a:rPr lang="en-US" sz="1850" dirty="0"/>
                  <a:t> and action </a:t>
                </a:r>
                <a:r>
                  <a:rPr lang="en-US" sz="1850" i="1" dirty="0" err="1"/>
                  <a:t>a</a:t>
                </a:r>
                <a:r>
                  <a:rPr lang="en-US" sz="1850" i="1" baseline="-25000" dirty="0" err="1"/>
                  <a:t>k</a:t>
                </a:r>
                <a:r>
                  <a:rPr lang="en-US" sz="1850" dirty="0"/>
                  <a:t>, then following equation is the most practical method to calculate the probability ratio </a:t>
                </a:r>
                <a:r>
                  <a:rPr lang="en-US" sz="1850" i="1" dirty="0" err="1"/>
                  <a:t>r</a:t>
                </a:r>
                <a:r>
                  <a:rPr lang="en-US" sz="1850" baseline="-25000" dirty="0" err="1"/>
                  <a:t>Θ</a:t>
                </a:r>
                <a:r>
                  <a:rPr lang="en-US" sz="1850" dirty="0"/>
                  <a:t>(</a:t>
                </a:r>
                <a:r>
                  <a:rPr lang="en-US" sz="1850" i="1" dirty="0" err="1"/>
                  <a:t>s</a:t>
                </a:r>
                <a:r>
                  <a:rPr lang="en-US" sz="1850" i="1" baseline="-25000" dirty="0" err="1"/>
                  <a:t>t</a:t>
                </a:r>
                <a:r>
                  <a:rPr lang="en-US" sz="1850" dirty="0"/>
                  <a:t>) among </a:t>
                </a:r>
                <a:r>
                  <a:rPr lang="en-US" sz="1850" i="1" dirty="0"/>
                  <a:t>T</a:t>
                </a:r>
                <a:r>
                  <a:rPr lang="en-US" sz="1850" dirty="0"/>
                  <a:t> probability ratios in the epoch:</a:t>
                </a:r>
              </a:p>
              <a:p>
                <a:pPr marL="0" indent="0">
                  <a:buNone/>
                </a:pPr>
                <a14:m>
                  <m:oMathPara xmlns:m="http://schemas.openxmlformats.org/officeDocument/2006/math">
                    <m:oMathParaPr>
                      <m:jc m:val="centerGroup"/>
                    </m:oMathParaPr>
                    <m:oMath xmlns:m="http://schemas.openxmlformats.org/officeDocument/2006/math">
                      <m:sSub>
                        <m:sSubPr>
                          <m:ctrlPr>
                            <a:rPr lang="en-US" sz="1850" i="1">
                              <a:latin typeface="Cambria Math" panose="02040503050406030204" pitchFamily="18" charset="0"/>
                            </a:rPr>
                          </m:ctrlPr>
                        </m:sSubPr>
                        <m:e>
                          <m:r>
                            <a:rPr lang="en-US" sz="1850" i="1">
                              <a:latin typeface="Cambria Math" panose="02040503050406030204" pitchFamily="18" charset="0"/>
                            </a:rPr>
                            <m:t>𝑟</m:t>
                          </m:r>
                        </m:e>
                        <m:sub>
                          <m:r>
                            <m:rPr>
                              <m:sty m:val="p"/>
                            </m:rPr>
                            <a:rPr lang="en-US" sz="1850">
                              <a:latin typeface="Cambria Math" panose="02040503050406030204" pitchFamily="18" charset="0"/>
                            </a:rPr>
                            <m:t>Θ</m:t>
                          </m:r>
                        </m:sub>
                      </m:sSub>
                      <m:d>
                        <m:dPr>
                          <m:ctrlPr>
                            <a:rPr lang="en-US" sz="1850" i="1">
                              <a:latin typeface="Cambria Math" panose="02040503050406030204" pitchFamily="18" charset="0"/>
                            </a:rPr>
                          </m:ctrlPr>
                        </m:dPr>
                        <m:e>
                          <m:sSub>
                            <m:sSubPr>
                              <m:ctrlPr>
                                <a:rPr lang="en-US" sz="1850" i="1">
                                  <a:latin typeface="Cambria Math" panose="02040503050406030204" pitchFamily="18" charset="0"/>
                                </a:rPr>
                              </m:ctrlPr>
                            </m:sSubPr>
                            <m:e>
                              <m:r>
                                <a:rPr lang="en-US" sz="1850" i="1">
                                  <a:latin typeface="Cambria Math" panose="02040503050406030204" pitchFamily="18" charset="0"/>
                                </a:rPr>
                                <m:t>𝑠</m:t>
                              </m:r>
                            </m:e>
                            <m:sub>
                              <m:r>
                                <a:rPr lang="en-US" sz="1850" i="1">
                                  <a:latin typeface="Cambria Math" panose="02040503050406030204" pitchFamily="18" charset="0"/>
                                </a:rPr>
                                <m:t>𝑡</m:t>
                              </m:r>
                            </m:sub>
                          </m:sSub>
                        </m:e>
                      </m:d>
                      <m:r>
                        <a:rPr lang="en-US" sz="1850" i="1">
                          <a:latin typeface="Cambria Math" panose="02040503050406030204" pitchFamily="18" charset="0"/>
                        </a:rPr>
                        <m:t>=</m:t>
                      </m:r>
                      <m:f>
                        <m:fPr>
                          <m:ctrlPr>
                            <a:rPr lang="en-US" sz="1850" i="1">
                              <a:latin typeface="Cambria Math" panose="02040503050406030204" pitchFamily="18" charset="0"/>
                            </a:rPr>
                          </m:ctrlPr>
                        </m:fPr>
                        <m:num>
                          <m:r>
                            <a:rPr lang="en-US" sz="1850" i="1">
                              <a:latin typeface="Cambria Math" panose="02040503050406030204" pitchFamily="18" charset="0"/>
                            </a:rPr>
                            <m:t>1</m:t>
                          </m:r>
                        </m:num>
                        <m:den>
                          <m:r>
                            <a:rPr lang="en-US" sz="1850" i="1">
                              <a:latin typeface="Cambria Math" panose="02040503050406030204" pitchFamily="18" charset="0"/>
                            </a:rPr>
                            <m:t>𝐾</m:t>
                          </m:r>
                        </m:den>
                      </m:f>
                      <m:nary>
                        <m:naryPr>
                          <m:chr m:val="∑"/>
                          <m:limLoc m:val="undOvr"/>
                          <m:ctrlPr>
                            <a:rPr lang="en-US" sz="1850" i="1">
                              <a:latin typeface="Cambria Math" panose="02040503050406030204" pitchFamily="18" charset="0"/>
                            </a:rPr>
                          </m:ctrlPr>
                        </m:naryPr>
                        <m:sub>
                          <m:r>
                            <a:rPr lang="en-US" sz="1850" i="1">
                              <a:latin typeface="Cambria Math" panose="02040503050406030204" pitchFamily="18" charset="0"/>
                            </a:rPr>
                            <m:t>𝑘</m:t>
                          </m:r>
                          <m:r>
                            <a:rPr lang="en-US" sz="1850" i="1">
                              <a:latin typeface="Cambria Math" panose="02040503050406030204" pitchFamily="18" charset="0"/>
                            </a:rPr>
                            <m:t>=1</m:t>
                          </m:r>
                        </m:sub>
                        <m:sup>
                          <m:r>
                            <a:rPr lang="en-US" sz="1850" i="1">
                              <a:latin typeface="Cambria Math" panose="02040503050406030204" pitchFamily="18" charset="0"/>
                            </a:rPr>
                            <m:t>𝐾</m:t>
                          </m:r>
                        </m:sup>
                        <m:e>
                          <m:sSub>
                            <m:sSubPr>
                              <m:ctrlPr>
                                <a:rPr lang="en-US" sz="1850" i="1">
                                  <a:latin typeface="Cambria Math" panose="02040503050406030204" pitchFamily="18" charset="0"/>
                                </a:rPr>
                              </m:ctrlPr>
                            </m:sSubPr>
                            <m:e>
                              <m:r>
                                <a:rPr lang="en-US" sz="1850" i="1">
                                  <a:latin typeface="Cambria Math" panose="02040503050406030204" pitchFamily="18" charset="0"/>
                                </a:rPr>
                                <m:t>𝑟</m:t>
                              </m:r>
                            </m:e>
                            <m:sub>
                              <m:r>
                                <m:rPr>
                                  <m:sty m:val="p"/>
                                </m:rPr>
                                <a:rPr lang="en-US" sz="1850">
                                  <a:latin typeface="Cambria Math" panose="02040503050406030204" pitchFamily="18" charset="0"/>
                                </a:rPr>
                                <m:t>Θ</m:t>
                              </m:r>
                            </m:sub>
                          </m:sSub>
                          <m:d>
                            <m:dPr>
                              <m:ctrlPr>
                                <a:rPr lang="en-US" sz="1850" i="1">
                                  <a:latin typeface="Cambria Math" panose="02040503050406030204" pitchFamily="18" charset="0"/>
                                </a:rPr>
                              </m:ctrlPr>
                            </m:dPr>
                            <m:e>
                              <m:sSub>
                                <m:sSubPr>
                                  <m:ctrlPr>
                                    <a:rPr lang="en-US" sz="1850" i="1">
                                      <a:latin typeface="Cambria Math" panose="02040503050406030204" pitchFamily="18" charset="0"/>
                                    </a:rPr>
                                  </m:ctrlPr>
                                </m:sSubPr>
                                <m:e>
                                  <m:r>
                                    <a:rPr lang="en-US" sz="1850" i="1">
                                      <a:latin typeface="Cambria Math" panose="02040503050406030204" pitchFamily="18" charset="0"/>
                                    </a:rPr>
                                    <m:t>𝑠</m:t>
                                  </m:r>
                                </m:e>
                                <m:sub>
                                  <m:r>
                                    <a:rPr lang="en-US" sz="1850" i="1">
                                      <a:latin typeface="Cambria Math" panose="02040503050406030204" pitchFamily="18" charset="0"/>
                                    </a:rPr>
                                    <m:t>𝑘</m:t>
                                  </m:r>
                                </m:sub>
                              </m:sSub>
                              <m:r>
                                <a:rPr lang="en-US" sz="1850" i="1">
                                  <a:latin typeface="Cambria Math" panose="02040503050406030204" pitchFamily="18" charset="0"/>
                                </a:rPr>
                                <m:t>,</m:t>
                              </m:r>
                              <m:sSub>
                                <m:sSubPr>
                                  <m:ctrlPr>
                                    <a:rPr lang="en-US" sz="1850" i="1">
                                      <a:latin typeface="Cambria Math" panose="02040503050406030204" pitchFamily="18" charset="0"/>
                                    </a:rPr>
                                  </m:ctrlPr>
                                </m:sSubPr>
                                <m:e>
                                  <m:r>
                                    <a:rPr lang="en-US" sz="1850" i="1">
                                      <a:latin typeface="Cambria Math" panose="02040503050406030204" pitchFamily="18" charset="0"/>
                                    </a:rPr>
                                    <m:t>𝑎</m:t>
                                  </m:r>
                                </m:e>
                                <m:sub>
                                  <m:r>
                                    <a:rPr lang="en-US" sz="1850" i="1">
                                      <a:latin typeface="Cambria Math" panose="02040503050406030204" pitchFamily="18" charset="0"/>
                                    </a:rPr>
                                    <m:t>𝑘</m:t>
                                  </m:r>
                                </m:sub>
                              </m:sSub>
                            </m:e>
                          </m:d>
                        </m:e>
                      </m:nary>
                    </m:oMath>
                  </m:oMathPara>
                </a14:m>
                <a:endParaRPr lang="en-US" sz="185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1280" y="914399"/>
                <a:ext cx="12029440" cy="5176066"/>
              </a:xfrm>
              <a:blipFill>
                <a:blip r:embed="rId2"/>
                <a:stretch>
                  <a:fillRect l="-456" t="-707" r="-405" b="-4476"/>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78</a:t>
            </a:fld>
            <a:endParaRPr lang="en-US"/>
          </a:p>
        </p:txBody>
      </p:sp>
    </p:spTree>
    <p:extLst>
      <p:ext uri="{BB962C8B-B14F-4D97-AF65-F5344CB8AC3E}">
        <p14:creationId xmlns:p14="http://schemas.microsoft.com/office/powerpoint/2010/main" val="319442832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 Pre-trained model</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1120" y="914399"/>
                <a:ext cx="12039600" cy="5176066"/>
              </a:xfrm>
            </p:spPr>
            <p:txBody>
              <a:bodyPr>
                <a:normAutofit/>
              </a:bodyPr>
              <a:lstStyle/>
              <a:p>
                <a:pPr marL="0" indent="0">
                  <a:buNone/>
                </a:pPr>
                <a:r>
                  <a:rPr lang="en-US" sz="2400" dirty="0"/>
                  <a:t>Because probability ratio </a:t>
                </a:r>
                <a:r>
                  <a:rPr lang="en-US" sz="2400" i="1" dirty="0" err="1"/>
                  <a:t>r</a:t>
                </a:r>
                <a:r>
                  <a:rPr lang="en-US" sz="2400" baseline="-25000" dirty="0" err="1"/>
                  <a:t>Θ</a:t>
                </a:r>
                <a:r>
                  <a:rPr lang="en-US" sz="2400" dirty="0"/>
                  <a:t>(</a:t>
                </a:r>
                <a:r>
                  <a:rPr lang="en-US" sz="2400" i="1" dirty="0" err="1"/>
                  <a:t>s</a:t>
                </a:r>
                <a:r>
                  <a:rPr lang="en-US" sz="2400" i="1" baseline="-25000" dirty="0" err="1"/>
                  <a:t>t</a:t>
                </a:r>
                <a:r>
                  <a:rPr lang="en-US" sz="2400" dirty="0"/>
                  <a:t>) is important to limit the size of policy updates according to Gemini, a so-called </a:t>
                </a:r>
                <a:r>
                  <a:rPr lang="en-US" sz="2400" i="1" dirty="0"/>
                  <a:t>clipping parameter</a:t>
                </a:r>
                <a:r>
                  <a:rPr lang="en-US" sz="2400" dirty="0"/>
                  <a:t> </a:t>
                </a:r>
                <a:r>
                  <a:rPr lang="en-US" sz="2400" i="1" dirty="0"/>
                  <a:t>ε</a:t>
                </a:r>
                <a:r>
                  <a:rPr lang="en-US" sz="2400" dirty="0"/>
                  <a:t> is proposed to clip</a:t>
                </a:r>
                <a:r>
                  <a:rPr lang="en-US" sz="2400" i="1" dirty="0"/>
                  <a:t> </a:t>
                </a:r>
                <a:r>
                  <a:rPr lang="en-US" sz="2400" dirty="0"/>
                  <a:t>the probability ratio </a:t>
                </a:r>
                <a:r>
                  <a:rPr lang="en-US" sz="2400" i="1" dirty="0" err="1"/>
                  <a:t>r</a:t>
                </a:r>
                <a:r>
                  <a:rPr lang="en-US" sz="2400" baseline="-25000" dirty="0" err="1"/>
                  <a:t>Θ</a:t>
                </a:r>
                <a:r>
                  <a:rPr lang="en-US" sz="2400" dirty="0"/>
                  <a:t>(</a:t>
                </a:r>
                <a:r>
                  <a:rPr lang="en-US" sz="2400" i="1" dirty="0" err="1"/>
                  <a:t>s</a:t>
                </a:r>
                <a:r>
                  <a:rPr lang="en-US" sz="2400" i="1" baseline="-25000" dirty="0" err="1"/>
                  <a:t>t</a:t>
                </a:r>
                <a:r>
                  <a:rPr lang="en-US" sz="2400" dirty="0"/>
                  <a:t>). Exactly, clipping parameter </a:t>
                </a:r>
                <a:r>
                  <a:rPr lang="en-US" sz="2400" i="1" dirty="0"/>
                  <a:t>ε</a:t>
                </a:r>
                <a:r>
                  <a:rPr lang="en-US" sz="2400" dirty="0"/>
                  <a:t> is a small positive integer between 0.1 and 0.3, which is used to define the range [1 – </a:t>
                </a:r>
                <a:r>
                  <a:rPr lang="en-US" sz="2400" i="1" dirty="0"/>
                  <a:t>ε</a:t>
                </a:r>
                <a:r>
                  <a:rPr lang="en-US" sz="2400" dirty="0"/>
                  <a:t>, 1 + </a:t>
                </a:r>
                <a:r>
                  <a:rPr lang="en-US" sz="2400" i="1" dirty="0"/>
                  <a:t>ε</a:t>
                </a:r>
                <a:r>
                  <a:rPr lang="en-US" sz="2400" dirty="0"/>
                  <a:t>] in which </a:t>
                </a:r>
                <a:r>
                  <a:rPr lang="en-US" sz="2400" i="1" dirty="0" err="1"/>
                  <a:t>r</a:t>
                </a:r>
                <a:r>
                  <a:rPr lang="en-US" sz="2400" baseline="-25000" dirty="0" err="1"/>
                  <a:t>Θ</a:t>
                </a:r>
                <a:r>
                  <a:rPr lang="en-US" sz="2400" dirty="0"/>
                  <a:t>(</a:t>
                </a:r>
                <a:r>
                  <a:rPr lang="en-US" sz="2400" i="1" dirty="0" err="1"/>
                  <a:t>s</a:t>
                </a:r>
                <a:r>
                  <a:rPr lang="en-US" sz="2400" i="1" baseline="-25000" dirty="0" err="1"/>
                  <a:t>t</a:t>
                </a:r>
                <a:r>
                  <a:rPr lang="en-US" sz="2400" dirty="0"/>
                  <a:t>) is clipped. Let </a:t>
                </a:r>
                <a14:m>
                  <m:oMath xmlns:m="http://schemas.openxmlformats.org/officeDocument/2006/math">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panose="02040503050406030204" pitchFamily="18" charset="0"/>
                              </a:rPr>
                              <m:t>𝑟</m:t>
                            </m:r>
                          </m:e>
                        </m:acc>
                      </m:e>
                      <m:sub>
                        <m:r>
                          <m:rPr>
                            <m:sty m:val="p"/>
                          </m:rPr>
                          <a:rPr lang="en-US" sz="2400">
                            <a:latin typeface="Cambria Math" panose="02040503050406030204" pitchFamily="18" charset="0"/>
                          </a:rPr>
                          <m:t>Θ</m:t>
                        </m:r>
                      </m:sub>
                    </m:sSub>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𝑠</m:t>
                            </m:r>
                          </m:e>
                          <m:sub>
                            <m:r>
                              <a:rPr lang="en-US" sz="2400" i="1">
                                <a:latin typeface="Cambria Math" panose="02040503050406030204" pitchFamily="18" charset="0"/>
                              </a:rPr>
                              <m:t>𝑡</m:t>
                            </m:r>
                          </m:sub>
                        </m:sSub>
                      </m:e>
                    </m:d>
                  </m:oMath>
                </a14:m>
                <a:r>
                  <a:rPr lang="en-US" sz="2400" dirty="0"/>
                  <a:t> be </a:t>
                </a:r>
                <a:r>
                  <a:rPr lang="en-US" sz="2400" i="1" dirty="0"/>
                  <a:t>clipped probability ratio</a:t>
                </a:r>
                <a:r>
                  <a:rPr lang="en-US" sz="2400" dirty="0"/>
                  <a:t>, as follows:</a:t>
                </a:r>
              </a:p>
              <a:p>
                <a:pPr marL="0" indent="0">
                  <a:buNone/>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panose="02040503050406030204" pitchFamily="18" charset="0"/>
                                </a:rPr>
                                <m:t>𝑟</m:t>
                              </m:r>
                            </m:e>
                          </m:acc>
                        </m:e>
                        <m:sub>
                          <m:r>
                            <m:rPr>
                              <m:sty m:val="p"/>
                            </m:rPr>
                            <a:rPr lang="en-US" sz="2400">
                              <a:latin typeface="Cambria Math" panose="02040503050406030204" pitchFamily="18" charset="0"/>
                            </a:rPr>
                            <m:t>Θ</m:t>
                          </m:r>
                        </m:sub>
                      </m:sSub>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𝑠</m:t>
                              </m:r>
                            </m:e>
                            <m:sub>
                              <m:r>
                                <a:rPr lang="en-US" sz="2400" i="1">
                                  <a:latin typeface="Cambria Math" panose="02040503050406030204" pitchFamily="18" charset="0"/>
                                </a:rPr>
                                <m:t>𝑡</m:t>
                              </m:r>
                            </m:sub>
                          </m:sSub>
                        </m:e>
                      </m:d>
                      <m:r>
                        <a:rPr lang="en-US" sz="2400" i="1">
                          <a:latin typeface="Cambria Math" panose="02040503050406030204" pitchFamily="18" charset="0"/>
                        </a:rPr>
                        <m:t>=</m:t>
                      </m:r>
                      <m:r>
                        <m:rPr>
                          <m:sty m:val="p"/>
                        </m:rPr>
                        <a:rPr lang="en-US" sz="2400">
                          <a:latin typeface="Cambria Math" panose="02040503050406030204" pitchFamily="18" charset="0"/>
                        </a:rPr>
                        <m:t>clip</m:t>
                      </m:r>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𝑟</m:t>
                              </m:r>
                            </m:e>
                            <m:sub>
                              <m:r>
                                <m:rPr>
                                  <m:sty m:val="p"/>
                                </m:rPr>
                                <a:rPr lang="en-US" sz="2400">
                                  <a:latin typeface="Cambria Math" panose="02040503050406030204" pitchFamily="18" charset="0"/>
                                </a:rPr>
                                <m:t>Θ</m:t>
                              </m:r>
                            </m:sub>
                          </m:sSub>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𝑠</m:t>
                                  </m:r>
                                </m:e>
                                <m:sub>
                                  <m:r>
                                    <a:rPr lang="en-US" sz="2400" i="1">
                                      <a:latin typeface="Cambria Math" panose="02040503050406030204" pitchFamily="18" charset="0"/>
                                    </a:rPr>
                                    <m:t>𝑡</m:t>
                                  </m:r>
                                </m:sub>
                              </m:sSub>
                            </m:e>
                          </m:d>
                          <m:r>
                            <a:rPr lang="en-US" sz="2400" i="1">
                              <a:latin typeface="Cambria Math" panose="02040503050406030204" pitchFamily="18" charset="0"/>
                            </a:rPr>
                            <m:t>,1−</m:t>
                          </m:r>
                          <m:r>
                            <a:rPr lang="en-US" sz="2400" i="1">
                              <a:latin typeface="Cambria Math" panose="02040503050406030204" pitchFamily="18" charset="0"/>
                            </a:rPr>
                            <m:t>𝜀</m:t>
                          </m:r>
                          <m:r>
                            <a:rPr lang="en-US" sz="2400" i="1">
                              <a:latin typeface="Cambria Math" panose="02040503050406030204" pitchFamily="18" charset="0"/>
                            </a:rPr>
                            <m:t>,1+</m:t>
                          </m:r>
                          <m:r>
                            <a:rPr lang="en-US" sz="2400" i="1">
                              <a:latin typeface="Cambria Math" panose="02040503050406030204" pitchFamily="18" charset="0"/>
                            </a:rPr>
                            <m:t>𝜀</m:t>
                          </m:r>
                        </m:e>
                      </m:d>
                      <m:r>
                        <a:rPr lang="en-US" sz="2400" i="1">
                          <a:latin typeface="Cambria Math" panose="02040503050406030204" pitchFamily="18" charset="0"/>
                        </a:rPr>
                        <m:t>=</m:t>
                      </m:r>
                      <m:d>
                        <m:dPr>
                          <m:begChr m:val="{"/>
                          <m:endChr m:val=""/>
                          <m:ctrlPr>
                            <a:rPr lang="en-US" sz="2400" i="1">
                              <a:latin typeface="Cambria Math" panose="02040503050406030204" pitchFamily="18" charset="0"/>
                            </a:rPr>
                          </m:ctrlPr>
                        </m:dPr>
                        <m:e>
                          <m:m>
                            <m:mPr>
                              <m:mcs>
                                <m:mc>
                                  <m:mcPr>
                                    <m:count m:val="1"/>
                                    <m:mcJc m:val="center"/>
                                  </m:mcPr>
                                </m:mc>
                              </m:mcs>
                              <m:ctrlPr>
                                <a:rPr lang="en-US" sz="2400" i="1">
                                  <a:latin typeface="Cambria Math" panose="02040503050406030204" pitchFamily="18" charset="0"/>
                                </a:rPr>
                              </m:ctrlPr>
                            </m:mPr>
                            <m:mr>
                              <m:e>
                                <m:sSub>
                                  <m:sSubPr>
                                    <m:ctrlPr>
                                      <a:rPr lang="en-US" sz="2400" i="1">
                                        <a:latin typeface="Cambria Math" panose="02040503050406030204" pitchFamily="18" charset="0"/>
                                      </a:rPr>
                                    </m:ctrlPr>
                                  </m:sSubPr>
                                  <m:e>
                                    <m:r>
                                      <a:rPr lang="en-US" sz="2400" i="1">
                                        <a:latin typeface="Cambria Math" panose="02040503050406030204" pitchFamily="18" charset="0"/>
                                      </a:rPr>
                                      <m:t>𝑟</m:t>
                                    </m:r>
                                  </m:e>
                                  <m:sub>
                                    <m:r>
                                      <m:rPr>
                                        <m:sty m:val="p"/>
                                      </m:rPr>
                                      <a:rPr lang="en-US" sz="2400">
                                        <a:latin typeface="Cambria Math" panose="02040503050406030204" pitchFamily="18" charset="0"/>
                                      </a:rPr>
                                      <m:t>Θ</m:t>
                                    </m:r>
                                  </m:sub>
                                </m:sSub>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𝑠</m:t>
                                        </m:r>
                                      </m:e>
                                      <m:sub>
                                        <m:r>
                                          <a:rPr lang="en-US" sz="2400" i="1">
                                            <a:latin typeface="Cambria Math" panose="02040503050406030204" pitchFamily="18" charset="0"/>
                                          </a:rPr>
                                          <m:t>𝑡</m:t>
                                        </m:r>
                                      </m:sub>
                                    </m:sSub>
                                  </m:e>
                                </m:d>
                                <m:r>
                                  <a:rPr lang="en-US" sz="2400" i="1">
                                    <a:latin typeface="Cambria Math" panose="02040503050406030204" pitchFamily="18" charset="0"/>
                                  </a:rPr>
                                  <m:t> </m:t>
                                </m:r>
                                <m:r>
                                  <m:rPr>
                                    <m:sty m:val="p"/>
                                  </m:rPr>
                                  <a:rPr lang="en-US" sz="2400">
                                    <a:latin typeface="Cambria Math" panose="02040503050406030204" pitchFamily="18" charset="0"/>
                                  </a:rPr>
                                  <m:t>if</m:t>
                                </m:r>
                                <m:r>
                                  <a:rPr lang="en-US" sz="2400" i="1">
                                    <a:latin typeface="Cambria Math" panose="02040503050406030204" pitchFamily="18" charset="0"/>
                                  </a:rPr>
                                  <m:t> 1−</m:t>
                                </m:r>
                                <m:r>
                                  <a:rPr lang="en-US" sz="2400" i="1">
                                    <a:latin typeface="Cambria Math" panose="02040503050406030204" pitchFamily="18" charset="0"/>
                                  </a:rPr>
                                  <m:t>𝜀</m:t>
                                </m:r>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𝑟</m:t>
                                    </m:r>
                                  </m:e>
                                  <m:sub>
                                    <m:r>
                                      <m:rPr>
                                        <m:sty m:val="p"/>
                                      </m:rPr>
                                      <a:rPr lang="en-US" sz="2400">
                                        <a:latin typeface="Cambria Math" panose="02040503050406030204" pitchFamily="18" charset="0"/>
                                      </a:rPr>
                                      <m:t>Θ</m:t>
                                    </m:r>
                                  </m:sub>
                                </m:sSub>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𝑠</m:t>
                                        </m:r>
                                      </m:e>
                                      <m:sub>
                                        <m:r>
                                          <a:rPr lang="en-US" sz="2400" i="1">
                                            <a:latin typeface="Cambria Math" panose="02040503050406030204" pitchFamily="18" charset="0"/>
                                          </a:rPr>
                                          <m:t>𝑡</m:t>
                                        </m:r>
                                      </m:sub>
                                    </m:sSub>
                                  </m:e>
                                </m:d>
                                <m:r>
                                  <a:rPr lang="en-US" sz="2400" i="1">
                                    <a:latin typeface="Cambria Math" panose="02040503050406030204" pitchFamily="18" charset="0"/>
                                  </a:rPr>
                                  <m:t>≤1+</m:t>
                                </m:r>
                                <m:r>
                                  <a:rPr lang="en-US" sz="2400" i="1">
                                    <a:latin typeface="Cambria Math" panose="02040503050406030204" pitchFamily="18" charset="0"/>
                                  </a:rPr>
                                  <m:t>𝜀</m:t>
                                </m:r>
                              </m:e>
                            </m:mr>
                            <m:mr>
                              <m:e>
                                <m:r>
                                  <a:rPr lang="en-US" sz="2400" i="1">
                                    <a:latin typeface="Cambria Math" panose="02040503050406030204" pitchFamily="18" charset="0"/>
                                  </a:rPr>
                                  <m:t>1−</m:t>
                                </m:r>
                                <m:r>
                                  <a:rPr lang="en-US" sz="2400" i="1">
                                    <a:latin typeface="Cambria Math" panose="02040503050406030204" pitchFamily="18" charset="0"/>
                                  </a:rPr>
                                  <m:t>𝜀</m:t>
                                </m:r>
                                <m:r>
                                  <a:rPr lang="en-US" sz="2400" i="1">
                                    <a:latin typeface="Cambria Math" panose="02040503050406030204" pitchFamily="18" charset="0"/>
                                  </a:rPr>
                                  <m:t> </m:t>
                                </m:r>
                                <m:r>
                                  <m:rPr>
                                    <m:sty m:val="p"/>
                                  </m:rPr>
                                  <a:rPr lang="en-US" sz="2400">
                                    <a:latin typeface="Cambria Math" panose="02040503050406030204" pitchFamily="18" charset="0"/>
                                  </a:rPr>
                                  <m:t>if</m:t>
                                </m:r>
                                <m:r>
                                  <a:rPr lang="en-US" sz="2400" i="1">
                                    <a:latin typeface="Cambria Math" panose="02040503050406030204" pitchFamily="18" charset="0"/>
                                  </a:rPr>
                                  <m:t> </m:t>
                                </m:r>
                                <m:sSub>
                                  <m:sSubPr>
                                    <m:ctrlPr>
                                      <a:rPr lang="en-US" sz="2400" i="1">
                                        <a:latin typeface="Cambria Math" panose="02040503050406030204" pitchFamily="18" charset="0"/>
                                      </a:rPr>
                                    </m:ctrlPr>
                                  </m:sSubPr>
                                  <m:e>
                                    <m:r>
                                      <a:rPr lang="en-US" sz="2400" i="1">
                                        <a:latin typeface="Cambria Math" panose="02040503050406030204" pitchFamily="18" charset="0"/>
                                      </a:rPr>
                                      <m:t>𝑟</m:t>
                                    </m:r>
                                  </m:e>
                                  <m:sub>
                                    <m:r>
                                      <m:rPr>
                                        <m:sty m:val="p"/>
                                      </m:rPr>
                                      <a:rPr lang="en-US" sz="2400">
                                        <a:latin typeface="Cambria Math" panose="02040503050406030204" pitchFamily="18" charset="0"/>
                                      </a:rPr>
                                      <m:t>Θ</m:t>
                                    </m:r>
                                  </m:sub>
                                </m:sSub>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𝑠</m:t>
                                        </m:r>
                                      </m:e>
                                      <m:sub>
                                        <m:r>
                                          <a:rPr lang="en-US" sz="2400" i="1">
                                            <a:latin typeface="Cambria Math" panose="02040503050406030204" pitchFamily="18" charset="0"/>
                                          </a:rPr>
                                          <m:t>𝑡</m:t>
                                        </m:r>
                                      </m:sub>
                                    </m:sSub>
                                  </m:e>
                                </m:d>
                                <m:r>
                                  <a:rPr lang="en-US" sz="2400" i="1">
                                    <a:latin typeface="Cambria Math" panose="02040503050406030204" pitchFamily="18" charset="0"/>
                                  </a:rPr>
                                  <m:t>&lt;1−</m:t>
                                </m:r>
                                <m:r>
                                  <a:rPr lang="en-US" sz="2400" i="1">
                                    <a:latin typeface="Cambria Math" panose="02040503050406030204" pitchFamily="18" charset="0"/>
                                  </a:rPr>
                                  <m:t>𝜀</m:t>
                                </m:r>
                              </m:e>
                            </m:mr>
                            <m:mr>
                              <m:e>
                                <m:r>
                                  <a:rPr lang="en-US" sz="2400" i="1">
                                    <a:latin typeface="Cambria Math" panose="02040503050406030204" pitchFamily="18" charset="0"/>
                                  </a:rPr>
                                  <m:t>1+</m:t>
                                </m:r>
                                <m:r>
                                  <a:rPr lang="en-US" sz="2400" i="1">
                                    <a:latin typeface="Cambria Math" panose="02040503050406030204" pitchFamily="18" charset="0"/>
                                  </a:rPr>
                                  <m:t>𝜀</m:t>
                                </m:r>
                                <m:r>
                                  <a:rPr lang="en-US" sz="2400" i="1">
                                    <a:latin typeface="Cambria Math" panose="02040503050406030204" pitchFamily="18" charset="0"/>
                                  </a:rPr>
                                  <m:t> </m:t>
                                </m:r>
                                <m:r>
                                  <m:rPr>
                                    <m:sty m:val="p"/>
                                  </m:rPr>
                                  <a:rPr lang="en-US" sz="2400">
                                    <a:latin typeface="Cambria Math" panose="02040503050406030204" pitchFamily="18" charset="0"/>
                                  </a:rPr>
                                  <m:t>if</m:t>
                                </m:r>
                                <m:r>
                                  <a:rPr lang="en-US" sz="2400" i="1">
                                    <a:latin typeface="Cambria Math" panose="02040503050406030204" pitchFamily="18" charset="0"/>
                                  </a:rPr>
                                  <m:t> 1+</m:t>
                                </m:r>
                                <m:r>
                                  <a:rPr lang="en-US" sz="2400" i="1">
                                    <a:latin typeface="Cambria Math" panose="02040503050406030204" pitchFamily="18" charset="0"/>
                                  </a:rPr>
                                  <m:t>𝜀</m:t>
                                </m:r>
                                <m:r>
                                  <a:rPr lang="en-US" sz="2400" i="1">
                                    <a:latin typeface="Cambria Math" panose="02040503050406030204" pitchFamily="18" charset="0"/>
                                  </a:rPr>
                                  <m:t>&lt;</m:t>
                                </m:r>
                                <m:sSub>
                                  <m:sSubPr>
                                    <m:ctrlPr>
                                      <a:rPr lang="en-US" sz="2400" i="1">
                                        <a:latin typeface="Cambria Math" panose="02040503050406030204" pitchFamily="18" charset="0"/>
                                      </a:rPr>
                                    </m:ctrlPr>
                                  </m:sSubPr>
                                  <m:e>
                                    <m:r>
                                      <a:rPr lang="en-US" sz="2400" i="1">
                                        <a:latin typeface="Cambria Math" panose="02040503050406030204" pitchFamily="18" charset="0"/>
                                      </a:rPr>
                                      <m:t>𝑟</m:t>
                                    </m:r>
                                  </m:e>
                                  <m:sub>
                                    <m:r>
                                      <m:rPr>
                                        <m:sty m:val="p"/>
                                      </m:rPr>
                                      <a:rPr lang="en-US" sz="2400">
                                        <a:latin typeface="Cambria Math" panose="02040503050406030204" pitchFamily="18" charset="0"/>
                                      </a:rPr>
                                      <m:t>Θ</m:t>
                                    </m:r>
                                  </m:sub>
                                </m:sSub>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𝑠</m:t>
                                        </m:r>
                                      </m:e>
                                      <m:sub>
                                        <m:r>
                                          <a:rPr lang="en-US" sz="2400" i="1">
                                            <a:latin typeface="Cambria Math" panose="02040503050406030204" pitchFamily="18" charset="0"/>
                                          </a:rPr>
                                          <m:t>𝑡</m:t>
                                        </m:r>
                                      </m:sub>
                                    </m:sSub>
                                  </m:e>
                                </m:d>
                              </m:e>
                            </m:mr>
                          </m:m>
                        </m:e>
                      </m:d>
                    </m:oMath>
                  </m:oMathPara>
                </a14:m>
                <a:endParaRPr lang="en-US" sz="2400" dirty="0"/>
              </a:p>
              <a:p>
                <a:pPr marL="0" indent="0">
                  <a:buNone/>
                </a:pPr>
                <a:r>
                  <a:rPr lang="en-US" sz="2400" dirty="0"/>
                  <a:t>Recall that advantage function </a:t>
                </a:r>
                <a:r>
                  <a:rPr lang="en-US" sz="2400" i="1" dirty="0"/>
                  <a:t>A</a:t>
                </a:r>
                <a:r>
                  <a:rPr lang="en-US" sz="2400" i="1" baseline="-25000" dirty="0"/>
                  <a:t>t</a:t>
                </a:r>
                <a:r>
                  <a:rPr lang="en-US" sz="2400" dirty="0"/>
                  <a:t> expresses how much better each action which is taken at current state </a:t>
                </a:r>
                <a:r>
                  <a:rPr lang="en-US" sz="2400" i="1" dirty="0" err="1"/>
                  <a:t>s</a:t>
                </a:r>
                <a:r>
                  <a:rPr lang="en-US" sz="2400" i="1" baseline="-25000" dirty="0" err="1"/>
                  <a:t>t</a:t>
                </a:r>
                <a:r>
                  <a:rPr lang="en-US" sz="2400" dirty="0"/>
                  <a:t> will produce good future reward aligned with the expected future reward </a:t>
                </a:r>
                <a:r>
                  <a:rPr lang="en-US" sz="2400" i="1" dirty="0"/>
                  <a:t>V</a:t>
                </a:r>
                <a:r>
                  <a:rPr lang="en-US" sz="2400" baseline="-25000" dirty="0"/>
                  <a:t>Φ</a:t>
                </a:r>
                <a:r>
                  <a:rPr lang="en-US" sz="2400" dirty="0"/>
                  <a:t>(</a:t>
                </a:r>
                <a:r>
                  <a:rPr lang="en-US" sz="2400" i="1" dirty="0" err="1"/>
                  <a:t>s</a:t>
                </a:r>
                <a:r>
                  <a:rPr lang="en-US" sz="2400" i="1" baseline="-25000" dirty="0" err="1"/>
                  <a:t>t</a:t>
                </a:r>
                <a:r>
                  <a:rPr lang="en-US" sz="2400" dirty="0"/>
                  <a:t>). Therefore, the product of probability ratio and advantage function is ideal to be used to estimate policy parameter Θ of original transformer (policy). Exactly, such product is formally formulated in expectation called </a:t>
                </a:r>
                <a:r>
                  <a:rPr lang="en-US" sz="2400" i="1" dirty="0"/>
                  <a:t>surrogate objective function</a:t>
                </a:r>
                <a:r>
                  <a:rPr lang="en-US" sz="2400" dirty="0"/>
                  <a:t> </a:t>
                </a:r>
                <a:r>
                  <a:rPr lang="en-US" sz="2400" i="1" dirty="0"/>
                  <a:t>L</a:t>
                </a:r>
                <a:r>
                  <a:rPr lang="en-US" sz="2400" i="1" baseline="30000" dirty="0"/>
                  <a:t>CLIP</a:t>
                </a:r>
                <a:r>
                  <a:rPr lang="en-US" sz="2400" dirty="0"/>
                  <a:t>(Θ) as function of Θ, as follows:</a:t>
                </a:r>
              </a:p>
              <a:p>
                <a:pPr marL="0" indent="0">
                  <a:buNone/>
                </a:pPr>
                <a14:m>
                  <m:oMathPara xmlns:m="http://schemas.openxmlformats.org/officeDocument/2006/math">
                    <m:oMathParaPr>
                      <m:jc m:val="centerGroup"/>
                    </m:oMathParaPr>
                    <m:oMath xmlns:m="http://schemas.openxmlformats.org/officeDocument/2006/math">
                      <m:sSup>
                        <m:sSupPr>
                          <m:ctrlPr>
                            <a:rPr lang="en-US" sz="2400" i="1">
                              <a:latin typeface="Cambria Math" panose="02040503050406030204" pitchFamily="18" charset="0"/>
                            </a:rPr>
                          </m:ctrlPr>
                        </m:sSupPr>
                        <m:e>
                          <m:r>
                            <a:rPr lang="en-US" sz="2400" i="1">
                              <a:latin typeface="Cambria Math" panose="02040503050406030204" pitchFamily="18" charset="0"/>
                            </a:rPr>
                            <m:t>𝐿</m:t>
                          </m:r>
                        </m:e>
                        <m:sup>
                          <m:r>
                            <a:rPr lang="en-US" sz="2400" i="1">
                              <a:latin typeface="Cambria Math" panose="02040503050406030204" pitchFamily="18" charset="0"/>
                            </a:rPr>
                            <m:t>𝐶𝐿𝐼𝑃</m:t>
                          </m:r>
                        </m:sup>
                      </m:sSup>
                      <m:d>
                        <m:dPr>
                          <m:ctrlPr>
                            <a:rPr lang="en-US" sz="2400" i="1">
                              <a:latin typeface="Cambria Math" panose="02040503050406030204" pitchFamily="18" charset="0"/>
                            </a:rPr>
                          </m:ctrlPr>
                        </m:dPr>
                        <m:e>
                          <m:r>
                            <m:rPr>
                              <m:sty m:val="p"/>
                            </m:rPr>
                            <a:rPr lang="en-US" sz="2400">
                              <a:latin typeface="Cambria Math" panose="02040503050406030204" pitchFamily="18" charset="0"/>
                            </a:rPr>
                            <m:t>Θ</m:t>
                          </m:r>
                        </m:e>
                      </m:d>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𝐸</m:t>
                          </m:r>
                        </m:e>
                        <m:sub>
                          <m:r>
                            <a:rPr lang="en-US" sz="2400" i="1">
                              <a:latin typeface="Cambria Math" panose="02040503050406030204" pitchFamily="18" charset="0"/>
                            </a:rPr>
                            <m:t>𝑡</m:t>
                          </m:r>
                        </m:sub>
                      </m:sSub>
                      <m:d>
                        <m:dPr>
                          <m:ctrlPr>
                            <a:rPr lang="en-US" sz="2400" i="1">
                              <a:latin typeface="Cambria Math" panose="02040503050406030204" pitchFamily="18" charset="0"/>
                            </a:rPr>
                          </m:ctrlPr>
                        </m:dPr>
                        <m:e>
                          <m:func>
                            <m:funcPr>
                              <m:ctrlPr>
                                <a:rPr lang="en-US" sz="2400" i="1">
                                  <a:latin typeface="Cambria Math" panose="02040503050406030204" pitchFamily="18" charset="0"/>
                                </a:rPr>
                              </m:ctrlPr>
                            </m:funcPr>
                            <m:fName>
                              <m:r>
                                <m:rPr>
                                  <m:sty m:val="p"/>
                                </m:rPr>
                                <a:rPr lang="en-US" sz="2400">
                                  <a:latin typeface="Cambria Math" panose="02040503050406030204" pitchFamily="18" charset="0"/>
                                </a:rPr>
                                <m:t>min</m:t>
                              </m:r>
                            </m:fName>
                            <m:e>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𝑟</m:t>
                                      </m:r>
                                    </m:e>
                                    <m:sub>
                                      <m:r>
                                        <m:rPr>
                                          <m:sty m:val="p"/>
                                        </m:rPr>
                                        <a:rPr lang="en-US" sz="2400">
                                          <a:latin typeface="Cambria Math" panose="02040503050406030204" pitchFamily="18" charset="0"/>
                                        </a:rPr>
                                        <m:t>Θ</m:t>
                                      </m:r>
                                    </m:sub>
                                  </m:sSub>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𝑠</m:t>
                                          </m:r>
                                        </m:e>
                                        <m:sub>
                                          <m:r>
                                            <a:rPr lang="en-US" sz="2400" i="1">
                                              <a:latin typeface="Cambria Math" panose="02040503050406030204" pitchFamily="18" charset="0"/>
                                            </a:rPr>
                                            <m:t>𝑡</m:t>
                                          </m:r>
                                        </m:sub>
                                      </m:sSub>
                                    </m:e>
                                  </m:d>
                                  <m:sSub>
                                    <m:sSubPr>
                                      <m:ctrlPr>
                                        <a:rPr lang="en-US" sz="2400" i="1">
                                          <a:latin typeface="Cambria Math" panose="02040503050406030204" pitchFamily="18" charset="0"/>
                                        </a:rPr>
                                      </m:ctrlPr>
                                    </m:sSubPr>
                                    <m:e>
                                      <m:r>
                                        <a:rPr lang="en-US" sz="2400" i="1">
                                          <a:latin typeface="Cambria Math" panose="02040503050406030204" pitchFamily="18" charset="0"/>
                                        </a:rPr>
                                        <m:t>𝐴</m:t>
                                      </m:r>
                                    </m:e>
                                    <m:sub>
                                      <m:r>
                                        <a:rPr lang="en-US" sz="2400" i="1" baseline="-25000">
                                          <a:latin typeface="Cambria Math" panose="02040503050406030204" pitchFamily="18" charset="0"/>
                                        </a:rPr>
                                        <m:t>𝑡</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panose="02040503050406030204" pitchFamily="18" charset="0"/>
                                            </a:rPr>
                                            <m:t>𝑟</m:t>
                                          </m:r>
                                        </m:e>
                                      </m:acc>
                                    </m:e>
                                    <m:sub>
                                      <m:r>
                                        <m:rPr>
                                          <m:sty m:val="p"/>
                                        </m:rPr>
                                        <a:rPr lang="en-US" sz="2400">
                                          <a:latin typeface="Cambria Math" panose="02040503050406030204" pitchFamily="18" charset="0"/>
                                        </a:rPr>
                                        <m:t>Θ</m:t>
                                      </m:r>
                                    </m:sub>
                                  </m:sSub>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𝑠</m:t>
                                          </m:r>
                                        </m:e>
                                        <m:sub>
                                          <m:r>
                                            <a:rPr lang="en-US" sz="2400" i="1">
                                              <a:latin typeface="Cambria Math" panose="02040503050406030204" pitchFamily="18" charset="0"/>
                                            </a:rPr>
                                            <m:t>𝑡</m:t>
                                          </m:r>
                                        </m:sub>
                                      </m:sSub>
                                    </m:e>
                                  </m:d>
                                  <m:sSub>
                                    <m:sSubPr>
                                      <m:ctrlPr>
                                        <a:rPr lang="en-US" sz="2400" i="1">
                                          <a:latin typeface="Cambria Math" panose="02040503050406030204" pitchFamily="18" charset="0"/>
                                        </a:rPr>
                                      </m:ctrlPr>
                                    </m:sSubPr>
                                    <m:e>
                                      <m:r>
                                        <a:rPr lang="en-US" sz="2400" i="1">
                                          <a:latin typeface="Cambria Math" panose="02040503050406030204" pitchFamily="18" charset="0"/>
                                        </a:rPr>
                                        <m:t>𝐴</m:t>
                                      </m:r>
                                    </m:e>
                                    <m:sub>
                                      <m:r>
                                        <a:rPr lang="en-US" sz="2400" i="1" baseline="-25000">
                                          <a:latin typeface="Cambria Math" panose="02040503050406030204" pitchFamily="18" charset="0"/>
                                        </a:rPr>
                                        <m:t>𝑡</m:t>
                                      </m:r>
                                    </m:sub>
                                  </m:sSub>
                                </m:e>
                              </m:d>
                            </m:e>
                          </m:func>
                        </m:e>
                      </m:d>
                    </m:oMath>
                  </m:oMathPara>
                </a14:m>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1120" y="914399"/>
                <a:ext cx="12039600" cy="5176066"/>
              </a:xfrm>
              <a:blipFill>
                <a:blip r:embed="rId2"/>
                <a:stretch>
                  <a:fillRect l="-810" t="-942" r="-759"/>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79</a:t>
            </a:fld>
            <a:endParaRPr lang="en-US"/>
          </a:p>
        </p:txBody>
      </p:sp>
    </p:spTree>
    <p:extLst>
      <p:ext uri="{BB962C8B-B14F-4D97-AF65-F5344CB8AC3E}">
        <p14:creationId xmlns:p14="http://schemas.microsoft.com/office/powerpoint/2010/main" val="12035349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 Introduction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1120" y="914399"/>
                <a:ext cx="12039600" cy="5176066"/>
              </a:xfrm>
            </p:spPr>
            <p:txBody>
              <a:bodyPr>
                <a:noAutofit/>
              </a:bodyPr>
              <a:lstStyle/>
              <a:p>
                <a:pPr marL="0" indent="0">
                  <a:lnSpc>
                    <a:spcPct val="120000"/>
                  </a:lnSpc>
                  <a:buNone/>
                </a:pPr>
                <a:r>
                  <a:rPr lang="en-US" sz="1900" dirty="0"/>
                  <a:t>RNN copes with the problem of vanishing gradient when learning a long RNN of many states and so, long short-term memory (LSTM) is proposed to restrict the problem of vanishing gradient. State in RNN becomes cell in LSTM and so, given </a:t>
                </a:r>
                <a:r>
                  <a:rPr lang="en-US" sz="1900" i="1" dirty="0"/>
                  <a:t>T</a:t>
                </a:r>
                <a:r>
                  <a:rPr lang="en-US" sz="1900" dirty="0"/>
                  <a:t> time points </a:t>
                </a:r>
                <a:r>
                  <a:rPr lang="en-US" sz="1900" i="1" dirty="0"/>
                  <a:t>t</a:t>
                </a:r>
                <a:r>
                  <a:rPr lang="en-US" sz="1900" dirty="0"/>
                  <a:t> = 1, 2,…, </a:t>
                </a:r>
                <a:r>
                  <a:rPr lang="en-US" sz="1900" i="1" dirty="0"/>
                  <a:t>T</a:t>
                </a:r>
                <a:r>
                  <a:rPr lang="en-US" sz="1900" dirty="0"/>
                  <a:t>, let the pair (</a:t>
                </a:r>
                <a:r>
                  <a:rPr lang="en-US" sz="1900" b="1" i="1" dirty="0" err="1"/>
                  <a:t>c</a:t>
                </a:r>
                <a:r>
                  <a:rPr lang="en-US" sz="1900" i="1" baseline="-25000" dirty="0" err="1"/>
                  <a:t>t</a:t>
                </a:r>
                <a:r>
                  <a:rPr lang="en-US" sz="1900" dirty="0"/>
                  <a:t>, </a:t>
                </a:r>
                <a:r>
                  <a:rPr lang="en-US" sz="1900" b="1" i="1" dirty="0" err="1"/>
                  <a:t>h</a:t>
                </a:r>
                <a:r>
                  <a:rPr lang="en-US" sz="1900" i="1" baseline="-25000" dirty="0" err="1"/>
                  <a:t>t</a:t>
                </a:r>
                <a:r>
                  <a:rPr lang="en-US" sz="1900" dirty="0"/>
                  <a:t>) denote LSTM cell at current time point </a:t>
                </a:r>
                <a:r>
                  <a:rPr lang="en-US" sz="1900" i="1" dirty="0"/>
                  <a:t>t</a:t>
                </a:r>
                <a:r>
                  <a:rPr lang="en-US" sz="1900" dirty="0"/>
                  <a:t> where </a:t>
                </a:r>
                <a:r>
                  <a:rPr lang="en-US" sz="1900" b="1" i="1" dirty="0" err="1"/>
                  <a:t>c</a:t>
                </a:r>
                <a:r>
                  <a:rPr lang="en-US" sz="1900" i="1" baseline="-25000" dirty="0" err="1"/>
                  <a:t>t</a:t>
                </a:r>
                <a:r>
                  <a:rPr lang="en-US" sz="1900" dirty="0"/>
                  <a:t> represents real information stored in memory and </a:t>
                </a:r>
                <a:r>
                  <a:rPr lang="en-US" sz="1900" b="1" i="1" dirty="0" err="1"/>
                  <a:t>h</a:t>
                </a:r>
                <a:r>
                  <a:rPr lang="en-US" sz="1900" i="1" baseline="-25000" dirty="0" err="1"/>
                  <a:t>t</a:t>
                </a:r>
                <a:r>
                  <a:rPr lang="en-US" sz="1900" dirty="0"/>
                  <a:t> represents clear-cut information that propagates through next time points. A cell (</a:t>
                </a:r>
                <a:r>
                  <a:rPr lang="en-US" sz="1900" b="1" i="1" dirty="0" err="1"/>
                  <a:t>c</a:t>
                </a:r>
                <a:r>
                  <a:rPr lang="en-US" sz="1900" i="1" baseline="-25000" dirty="0" err="1"/>
                  <a:t>t</a:t>
                </a:r>
                <a:r>
                  <a:rPr lang="en-US" sz="1900" dirty="0"/>
                  <a:t>, </a:t>
                </a:r>
                <a:r>
                  <a:rPr lang="en-US" sz="1900" b="1" i="1" dirty="0" err="1"/>
                  <a:t>h</a:t>
                </a:r>
                <a:r>
                  <a:rPr lang="en-US" sz="1900" i="1" baseline="-25000" dirty="0" err="1"/>
                  <a:t>t</a:t>
                </a:r>
                <a:r>
                  <a:rPr lang="en-US" sz="1900" dirty="0"/>
                  <a:t>) has four gates such as forget gate </a:t>
                </a:r>
                <a:r>
                  <a:rPr lang="en-US" sz="1900" b="1" i="1" dirty="0" err="1"/>
                  <a:t>f</a:t>
                </a:r>
                <a:r>
                  <a:rPr lang="en-US" sz="1900" i="1" baseline="-25000" dirty="0" err="1"/>
                  <a:t>t</a:t>
                </a:r>
                <a:r>
                  <a:rPr lang="en-US" sz="1900" dirty="0"/>
                  <a:t>, input gate </a:t>
                </a:r>
                <a:r>
                  <a:rPr lang="en-US" sz="1900" b="1" i="1" dirty="0"/>
                  <a:t>i</a:t>
                </a:r>
                <a:r>
                  <a:rPr lang="en-US" sz="1900" i="1" baseline="-25000" dirty="0"/>
                  <a:t>t</a:t>
                </a:r>
                <a:r>
                  <a:rPr lang="en-US" sz="1900" dirty="0"/>
                  <a:t>, output gate </a:t>
                </a:r>
                <a:r>
                  <a:rPr lang="en-US" sz="1900" b="1" i="1" dirty="0" err="1"/>
                  <a:t>o</a:t>
                </a:r>
                <a:r>
                  <a:rPr lang="en-US" sz="1900" i="1" baseline="-25000" dirty="0" err="1"/>
                  <a:t>t</a:t>
                </a:r>
                <a:r>
                  <a:rPr lang="en-US" sz="1900" dirty="0"/>
                  <a:t>, and cell gate </a:t>
                </a:r>
                <a:r>
                  <a:rPr lang="en-US" sz="1900" b="1" i="1" dirty="0" err="1"/>
                  <a:t>g</a:t>
                </a:r>
                <a:r>
                  <a:rPr lang="en-US" sz="1900" i="1" baseline="-25000" dirty="0" err="1"/>
                  <a:t>t</a:t>
                </a:r>
                <a:r>
                  <a:rPr lang="en-US" sz="1900" dirty="0" err="1"/>
                  <a:t>.</a:t>
                </a:r>
                <a:r>
                  <a:rPr lang="en-US" sz="1900" dirty="0"/>
                  <a:t> At every time point </a:t>
                </a:r>
                <a:r>
                  <a:rPr lang="en-US" sz="1900" i="1" dirty="0"/>
                  <a:t>t</a:t>
                </a:r>
                <a:r>
                  <a:rPr lang="en-US" sz="1900" dirty="0"/>
                  <a:t> or every iteration </a:t>
                </a:r>
                <a:r>
                  <a:rPr lang="en-US" sz="1900" i="1" dirty="0"/>
                  <a:t>t</a:t>
                </a:r>
                <a:r>
                  <a:rPr lang="en-US" sz="1900" dirty="0"/>
                  <a:t>, cell (</a:t>
                </a:r>
                <a:r>
                  <a:rPr lang="en-US" sz="1900" b="1" i="1" dirty="0" err="1"/>
                  <a:t>c</a:t>
                </a:r>
                <a:r>
                  <a:rPr lang="en-US" sz="1900" i="1" baseline="-25000" dirty="0" err="1"/>
                  <a:t>t</a:t>
                </a:r>
                <a:r>
                  <a:rPr lang="en-US" sz="1900" dirty="0"/>
                  <a:t>, </a:t>
                </a:r>
                <a:r>
                  <a:rPr lang="en-US" sz="1900" b="1" i="1" dirty="0" err="1"/>
                  <a:t>h</a:t>
                </a:r>
                <a:r>
                  <a:rPr lang="en-US" sz="1900" i="1" baseline="-25000" dirty="0" err="1"/>
                  <a:t>t</a:t>
                </a:r>
                <a:r>
                  <a:rPr lang="en-US" sz="1900" dirty="0"/>
                  <a:t>) updates its information based on these gates as follows</a:t>
                </a:r>
                <a:r>
                  <a:rPr lang="en-US" sz="1900" dirty="0" smtClean="0"/>
                  <a:t>:</a:t>
                </a:r>
              </a:p>
              <a:p>
                <a:pPr marL="0" indent="0">
                  <a:lnSpc>
                    <a:spcPct val="120000"/>
                  </a:lnSpc>
                  <a:buNone/>
                </a:pPr>
                <a14:m>
                  <m:oMathPara xmlns:m="http://schemas.openxmlformats.org/officeDocument/2006/math">
                    <m:oMathParaPr>
                      <m:jc m:val="centerGroup"/>
                    </m:oMathParaPr>
                    <m:oMath xmlns:m="http://schemas.openxmlformats.org/officeDocument/2006/math">
                      <m:sSub>
                        <m:sSubPr>
                          <m:ctrlPr>
                            <a:rPr lang="en-US" sz="1900" i="1">
                              <a:latin typeface="Cambria Math" panose="02040503050406030204" pitchFamily="18" charset="0"/>
                            </a:rPr>
                          </m:ctrlPr>
                        </m:sSubPr>
                        <m:e>
                          <m:r>
                            <a:rPr lang="en-US" sz="1900" b="1" i="1">
                              <a:latin typeface="Cambria Math" panose="02040503050406030204" pitchFamily="18" charset="0"/>
                            </a:rPr>
                            <m:t>𝒇</m:t>
                          </m:r>
                        </m:e>
                        <m:sub>
                          <m:r>
                            <a:rPr lang="en-US" sz="1900" i="1">
                              <a:latin typeface="Cambria Math" panose="02040503050406030204" pitchFamily="18" charset="0"/>
                            </a:rPr>
                            <m:t>𝑡</m:t>
                          </m:r>
                        </m:sub>
                      </m:sSub>
                      <m:r>
                        <a:rPr lang="en-US" sz="1900" i="1">
                          <a:latin typeface="Cambria Math" panose="02040503050406030204" pitchFamily="18" charset="0"/>
                        </a:rPr>
                        <m:t>=</m:t>
                      </m:r>
                      <m:sSub>
                        <m:sSubPr>
                          <m:ctrlPr>
                            <a:rPr lang="en-US" sz="1900" i="1">
                              <a:latin typeface="Cambria Math" panose="02040503050406030204" pitchFamily="18" charset="0"/>
                            </a:rPr>
                          </m:ctrlPr>
                        </m:sSubPr>
                        <m:e>
                          <m:r>
                            <a:rPr lang="en-US" sz="1900" i="1">
                              <a:latin typeface="Cambria Math" panose="02040503050406030204" pitchFamily="18" charset="0"/>
                            </a:rPr>
                            <m:t>𝜎</m:t>
                          </m:r>
                        </m:e>
                        <m:sub>
                          <m:r>
                            <a:rPr lang="en-US" sz="1900" b="1" i="1">
                              <a:latin typeface="Cambria Math" panose="02040503050406030204" pitchFamily="18" charset="0"/>
                            </a:rPr>
                            <m:t>𝒇</m:t>
                          </m:r>
                        </m:sub>
                      </m:sSub>
                      <m:d>
                        <m:dPr>
                          <m:ctrlPr>
                            <a:rPr lang="en-US" sz="1900" i="1">
                              <a:latin typeface="Cambria Math" panose="02040503050406030204" pitchFamily="18" charset="0"/>
                            </a:rPr>
                          </m:ctrlPr>
                        </m:dPr>
                        <m:e>
                          <m:sSub>
                            <m:sSubPr>
                              <m:ctrlPr>
                                <a:rPr lang="en-US" sz="1900" i="1">
                                  <a:latin typeface="Cambria Math" panose="02040503050406030204" pitchFamily="18" charset="0"/>
                                </a:rPr>
                              </m:ctrlPr>
                            </m:sSubPr>
                            <m:e>
                              <m:r>
                                <a:rPr lang="en-US" sz="1900" b="1" i="1">
                                  <a:latin typeface="Cambria Math" panose="02040503050406030204" pitchFamily="18" charset="0"/>
                                </a:rPr>
                                <m:t>𝑾</m:t>
                              </m:r>
                            </m:e>
                            <m:sub>
                              <m:r>
                                <a:rPr lang="en-US" sz="1900" b="1" i="1">
                                  <a:latin typeface="Cambria Math" panose="02040503050406030204" pitchFamily="18" charset="0"/>
                                </a:rPr>
                                <m:t>𝒇</m:t>
                              </m:r>
                            </m:sub>
                          </m:sSub>
                          <m:sSub>
                            <m:sSubPr>
                              <m:ctrlPr>
                                <a:rPr lang="en-US" sz="1900" i="1">
                                  <a:latin typeface="Cambria Math" panose="02040503050406030204" pitchFamily="18" charset="0"/>
                                </a:rPr>
                              </m:ctrlPr>
                            </m:sSubPr>
                            <m:e>
                              <m:r>
                                <a:rPr lang="en-US" sz="1900" b="1" i="1">
                                  <a:latin typeface="Cambria Math" panose="02040503050406030204" pitchFamily="18" charset="0"/>
                                </a:rPr>
                                <m:t>𝒙</m:t>
                              </m:r>
                            </m:e>
                            <m:sub>
                              <m:r>
                                <a:rPr lang="en-US" sz="1900" i="1">
                                  <a:latin typeface="Cambria Math" panose="02040503050406030204" pitchFamily="18" charset="0"/>
                                </a:rPr>
                                <m:t>𝑡</m:t>
                              </m:r>
                            </m:sub>
                          </m:sSub>
                          <m:r>
                            <a:rPr lang="en-US" sz="1900" i="1">
                              <a:latin typeface="Cambria Math" panose="02040503050406030204" pitchFamily="18" charset="0"/>
                            </a:rPr>
                            <m:t>+</m:t>
                          </m:r>
                          <m:sSub>
                            <m:sSubPr>
                              <m:ctrlPr>
                                <a:rPr lang="en-US" sz="1900" i="1">
                                  <a:latin typeface="Cambria Math" panose="02040503050406030204" pitchFamily="18" charset="0"/>
                                </a:rPr>
                              </m:ctrlPr>
                            </m:sSubPr>
                            <m:e>
                              <m:r>
                                <a:rPr lang="en-US" sz="1900" b="1" i="1">
                                  <a:latin typeface="Cambria Math" panose="02040503050406030204" pitchFamily="18" charset="0"/>
                                </a:rPr>
                                <m:t>𝑼</m:t>
                              </m:r>
                            </m:e>
                            <m:sub>
                              <m:r>
                                <a:rPr lang="en-US" sz="1900" b="1" i="1">
                                  <a:latin typeface="Cambria Math" panose="02040503050406030204" pitchFamily="18" charset="0"/>
                                </a:rPr>
                                <m:t>𝒇</m:t>
                              </m:r>
                            </m:sub>
                          </m:sSub>
                          <m:sSub>
                            <m:sSubPr>
                              <m:ctrlPr>
                                <a:rPr lang="en-US" sz="1900" i="1">
                                  <a:latin typeface="Cambria Math" panose="02040503050406030204" pitchFamily="18" charset="0"/>
                                </a:rPr>
                              </m:ctrlPr>
                            </m:sSubPr>
                            <m:e>
                              <m:r>
                                <a:rPr lang="en-US" sz="1900" b="1" i="1">
                                  <a:latin typeface="Cambria Math" panose="02040503050406030204" pitchFamily="18" charset="0"/>
                                </a:rPr>
                                <m:t>𝒉</m:t>
                              </m:r>
                            </m:e>
                            <m:sub>
                              <m:r>
                                <a:rPr lang="en-US" sz="1900" i="1">
                                  <a:latin typeface="Cambria Math" panose="02040503050406030204" pitchFamily="18" charset="0"/>
                                </a:rPr>
                                <m:t>𝑡</m:t>
                              </m:r>
                              <m:r>
                                <a:rPr lang="en-US" sz="1900" i="1">
                                  <a:latin typeface="Cambria Math" panose="02040503050406030204" pitchFamily="18" charset="0"/>
                                </a:rPr>
                                <m:t>−1</m:t>
                              </m:r>
                            </m:sub>
                          </m:sSub>
                          <m:r>
                            <a:rPr lang="en-US" sz="1900" i="1">
                              <a:latin typeface="Cambria Math" panose="02040503050406030204" pitchFamily="18" charset="0"/>
                            </a:rPr>
                            <m:t>+</m:t>
                          </m:r>
                          <m:sSub>
                            <m:sSubPr>
                              <m:ctrlPr>
                                <a:rPr lang="en-US" sz="1900" i="1">
                                  <a:latin typeface="Cambria Math" panose="02040503050406030204" pitchFamily="18" charset="0"/>
                                </a:rPr>
                              </m:ctrlPr>
                            </m:sSubPr>
                            <m:e>
                              <m:r>
                                <a:rPr lang="en-US" sz="1900" b="1" i="1">
                                  <a:latin typeface="Cambria Math" panose="02040503050406030204" pitchFamily="18" charset="0"/>
                                </a:rPr>
                                <m:t>𝒃</m:t>
                              </m:r>
                            </m:e>
                            <m:sub>
                              <m:r>
                                <a:rPr lang="en-US" sz="1900" b="1" i="1">
                                  <a:latin typeface="Cambria Math" panose="02040503050406030204" pitchFamily="18" charset="0"/>
                                </a:rPr>
                                <m:t>𝒇</m:t>
                              </m:r>
                            </m:sub>
                          </m:sSub>
                        </m:e>
                      </m:d>
                    </m:oMath>
                  </m:oMathPara>
                </a14:m>
                <a:endParaRPr lang="en-US" sz="1900" dirty="0" smtClean="0"/>
              </a:p>
              <a:p>
                <a:pPr marL="0" indent="0">
                  <a:lnSpc>
                    <a:spcPct val="120000"/>
                  </a:lnSpc>
                  <a:buNone/>
                </a:pPr>
                <a14:m>
                  <m:oMathPara xmlns:m="http://schemas.openxmlformats.org/officeDocument/2006/math">
                    <m:oMathParaPr>
                      <m:jc m:val="centerGroup"/>
                    </m:oMathParaPr>
                    <m:oMath xmlns:m="http://schemas.openxmlformats.org/officeDocument/2006/math">
                      <m:sSub>
                        <m:sSubPr>
                          <m:ctrlPr>
                            <a:rPr lang="en-US" sz="1900" i="1">
                              <a:latin typeface="Cambria Math" panose="02040503050406030204" pitchFamily="18" charset="0"/>
                            </a:rPr>
                          </m:ctrlPr>
                        </m:sSubPr>
                        <m:e>
                          <m:r>
                            <a:rPr lang="en-US" sz="1900" b="1" i="1">
                              <a:latin typeface="Cambria Math" panose="02040503050406030204" pitchFamily="18" charset="0"/>
                            </a:rPr>
                            <m:t>𝒊</m:t>
                          </m:r>
                        </m:e>
                        <m:sub>
                          <m:r>
                            <a:rPr lang="en-US" sz="1900" i="1">
                              <a:latin typeface="Cambria Math" panose="02040503050406030204" pitchFamily="18" charset="0"/>
                            </a:rPr>
                            <m:t>𝑡</m:t>
                          </m:r>
                        </m:sub>
                      </m:sSub>
                      <m:r>
                        <a:rPr lang="en-US" sz="1900" i="1">
                          <a:latin typeface="Cambria Math" panose="02040503050406030204" pitchFamily="18" charset="0"/>
                        </a:rPr>
                        <m:t>=</m:t>
                      </m:r>
                      <m:sSub>
                        <m:sSubPr>
                          <m:ctrlPr>
                            <a:rPr lang="en-US" sz="1900" i="1">
                              <a:latin typeface="Cambria Math" panose="02040503050406030204" pitchFamily="18" charset="0"/>
                            </a:rPr>
                          </m:ctrlPr>
                        </m:sSubPr>
                        <m:e>
                          <m:r>
                            <a:rPr lang="en-US" sz="1900" i="1">
                              <a:latin typeface="Cambria Math" panose="02040503050406030204" pitchFamily="18" charset="0"/>
                            </a:rPr>
                            <m:t>𝜎</m:t>
                          </m:r>
                        </m:e>
                        <m:sub>
                          <m:r>
                            <a:rPr lang="en-US" sz="1900" b="1" i="1">
                              <a:latin typeface="Cambria Math" panose="02040503050406030204" pitchFamily="18" charset="0"/>
                            </a:rPr>
                            <m:t>𝒊</m:t>
                          </m:r>
                        </m:sub>
                      </m:sSub>
                      <m:d>
                        <m:dPr>
                          <m:ctrlPr>
                            <a:rPr lang="en-US" sz="1900" i="1">
                              <a:latin typeface="Cambria Math" panose="02040503050406030204" pitchFamily="18" charset="0"/>
                            </a:rPr>
                          </m:ctrlPr>
                        </m:dPr>
                        <m:e>
                          <m:sSub>
                            <m:sSubPr>
                              <m:ctrlPr>
                                <a:rPr lang="en-US" sz="1900" i="1">
                                  <a:latin typeface="Cambria Math" panose="02040503050406030204" pitchFamily="18" charset="0"/>
                                </a:rPr>
                              </m:ctrlPr>
                            </m:sSubPr>
                            <m:e>
                              <m:r>
                                <a:rPr lang="en-US" sz="1900" b="1" i="1">
                                  <a:latin typeface="Cambria Math" panose="02040503050406030204" pitchFamily="18" charset="0"/>
                                </a:rPr>
                                <m:t>𝑾</m:t>
                              </m:r>
                            </m:e>
                            <m:sub>
                              <m:r>
                                <a:rPr lang="en-US" sz="1900" b="1" i="1">
                                  <a:latin typeface="Cambria Math" panose="02040503050406030204" pitchFamily="18" charset="0"/>
                                </a:rPr>
                                <m:t>𝒊</m:t>
                              </m:r>
                            </m:sub>
                          </m:sSub>
                          <m:sSub>
                            <m:sSubPr>
                              <m:ctrlPr>
                                <a:rPr lang="en-US" sz="1900" i="1">
                                  <a:latin typeface="Cambria Math" panose="02040503050406030204" pitchFamily="18" charset="0"/>
                                </a:rPr>
                              </m:ctrlPr>
                            </m:sSubPr>
                            <m:e>
                              <m:r>
                                <a:rPr lang="en-US" sz="1900" b="1" i="1">
                                  <a:latin typeface="Cambria Math" panose="02040503050406030204" pitchFamily="18" charset="0"/>
                                </a:rPr>
                                <m:t>𝒙</m:t>
                              </m:r>
                            </m:e>
                            <m:sub>
                              <m:r>
                                <a:rPr lang="en-US" sz="1900" i="1">
                                  <a:latin typeface="Cambria Math" panose="02040503050406030204" pitchFamily="18" charset="0"/>
                                </a:rPr>
                                <m:t>𝑡</m:t>
                              </m:r>
                            </m:sub>
                          </m:sSub>
                          <m:r>
                            <a:rPr lang="en-US" sz="1900" i="1">
                              <a:latin typeface="Cambria Math" panose="02040503050406030204" pitchFamily="18" charset="0"/>
                            </a:rPr>
                            <m:t>+</m:t>
                          </m:r>
                          <m:sSub>
                            <m:sSubPr>
                              <m:ctrlPr>
                                <a:rPr lang="en-US" sz="1900" i="1">
                                  <a:latin typeface="Cambria Math" panose="02040503050406030204" pitchFamily="18" charset="0"/>
                                </a:rPr>
                              </m:ctrlPr>
                            </m:sSubPr>
                            <m:e>
                              <m:r>
                                <a:rPr lang="en-US" sz="1900" b="1" i="1">
                                  <a:latin typeface="Cambria Math" panose="02040503050406030204" pitchFamily="18" charset="0"/>
                                </a:rPr>
                                <m:t>𝑼</m:t>
                              </m:r>
                            </m:e>
                            <m:sub>
                              <m:r>
                                <a:rPr lang="en-US" sz="1900" b="1" i="1">
                                  <a:latin typeface="Cambria Math" panose="02040503050406030204" pitchFamily="18" charset="0"/>
                                </a:rPr>
                                <m:t>𝒊</m:t>
                              </m:r>
                            </m:sub>
                          </m:sSub>
                          <m:sSub>
                            <m:sSubPr>
                              <m:ctrlPr>
                                <a:rPr lang="en-US" sz="1900" i="1">
                                  <a:latin typeface="Cambria Math" panose="02040503050406030204" pitchFamily="18" charset="0"/>
                                </a:rPr>
                              </m:ctrlPr>
                            </m:sSubPr>
                            <m:e>
                              <m:r>
                                <a:rPr lang="en-US" sz="1900" b="1" i="1">
                                  <a:latin typeface="Cambria Math" panose="02040503050406030204" pitchFamily="18" charset="0"/>
                                </a:rPr>
                                <m:t>𝒉</m:t>
                              </m:r>
                            </m:e>
                            <m:sub>
                              <m:r>
                                <a:rPr lang="en-US" sz="1900" i="1">
                                  <a:latin typeface="Cambria Math" panose="02040503050406030204" pitchFamily="18" charset="0"/>
                                </a:rPr>
                                <m:t>𝑡</m:t>
                              </m:r>
                              <m:r>
                                <a:rPr lang="en-US" sz="1900" i="1">
                                  <a:latin typeface="Cambria Math" panose="02040503050406030204" pitchFamily="18" charset="0"/>
                                </a:rPr>
                                <m:t>−1</m:t>
                              </m:r>
                            </m:sub>
                          </m:sSub>
                          <m:r>
                            <a:rPr lang="en-US" sz="1900" i="1">
                              <a:latin typeface="Cambria Math" panose="02040503050406030204" pitchFamily="18" charset="0"/>
                            </a:rPr>
                            <m:t>+</m:t>
                          </m:r>
                          <m:sSub>
                            <m:sSubPr>
                              <m:ctrlPr>
                                <a:rPr lang="en-US" sz="1900" i="1">
                                  <a:latin typeface="Cambria Math" panose="02040503050406030204" pitchFamily="18" charset="0"/>
                                </a:rPr>
                              </m:ctrlPr>
                            </m:sSubPr>
                            <m:e>
                              <m:r>
                                <a:rPr lang="en-US" sz="1900" b="1" i="1">
                                  <a:latin typeface="Cambria Math" panose="02040503050406030204" pitchFamily="18" charset="0"/>
                                </a:rPr>
                                <m:t>𝒃</m:t>
                              </m:r>
                            </m:e>
                            <m:sub>
                              <m:r>
                                <a:rPr lang="en-US" sz="1900" b="1" i="1">
                                  <a:latin typeface="Cambria Math" panose="02040503050406030204" pitchFamily="18" charset="0"/>
                                </a:rPr>
                                <m:t>𝒊</m:t>
                              </m:r>
                            </m:sub>
                          </m:sSub>
                        </m:e>
                      </m:d>
                    </m:oMath>
                  </m:oMathPara>
                </a14:m>
                <a:endParaRPr lang="en-US" sz="1900" dirty="0" smtClean="0"/>
              </a:p>
              <a:p>
                <a:pPr marL="0" indent="0">
                  <a:lnSpc>
                    <a:spcPct val="120000"/>
                  </a:lnSpc>
                  <a:buNone/>
                </a:pPr>
                <a14:m>
                  <m:oMathPara xmlns:m="http://schemas.openxmlformats.org/officeDocument/2006/math">
                    <m:oMathParaPr>
                      <m:jc m:val="centerGroup"/>
                    </m:oMathParaPr>
                    <m:oMath xmlns:m="http://schemas.openxmlformats.org/officeDocument/2006/math">
                      <m:sSub>
                        <m:sSubPr>
                          <m:ctrlPr>
                            <a:rPr lang="en-US" sz="1900" i="1">
                              <a:latin typeface="Cambria Math" panose="02040503050406030204" pitchFamily="18" charset="0"/>
                            </a:rPr>
                          </m:ctrlPr>
                        </m:sSubPr>
                        <m:e>
                          <m:r>
                            <a:rPr lang="en-US" sz="1900" b="1" i="1">
                              <a:latin typeface="Cambria Math" panose="02040503050406030204" pitchFamily="18" charset="0"/>
                            </a:rPr>
                            <m:t>𝒐</m:t>
                          </m:r>
                        </m:e>
                        <m:sub>
                          <m:r>
                            <a:rPr lang="en-US" sz="1900" i="1">
                              <a:latin typeface="Cambria Math" panose="02040503050406030204" pitchFamily="18" charset="0"/>
                            </a:rPr>
                            <m:t>𝑡</m:t>
                          </m:r>
                        </m:sub>
                      </m:sSub>
                      <m:r>
                        <a:rPr lang="en-US" sz="1900" i="1">
                          <a:latin typeface="Cambria Math" panose="02040503050406030204" pitchFamily="18" charset="0"/>
                        </a:rPr>
                        <m:t>=</m:t>
                      </m:r>
                      <m:sSub>
                        <m:sSubPr>
                          <m:ctrlPr>
                            <a:rPr lang="en-US" sz="1900" i="1">
                              <a:latin typeface="Cambria Math" panose="02040503050406030204" pitchFamily="18" charset="0"/>
                            </a:rPr>
                          </m:ctrlPr>
                        </m:sSubPr>
                        <m:e>
                          <m:r>
                            <a:rPr lang="en-US" sz="1900" i="1">
                              <a:latin typeface="Cambria Math" panose="02040503050406030204" pitchFamily="18" charset="0"/>
                            </a:rPr>
                            <m:t>𝜎</m:t>
                          </m:r>
                        </m:e>
                        <m:sub>
                          <m:r>
                            <a:rPr lang="en-US" sz="1900" b="1" i="1">
                              <a:latin typeface="Cambria Math" panose="02040503050406030204" pitchFamily="18" charset="0"/>
                            </a:rPr>
                            <m:t>𝒐</m:t>
                          </m:r>
                        </m:sub>
                      </m:sSub>
                      <m:d>
                        <m:dPr>
                          <m:ctrlPr>
                            <a:rPr lang="en-US" sz="1900" i="1">
                              <a:latin typeface="Cambria Math" panose="02040503050406030204" pitchFamily="18" charset="0"/>
                            </a:rPr>
                          </m:ctrlPr>
                        </m:dPr>
                        <m:e>
                          <m:sSub>
                            <m:sSubPr>
                              <m:ctrlPr>
                                <a:rPr lang="en-US" sz="1900" i="1">
                                  <a:latin typeface="Cambria Math" panose="02040503050406030204" pitchFamily="18" charset="0"/>
                                </a:rPr>
                              </m:ctrlPr>
                            </m:sSubPr>
                            <m:e>
                              <m:r>
                                <a:rPr lang="en-US" sz="1900" b="1" i="1">
                                  <a:latin typeface="Cambria Math" panose="02040503050406030204" pitchFamily="18" charset="0"/>
                                </a:rPr>
                                <m:t>𝑾</m:t>
                              </m:r>
                            </m:e>
                            <m:sub>
                              <m:r>
                                <a:rPr lang="en-US" sz="1900" b="1" i="1">
                                  <a:latin typeface="Cambria Math" panose="02040503050406030204" pitchFamily="18" charset="0"/>
                                </a:rPr>
                                <m:t>𝒐</m:t>
                              </m:r>
                            </m:sub>
                          </m:sSub>
                          <m:sSub>
                            <m:sSubPr>
                              <m:ctrlPr>
                                <a:rPr lang="en-US" sz="1900" i="1">
                                  <a:latin typeface="Cambria Math" panose="02040503050406030204" pitchFamily="18" charset="0"/>
                                </a:rPr>
                              </m:ctrlPr>
                            </m:sSubPr>
                            <m:e>
                              <m:r>
                                <a:rPr lang="en-US" sz="1900" b="1" i="1">
                                  <a:latin typeface="Cambria Math" panose="02040503050406030204" pitchFamily="18" charset="0"/>
                                </a:rPr>
                                <m:t>𝒙</m:t>
                              </m:r>
                            </m:e>
                            <m:sub>
                              <m:r>
                                <a:rPr lang="en-US" sz="1900" i="1">
                                  <a:latin typeface="Cambria Math" panose="02040503050406030204" pitchFamily="18" charset="0"/>
                                </a:rPr>
                                <m:t>𝑡</m:t>
                              </m:r>
                            </m:sub>
                          </m:sSub>
                          <m:r>
                            <a:rPr lang="en-US" sz="1900" i="1">
                              <a:latin typeface="Cambria Math" panose="02040503050406030204" pitchFamily="18" charset="0"/>
                            </a:rPr>
                            <m:t>+</m:t>
                          </m:r>
                          <m:sSub>
                            <m:sSubPr>
                              <m:ctrlPr>
                                <a:rPr lang="en-US" sz="1900" i="1">
                                  <a:latin typeface="Cambria Math" panose="02040503050406030204" pitchFamily="18" charset="0"/>
                                </a:rPr>
                              </m:ctrlPr>
                            </m:sSubPr>
                            <m:e>
                              <m:r>
                                <a:rPr lang="en-US" sz="1900" b="1" i="1">
                                  <a:latin typeface="Cambria Math" panose="02040503050406030204" pitchFamily="18" charset="0"/>
                                </a:rPr>
                                <m:t>𝑼</m:t>
                              </m:r>
                            </m:e>
                            <m:sub>
                              <m:r>
                                <a:rPr lang="en-US" sz="1900" b="1" i="1">
                                  <a:latin typeface="Cambria Math" panose="02040503050406030204" pitchFamily="18" charset="0"/>
                                </a:rPr>
                                <m:t>𝒐</m:t>
                              </m:r>
                            </m:sub>
                          </m:sSub>
                          <m:sSub>
                            <m:sSubPr>
                              <m:ctrlPr>
                                <a:rPr lang="en-US" sz="1900" i="1">
                                  <a:latin typeface="Cambria Math" panose="02040503050406030204" pitchFamily="18" charset="0"/>
                                </a:rPr>
                              </m:ctrlPr>
                            </m:sSubPr>
                            <m:e>
                              <m:r>
                                <a:rPr lang="en-US" sz="1900" b="1" i="1">
                                  <a:latin typeface="Cambria Math" panose="02040503050406030204" pitchFamily="18" charset="0"/>
                                </a:rPr>
                                <m:t>𝒉</m:t>
                              </m:r>
                            </m:e>
                            <m:sub>
                              <m:r>
                                <a:rPr lang="en-US" sz="1900" i="1">
                                  <a:latin typeface="Cambria Math" panose="02040503050406030204" pitchFamily="18" charset="0"/>
                                </a:rPr>
                                <m:t>𝑡</m:t>
                              </m:r>
                              <m:r>
                                <a:rPr lang="en-US" sz="1900" i="1">
                                  <a:latin typeface="Cambria Math" panose="02040503050406030204" pitchFamily="18" charset="0"/>
                                </a:rPr>
                                <m:t>−1</m:t>
                              </m:r>
                            </m:sub>
                          </m:sSub>
                          <m:r>
                            <a:rPr lang="en-US" sz="1900" i="1">
                              <a:latin typeface="Cambria Math" panose="02040503050406030204" pitchFamily="18" charset="0"/>
                            </a:rPr>
                            <m:t>+</m:t>
                          </m:r>
                          <m:sSub>
                            <m:sSubPr>
                              <m:ctrlPr>
                                <a:rPr lang="en-US" sz="1900" i="1">
                                  <a:latin typeface="Cambria Math" panose="02040503050406030204" pitchFamily="18" charset="0"/>
                                </a:rPr>
                              </m:ctrlPr>
                            </m:sSubPr>
                            <m:e>
                              <m:r>
                                <a:rPr lang="en-US" sz="1900" b="1" i="1">
                                  <a:latin typeface="Cambria Math" panose="02040503050406030204" pitchFamily="18" charset="0"/>
                                </a:rPr>
                                <m:t>𝒃</m:t>
                              </m:r>
                            </m:e>
                            <m:sub>
                              <m:r>
                                <a:rPr lang="en-US" sz="1900" b="1" i="1">
                                  <a:latin typeface="Cambria Math" panose="02040503050406030204" pitchFamily="18" charset="0"/>
                                </a:rPr>
                                <m:t>𝒐</m:t>
                              </m:r>
                            </m:sub>
                          </m:sSub>
                        </m:e>
                      </m:d>
                    </m:oMath>
                  </m:oMathPara>
                </a14:m>
                <a:endParaRPr lang="en-US" sz="1900" dirty="0" smtClean="0"/>
              </a:p>
              <a:p>
                <a:pPr marL="0" indent="0">
                  <a:lnSpc>
                    <a:spcPct val="120000"/>
                  </a:lnSpc>
                  <a:buNone/>
                </a:pPr>
                <a14:m>
                  <m:oMathPara xmlns:m="http://schemas.openxmlformats.org/officeDocument/2006/math">
                    <m:oMathParaPr>
                      <m:jc m:val="centerGroup"/>
                    </m:oMathParaPr>
                    <m:oMath xmlns:m="http://schemas.openxmlformats.org/officeDocument/2006/math">
                      <m:sSub>
                        <m:sSubPr>
                          <m:ctrlPr>
                            <a:rPr lang="en-US" sz="1900" i="1">
                              <a:latin typeface="Cambria Math" panose="02040503050406030204" pitchFamily="18" charset="0"/>
                            </a:rPr>
                          </m:ctrlPr>
                        </m:sSubPr>
                        <m:e>
                          <m:r>
                            <a:rPr lang="en-US" sz="1900" b="1" i="1">
                              <a:latin typeface="Cambria Math" panose="02040503050406030204" pitchFamily="18" charset="0"/>
                            </a:rPr>
                            <m:t>𝒈</m:t>
                          </m:r>
                        </m:e>
                        <m:sub>
                          <m:r>
                            <a:rPr lang="en-US" sz="1900" i="1">
                              <a:latin typeface="Cambria Math" panose="02040503050406030204" pitchFamily="18" charset="0"/>
                            </a:rPr>
                            <m:t>𝑡</m:t>
                          </m:r>
                        </m:sub>
                      </m:sSub>
                      <m:r>
                        <a:rPr lang="en-US" sz="1900" i="1">
                          <a:latin typeface="Cambria Math" panose="02040503050406030204" pitchFamily="18" charset="0"/>
                        </a:rPr>
                        <m:t>=</m:t>
                      </m:r>
                      <m:sSub>
                        <m:sSubPr>
                          <m:ctrlPr>
                            <a:rPr lang="en-US" sz="1900" i="1">
                              <a:latin typeface="Cambria Math" panose="02040503050406030204" pitchFamily="18" charset="0"/>
                            </a:rPr>
                          </m:ctrlPr>
                        </m:sSubPr>
                        <m:e>
                          <m:r>
                            <a:rPr lang="en-US" sz="1900" i="1">
                              <a:latin typeface="Cambria Math" panose="02040503050406030204" pitchFamily="18" charset="0"/>
                            </a:rPr>
                            <m:t>𝜎</m:t>
                          </m:r>
                        </m:e>
                        <m:sub>
                          <m:r>
                            <a:rPr lang="en-US" sz="1900" b="1" i="1">
                              <a:latin typeface="Cambria Math" panose="02040503050406030204" pitchFamily="18" charset="0"/>
                            </a:rPr>
                            <m:t>𝒈</m:t>
                          </m:r>
                        </m:sub>
                      </m:sSub>
                      <m:d>
                        <m:dPr>
                          <m:ctrlPr>
                            <a:rPr lang="en-US" sz="1900" i="1">
                              <a:latin typeface="Cambria Math" panose="02040503050406030204" pitchFamily="18" charset="0"/>
                            </a:rPr>
                          </m:ctrlPr>
                        </m:dPr>
                        <m:e>
                          <m:sSub>
                            <m:sSubPr>
                              <m:ctrlPr>
                                <a:rPr lang="en-US" sz="1900" i="1">
                                  <a:latin typeface="Cambria Math" panose="02040503050406030204" pitchFamily="18" charset="0"/>
                                </a:rPr>
                              </m:ctrlPr>
                            </m:sSubPr>
                            <m:e>
                              <m:r>
                                <a:rPr lang="en-US" sz="1900" b="1" i="1">
                                  <a:latin typeface="Cambria Math" panose="02040503050406030204" pitchFamily="18" charset="0"/>
                                </a:rPr>
                                <m:t>𝑾</m:t>
                              </m:r>
                            </m:e>
                            <m:sub>
                              <m:r>
                                <a:rPr lang="en-US" sz="1900" b="1" i="1">
                                  <a:latin typeface="Cambria Math" panose="02040503050406030204" pitchFamily="18" charset="0"/>
                                </a:rPr>
                                <m:t>𝒈</m:t>
                              </m:r>
                            </m:sub>
                          </m:sSub>
                          <m:sSub>
                            <m:sSubPr>
                              <m:ctrlPr>
                                <a:rPr lang="en-US" sz="1900" i="1">
                                  <a:latin typeface="Cambria Math" panose="02040503050406030204" pitchFamily="18" charset="0"/>
                                </a:rPr>
                              </m:ctrlPr>
                            </m:sSubPr>
                            <m:e>
                              <m:r>
                                <a:rPr lang="en-US" sz="1900" b="1" i="1">
                                  <a:latin typeface="Cambria Math" panose="02040503050406030204" pitchFamily="18" charset="0"/>
                                </a:rPr>
                                <m:t>𝒙</m:t>
                              </m:r>
                            </m:e>
                            <m:sub>
                              <m:r>
                                <a:rPr lang="en-US" sz="1900" i="1">
                                  <a:latin typeface="Cambria Math" panose="02040503050406030204" pitchFamily="18" charset="0"/>
                                </a:rPr>
                                <m:t>𝑡</m:t>
                              </m:r>
                            </m:sub>
                          </m:sSub>
                          <m:r>
                            <a:rPr lang="en-US" sz="1900" i="1">
                              <a:latin typeface="Cambria Math" panose="02040503050406030204" pitchFamily="18" charset="0"/>
                            </a:rPr>
                            <m:t>+</m:t>
                          </m:r>
                          <m:sSub>
                            <m:sSubPr>
                              <m:ctrlPr>
                                <a:rPr lang="en-US" sz="1900" i="1">
                                  <a:latin typeface="Cambria Math" panose="02040503050406030204" pitchFamily="18" charset="0"/>
                                </a:rPr>
                              </m:ctrlPr>
                            </m:sSubPr>
                            <m:e>
                              <m:r>
                                <a:rPr lang="en-US" sz="1900" b="1" i="1">
                                  <a:latin typeface="Cambria Math" panose="02040503050406030204" pitchFamily="18" charset="0"/>
                                </a:rPr>
                                <m:t>𝑼</m:t>
                              </m:r>
                            </m:e>
                            <m:sub>
                              <m:r>
                                <a:rPr lang="en-US" sz="1900" b="1" i="1">
                                  <a:latin typeface="Cambria Math" panose="02040503050406030204" pitchFamily="18" charset="0"/>
                                </a:rPr>
                                <m:t>𝒈</m:t>
                              </m:r>
                            </m:sub>
                          </m:sSub>
                          <m:sSub>
                            <m:sSubPr>
                              <m:ctrlPr>
                                <a:rPr lang="en-US" sz="1900" i="1">
                                  <a:latin typeface="Cambria Math" panose="02040503050406030204" pitchFamily="18" charset="0"/>
                                </a:rPr>
                              </m:ctrlPr>
                            </m:sSubPr>
                            <m:e>
                              <m:r>
                                <a:rPr lang="en-US" sz="1900" b="1" i="1">
                                  <a:latin typeface="Cambria Math" panose="02040503050406030204" pitchFamily="18" charset="0"/>
                                </a:rPr>
                                <m:t>𝒉</m:t>
                              </m:r>
                            </m:e>
                            <m:sub>
                              <m:r>
                                <a:rPr lang="en-US" sz="1900" i="1">
                                  <a:latin typeface="Cambria Math" panose="02040503050406030204" pitchFamily="18" charset="0"/>
                                </a:rPr>
                                <m:t>𝑡</m:t>
                              </m:r>
                              <m:r>
                                <a:rPr lang="en-US" sz="1900" i="1">
                                  <a:latin typeface="Cambria Math" panose="02040503050406030204" pitchFamily="18" charset="0"/>
                                </a:rPr>
                                <m:t>−1</m:t>
                              </m:r>
                            </m:sub>
                          </m:sSub>
                          <m:r>
                            <a:rPr lang="en-US" sz="1900" i="1">
                              <a:latin typeface="Cambria Math" panose="02040503050406030204" pitchFamily="18" charset="0"/>
                            </a:rPr>
                            <m:t>+</m:t>
                          </m:r>
                          <m:sSub>
                            <m:sSubPr>
                              <m:ctrlPr>
                                <a:rPr lang="en-US" sz="1900" i="1">
                                  <a:latin typeface="Cambria Math" panose="02040503050406030204" pitchFamily="18" charset="0"/>
                                </a:rPr>
                              </m:ctrlPr>
                            </m:sSubPr>
                            <m:e>
                              <m:r>
                                <a:rPr lang="en-US" sz="1900" b="1" i="1">
                                  <a:latin typeface="Cambria Math" panose="02040503050406030204" pitchFamily="18" charset="0"/>
                                </a:rPr>
                                <m:t>𝒃</m:t>
                              </m:r>
                            </m:e>
                            <m:sub>
                              <m:r>
                                <a:rPr lang="en-US" sz="1900" b="1" i="1">
                                  <a:latin typeface="Cambria Math" panose="02040503050406030204" pitchFamily="18" charset="0"/>
                                </a:rPr>
                                <m:t>𝒈</m:t>
                              </m:r>
                            </m:sub>
                          </m:sSub>
                        </m:e>
                      </m:d>
                    </m:oMath>
                  </m:oMathPara>
                </a14:m>
                <a:endParaRPr lang="en-US" sz="1900" dirty="0" smtClean="0"/>
              </a:p>
              <a:p>
                <a:pPr marL="0" indent="0">
                  <a:lnSpc>
                    <a:spcPct val="120000"/>
                  </a:lnSpc>
                  <a:buNone/>
                </a:pPr>
                <a14:m>
                  <m:oMathPara xmlns:m="http://schemas.openxmlformats.org/officeDocument/2006/math">
                    <m:oMathParaPr>
                      <m:jc m:val="centerGroup"/>
                    </m:oMathParaPr>
                    <m:oMath xmlns:m="http://schemas.openxmlformats.org/officeDocument/2006/math">
                      <m:sSub>
                        <m:sSubPr>
                          <m:ctrlPr>
                            <a:rPr lang="en-US" sz="1900" i="1">
                              <a:latin typeface="Cambria Math" panose="02040503050406030204" pitchFamily="18" charset="0"/>
                            </a:rPr>
                          </m:ctrlPr>
                        </m:sSubPr>
                        <m:e>
                          <m:r>
                            <a:rPr lang="en-US" sz="1900" b="1" i="1">
                              <a:latin typeface="Cambria Math" panose="02040503050406030204" pitchFamily="18" charset="0"/>
                            </a:rPr>
                            <m:t>𝒄</m:t>
                          </m:r>
                        </m:e>
                        <m:sub>
                          <m:r>
                            <a:rPr lang="en-US" sz="1900" i="1">
                              <a:latin typeface="Cambria Math" panose="02040503050406030204" pitchFamily="18" charset="0"/>
                            </a:rPr>
                            <m:t>𝑡</m:t>
                          </m:r>
                        </m:sub>
                      </m:sSub>
                      <m:r>
                        <a:rPr lang="en-US" sz="1900" i="1">
                          <a:latin typeface="Cambria Math" panose="02040503050406030204" pitchFamily="18" charset="0"/>
                        </a:rPr>
                        <m:t>=</m:t>
                      </m:r>
                      <m:sSub>
                        <m:sSubPr>
                          <m:ctrlPr>
                            <a:rPr lang="en-US" sz="1900" i="1">
                              <a:latin typeface="Cambria Math" panose="02040503050406030204" pitchFamily="18" charset="0"/>
                            </a:rPr>
                          </m:ctrlPr>
                        </m:sSubPr>
                        <m:e>
                          <m:r>
                            <a:rPr lang="en-US" sz="1900" b="1" i="1">
                              <a:latin typeface="Cambria Math" panose="02040503050406030204" pitchFamily="18" charset="0"/>
                            </a:rPr>
                            <m:t>𝒇</m:t>
                          </m:r>
                        </m:e>
                        <m:sub>
                          <m:r>
                            <a:rPr lang="en-US" sz="1900" i="1">
                              <a:latin typeface="Cambria Math" panose="02040503050406030204" pitchFamily="18" charset="0"/>
                            </a:rPr>
                            <m:t>𝑡</m:t>
                          </m:r>
                        </m:sub>
                      </m:sSub>
                      <m:r>
                        <a:rPr lang="en-US" sz="1900" i="1">
                          <a:latin typeface="Cambria Math" panose="02040503050406030204" pitchFamily="18" charset="0"/>
                        </a:rPr>
                        <m:t>⨂</m:t>
                      </m:r>
                      <m:sSub>
                        <m:sSubPr>
                          <m:ctrlPr>
                            <a:rPr lang="en-US" sz="1900" i="1">
                              <a:latin typeface="Cambria Math" panose="02040503050406030204" pitchFamily="18" charset="0"/>
                            </a:rPr>
                          </m:ctrlPr>
                        </m:sSubPr>
                        <m:e>
                          <m:r>
                            <a:rPr lang="en-US" sz="1900" b="1" i="1">
                              <a:latin typeface="Cambria Math" panose="02040503050406030204" pitchFamily="18" charset="0"/>
                            </a:rPr>
                            <m:t>𝒄</m:t>
                          </m:r>
                        </m:e>
                        <m:sub>
                          <m:r>
                            <a:rPr lang="en-US" sz="1900" i="1">
                              <a:latin typeface="Cambria Math" panose="02040503050406030204" pitchFamily="18" charset="0"/>
                            </a:rPr>
                            <m:t>𝑡</m:t>
                          </m:r>
                          <m:r>
                            <a:rPr lang="en-US" sz="1900" i="1">
                              <a:latin typeface="Cambria Math" panose="02040503050406030204" pitchFamily="18" charset="0"/>
                            </a:rPr>
                            <m:t>−1</m:t>
                          </m:r>
                        </m:sub>
                      </m:sSub>
                      <m:r>
                        <a:rPr lang="en-US" sz="1900" i="1">
                          <a:latin typeface="Cambria Math" panose="02040503050406030204" pitchFamily="18" charset="0"/>
                        </a:rPr>
                        <m:t>+</m:t>
                      </m:r>
                      <m:sSub>
                        <m:sSubPr>
                          <m:ctrlPr>
                            <a:rPr lang="en-US" sz="1900" i="1">
                              <a:latin typeface="Cambria Math" panose="02040503050406030204" pitchFamily="18" charset="0"/>
                            </a:rPr>
                          </m:ctrlPr>
                        </m:sSubPr>
                        <m:e>
                          <m:r>
                            <a:rPr lang="en-US" sz="1900" b="1" i="1">
                              <a:latin typeface="Cambria Math" panose="02040503050406030204" pitchFamily="18" charset="0"/>
                            </a:rPr>
                            <m:t>𝒊</m:t>
                          </m:r>
                        </m:e>
                        <m:sub>
                          <m:r>
                            <a:rPr lang="en-US" sz="1900" i="1">
                              <a:latin typeface="Cambria Math" panose="02040503050406030204" pitchFamily="18" charset="0"/>
                            </a:rPr>
                            <m:t>𝑡</m:t>
                          </m:r>
                        </m:sub>
                      </m:sSub>
                      <m:r>
                        <a:rPr lang="en-US" sz="1900" i="1">
                          <a:latin typeface="Cambria Math" panose="02040503050406030204" pitchFamily="18" charset="0"/>
                        </a:rPr>
                        <m:t>⨂</m:t>
                      </m:r>
                      <m:sSub>
                        <m:sSubPr>
                          <m:ctrlPr>
                            <a:rPr lang="en-US" sz="1900" i="1">
                              <a:latin typeface="Cambria Math" panose="02040503050406030204" pitchFamily="18" charset="0"/>
                            </a:rPr>
                          </m:ctrlPr>
                        </m:sSubPr>
                        <m:e>
                          <m:r>
                            <a:rPr lang="en-US" sz="1900" b="1" i="1">
                              <a:latin typeface="Cambria Math" panose="02040503050406030204" pitchFamily="18" charset="0"/>
                            </a:rPr>
                            <m:t>𝒈</m:t>
                          </m:r>
                        </m:e>
                        <m:sub>
                          <m:r>
                            <a:rPr lang="en-US" sz="1900" i="1">
                              <a:latin typeface="Cambria Math" panose="02040503050406030204" pitchFamily="18" charset="0"/>
                            </a:rPr>
                            <m:t>𝑡</m:t>
                          </m:r>
                        </m:sub>
                      </m:sSub>
                    </m:oMath>
                  </m:oMathPara>
                </a14:m>
                <a:endParaRPr lang="en-US" sz="1900" dirty="0" smtClean="0"/>
              </a:p>
              <a:p>
                <a:pPr marL="0" indent="0">
                  <a:lnSpc>
                    <a:spcPct val="120000"/>
                  </a:lnSpc>
                  <a:buNone/>
                </a:pPr>
                <a14:m>
                  <m:oMathPara xmlns:m="http://schemas.openxmlformats.org/officeDocument/2006/math">
                    <m:oMathParaPr>
                      <m:jc m:val="centerGroup"/>
                    </m:oMathParaPr>
                    <m:oMath xmlns:m="http://schemas.openxmlformats.org/officeDocument/2006/math">
                      <m:sSub>
                        <m:sSubPr>
                          <m:ctrlPr>
                            <a:rPr lang="en-US" sz="1900" i="1">
                              <a:latin typeface="Cambria Math" panose="02040503050406030204" pitchFamily="18" charset="0"/>
                            </a:rPr>
                          </m:ctrlPr>
                        </m:sSubPr>
                        <m:e>
                          <m:r>
                            <a:rPr lang="en-US" sz="1900" b="1" i="1">
                              <a:latin typeface="Cambria Math" panose="02040503050406030204" pitchFamily="18" charset="0"/>
                            </a:rPr>
                            <m:t>𝒉</m:t>
                          </m:r>
                        </m:e>
                        <m:sub>
                          <m:r>
                            <a:rPr lang="en-US" sz="1900" i="1">
                              <a:latin typeface="Cambria Math" panose="02040503050406030204" pitchFamily="18" charset="0"/>
                            </a:rPr>
                            <m:t>𝑡</m:t>
                          </m:r>
                        </m:sub>
                      </m:sSub>
                      <m:r>
                        <m:rPr>
                          <m:aln/>
                        </m:rPr>
                        <a:rPr lang="en-US" sz="1900" i="1">
                          <a:latin typeface="Cambria Math" panose="02040503050406030204" pitchFamily="18" charset="0"/>
                        </a:rPr>
                        <m:t>=</m:t>
                      </m:r>
                      <m:sSub>
                        <m:sSubPr>
                          <m:ctrlPr>
                            <a:rPr lang="en-US" sz="1900" i="1">
                              <a:latin typeface="Cambria Math" panose="02040503050406030204" pitchFamily="18" charset="0"/>
                            </a:rPr>
                          </m:ctrlPr>
                        </m:sSubPr>
                        <m:e>
                          <m:r>
                            <a:rPr lang="en-US" sz="1900" b="1" i="1">
                              <a:latin typeface="Cambria Math" panose="02040503050406030204" pitchFamily="18" charset="0"/>
                            </a:rPr>
                            <m:t>𝒐</m:t>
                          </m:r>
                        </m:e>
                        <m:sub>
                          <m:r>
                            <a:rPr lang="en-US" sz="1900" i="1">
                              <a:latin typeface="Cambria Math" panose="02040503050406030204" pitchFamily="18" charset="0"/>
                            </a:rPr>
                            <m:t>𝑡</m:t>
                          </m:r>
                        </m:sub>
                      </m:sSub>
                      <m:r>
                        <a:rPr lang="en-US" sz="1900" i="1">
                          <a:latin typeface="Cambria Math" panose="02040503050406030204" pitchFamily="18" charset="0"/>
                        </a:rPr>
                        <m:t>⨂</m:t>
                      </m:r>
                      <m:sSub>
                        <m:sSubPr>
                          <m:ctrlPr>
                            <a:rPr lang="en-US" sz="1900" i="1">
                              <a:latin typeface="Cambria Math" panose="02040503050406030204" pitchFamily="18" charset="0"/>
                            </a:rPr>
                          </m:ctrlPr>
                        </m:sSubPr>
                        <m:e>
                          <m:r>
                            <a:rPr lang="en-US" sz="1900" i="1">
                              <a:latin typeface="Cambria Math" panose="02040503050406030204" pitchFamily="18" charset="0"/>
                            </a:rPr>
                            <m:t>𝜎</m:t>
                          </m:r>
                        </m:e>
                        <m:sub>
                          <m:r>
                            <a:rPr lang="en-US" sz="1900" b="1" i="1">
                              <a:latin typeface="Cambria Math" panose="02040503050406030204" pitchFamily="18" charset="0"/>
                            </a:rPr>
                            <m:t>𝒉</m:t>
                          </m:r>
                        </m:sub>
                      </m:sSub>
                      <m:d>
                        <m:dPr>
                          <m:ctrlPr>
                            <a:rPr lang="en-US" sz="1900" i="1">
                              <a:latin typeface="Cambria Math" panose="02040503050406030204" pitchFamily="18" charset="0"/>
                            </a:rPr>
                          </m:ctrlPr>
                        </m:dPr>
                        <m:e>
                          <m:sSub>
                            <m:sSubPr>
                              <m:ctrlPr>
                                <a:rPr lang="en-US" sz="1900" i="1">
                                  <a:latin typeface="Cambria Math" panose="02040503050406030204" pitchFamily="18" charset="0"/>
                                </a:rPr>
                              </m:ctrlPr>
                            </m:sSubPr>
                            <m:e>
                              <m:r>
                                <a:rPr lang="en-US" sz="1900" b="1" i="1">
                                  <a:latin typeface="Cambria Math" panose="02040503050406030204" pitchFamily="18" charset="0"/>
                                </a:rPr>
                                <m:t>𝒄</m:t>
                              </m:r>
                            </m:e>
                            <m:sub>
                              <m:r>
                                <a:rPr lang="en-US" sz="1900" i="1">
                                  <a:latin typeface="Cambria Math" panose="02040503050406030204" pitchFamily="18" charset="0"/>
                                </a:rPr>
                                <m:t>𝑡</m:t>
                              </m:r>
                            </m:sub>
                          </m:sSub>
                        </m:e>
                      </m:d>
                    </m:oMath>
                  </m:oMathPara>
                </a14:m>
                <a:endParaRPr lang="en-US" sz="1900" dirty="0" smtClean="0"/>
              </a:p>
              <a:p>
                <a:pPr marL="0" indent="0">
                  <a:lnSpc>
                    <a:spcPct val="120000"/>
                  </a:lnSpc>
                  <a:buNone/>
                </a:pPr>
                <a:r>
                  <a:rPr lang="en-US" sz="1900" dirty="0" smtClean="0"/>
                  <a:t>Note</a:t>
                </a:r>
                <a:r>
                  <a:rPr lang="en-US" sz="1900" dirty="0"/>
                  <a:t>, </a:t>
                </a:r>
                <a:r>
                  <a:rPr lang="en-US" sz="1900" b="1" i="1" dirty="0"/>
                  <a:t>W</a:t>
                </a:r>
                <a:r>
                  <a:rPr lang="en-US" sz="1900" b="1" baseline="-25000" dirty="0"/>
                  <a:t>(.)</a:t>
                </a:r>
                <a:r>
                  <a:rPr lang="en-US" sz="1900" dirty="0"/>
                  <a:t> and </a:t>
                </a:r>
                <a:r>
                  <a:rPr lang="en-US" sz="1900" b="1" i="1" dirty="0"/>
                  <a:t>U</a:t>
                </a:r>
                <a:r>
                  <a:rPr lang="en-US" sz="1900" b="1" baseline="-25000" dirty="0"/>
                  <a:t>(.)</a:t>
                </a:r>
                <a:r>
                  <a:rPr lang="en-US" sz="1900" dirty="0"/>
                  <a:t> are weight matrices whereas </a:t>
                </a:r>
                <a:r>
                  <a:rPr lang="en-US" sz="1900" b="1" i="1" dirty="0"/>
                  <a:t>b</a:t>
                </a:r>
                <a:r>
                  <a:rPr lang="en-US" sz="1900" baseline="-25000" dirty="0"/>
                  <a:t>(.)</a:t>
                </a:r>
                <a:r>
                  <a:rPr lang="en-US" sz="1900" dirty="0"/>
                  <a:t> are bias vectors, which are parameters. Because core information of cell (</a:t>
                </a:r>
                <a:r>
                  <a:rPr lang="en-US" sz="1900" b="1" i="1" dirty="0" err="1"/>
                  <a:t>c</a:t>
                </a:r>
                <a:r>
                  <a:rPr lang="en-US" sz="1900" i="1" baseline="-25000" dirty="0" err="1"/>
                  <a:t>t</a:t>
                </a:r>
                <a:r>
                  <a:rPr lang="en-US" sz="1900" dirty="0"/>
                  <a:t>, </a:t>
                </a:r>
                <a:r>
                  <a:rPr lang="en-US" sz="1900" b="1" i="1" dirty="0" err="1"/>
                  <a:t>h</a:t>
                </a:r>
                <a:r>
                  <a:rPr lang="en-US" sz="1900" i="1" baseline="-25000" dirty="0" err="1"/>
                  <a:t>t</a:t>
                </a:r>
                <a:r>
                  <a:rPr lang="en-US" sz="1900" dirty="0"/>
                  <a:t>) including </a:t>
                </a:r>
                <a:r>
                  <a:rPr lang="en-US" sz="1900" b="1" i="1" dirty="0" err="1"/>
                  <a:t>c</a:t>
                </a:r>
                <a:r>
                  <a:rPr lang="en-US" sz="1900" i="1" baseline="-25000" dirty="0" err="1"/>
                  <a:t>t</a:t>
                </a:r>
                <a:r>
                  <a:rPr lang="en-US" sz="1900" dirty="0"/>
                  <a:t> and </a:t>
                </a:r>
                <a:r>
                  <a:rPr lang="en-US" sz="1900" b="1" i="1" dirty="0" err="1"/>
                  <a:t>h</a:t>
                </a:r>
                <a:r>
                  <a:rPr lang="en-US" sz="1900" i="1" baseline="-25000" dirty="0" err="1"/>
                  <a:t>t</a:t>
                </a:r>
                <a:r>
                  <a:rPr lang="en-US" sz="1900" dirty="0"/>
                  <a:t> is calculated without any parameters, the problem of vanishing gradient can be alleviated when such gradient is calculated with regard to parameters such as weight matrices and bias vectors.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1120" y="914399"/>
                <a:ext cx="12039600" cy="5176066"/>
              </a:xfrm>
              <a:blipFill>
                <a:blip r:embed="rId2"/>
                <a:stretch>
                  <a:fillRect l="-506" r="-456" b="-6243"/>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8</a:t>
            </a:fld>
            <a:endParaRPr lang="en-US"/>
          </a:p>
        </p:txBody>
      </p:sp>
    </p:spTree>
    <p:extLst>
      <p:ext uri="{BB962C8B-B14F-4D97-AF65-F5344CB8AC3E}">
        <p14:creationId xmlns:p14="http://schemas.microsoft.com/office/powerpoint/2010/main" val="116103398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 Pre-trained model</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1120" y="914399"/>
                <a:ext cx="12049760" cy="5176066"/>
              </a:xfrm>
            </p:spPr>
            <p:txBody>
              <a:bodyPr>
                <a:noAutofit/>
              </a:bodyPr>
              <a:lstStyle/>
              <a:p>
                <a:pPr marL="0" indent="0">
                  <a:buNone/>
                </a:pPr>
                <a:r>
                  <a:rPr lang="en-US" sz="2150" dirty="0"/>
                  <a:t>Suppose there are </a:t>
                </a:r>
                <a:r>
                  <a:rPr lang="en-US" sz="2150" i="1" dirty="0"/>
                  <a:t>T</a:t>
                </a:r>
                <a:r>
                  <a:rPr lang="en-US" sz="2150" dirty="0"/>
                  <a:t> time points in PPO, surrogate objective function </a:t>
                </a:r>
                <a:r>
                  <a:rPr lang="en-US" sz="2150" i="1" dirty="0"/>
                  <a:t>L</a:t>
                </a:r>
                <a:r>
                  <a:rPr lang="en-US" sz="2150" i="1" baseline="30000" dirty="0"/>
                  <a:t>CLIP</a:t>
                </a:r>
                <a:r>
                  <a:rPr lang="en-US" sz="2150" dirty="0"/>
                  <a:t>(Θ) is simplified as follows:</a:t>
                </a:r>
              </a:p>
              <a:p>
                <a:pPr marL="0" indent="0">
                  <a:buNone/>
                </a:pPr>
                <a14:m>
                  <m:oMathPara xmlns:m="http://schemas.openxmlformats.org/officeDocument/2006/math">
                    <m:oMathParaPr>
                      <m:jc m:val="centerGroup"/>
                    </m:oMathParaPr>
                    <m:oMath xmlns:m="http://schemas.openxmlformats.org/officeDocument/2006/math">
                      <m:sSup>
                        <m:sSupPr>
                          <m:ctrlPr>
                            <a:rPr lang="en-US" sz="2150" i="1">
                              <a:latin typeface="Cambria Math" panose="02040503050406030204" pitchFamily="18" charset="0"/>
                            </a:rPr>
                          </m:ctrlPr>
                        </m:sSupPr>
                        <m:e>
                          <m:r>
                            <a:rPr lang="en-US" sz="2150" i="1">
                              <a:latin typeface="Cambria Math" panose="02040503050406030204" pitchFamily="18" charset="0"/>
                            </a:rPr>
                            <m:t>𝐿</m:t>
                          </m:r>
                        </m:e>
                        <m:sup>
                          <m:r>
                            <a:rPr lang="en-US" sz="2150" i="1">
                              <a:latin typeface="Cambria Math" panose="02040503050406030204" pitchFamily="18" charset="0"/>
                            </a:rPr>
                            <m:t>𝐶𝐿𝐼𝑃</m:t>
                          </m:r>
                        </m:sup>
                      </m:sSup>
                      <m:d>
                        <m:dPr>
                          <m:ctrlPr>
                            <a:rPr lang="en-US" sz="2150" i="1">
                              <a:latin typeface="Cambria Math" panose="02040503050406030204" pitchFamily="18" charset="0"/>
                            </a:rPr>
                          </m:ctrlPr>
                        </m:dPr>
                        <m:e>
                          <m:r>
                            <m:rPr>
                              <m:sty m:val="p"/>
                            </m:rPr>
                            <a:rPr lang="en-US" sz="2150">
                              <a:latin typeface="Cambria Math" panose="02040503050406030204" pitchFamily="18" charset="0"/>
                            </a:rPr>
                            <m:t>Θ</m:t>
                          </m:r>
                        </m:e>
                      </m:d>
                      <m:r>
                        <a:rPr lang="en-US" sz="2150" i="1">
                          <a:latin typeface="Cambria Math" panose="02040503050406030204" pitchFamily="18" charset="0"/>
                        </a:rPr>
                        <m:t>=</m:t>
                      </m:r>
                      <m:f>
                        <m:fPr>
                          <m:ctrlPr>
                            <a:rPr lang="en-US" sz="2150" i="1">
                              <a:latin typeface="Cambria Math" panose="02040503050406030204" pitchFamily="18" charset="0"/>
                            </a:rPr>
                          </m:ctrlPr>
                        </m:fPr>
                        <m:num>
                          <m:r>
                            <a:rPr lang="en-US" sz="2150" i="1">
                              <a:latin typeface="Cambria Math" panose="02040503050406030204" pitchFamily="18" charset="0"/>
                            </a:rPr>
                            <m:t>1</m:t>
                          </m:r>
                        </m:num>
                        <m:den>
                          <m:r>
                            <a:rPr lang="en-US" sz="2150" i="1">
                              <a:latin typeface="Cambria Math" panose="02040503050406030204" pitchFamily="18" charset="0"/>
                            </a:rPr>
                            <m:t>𝑇</m:t>
                          </m:r>
                        </m:den>
                      </m:f>
                      <m:nary>
                        <m:naryPr>
                          <m:chr m:val="∑"/>
                          <m:limLoc m:val="undOvr"/>
                          <m:ctrlPr>
                            <a:rPr lang="en-US" sz="2150" i="1">
                              <a:latin typeface="Cambria Math" panose="02040503050406030204" pitchFamily="18" charset="0"/>
                            </a:rPr>
                          </m:ctrlPr>
                        </m:naryPr>
                        <m:sub>
                          <m:r>
                            <a:rPr lang="en-US" sz="2150" i="1">
                              <a:latin typeface="Cambria Math" panose="02040503050406030204" pitchFamily="18" charset="0"/>
                            </a:rPr>
                            <m:t>𝑡</m:t>
                          </m:r>
                          <m:r>
                            <a:rPr lang="en-US" sz="2150" i="1">
                              <a:latin typeface="Cambria Math" panose="02040503050406030204" pitchFamily="18" charset="0"/>
                            </a:rPr>
                            <m:t>=0</m:t>
                          </m:r>
                        </m:sub>
                        <m:sup>
                          <m:r>
                            <a:rPr lang="en-US" sz="2150" i="1">
                              <a:latin typeface="Cambria Math" panose="02040503050406030204" pitchFamily="18" charset="0"/>
                            </a:rPr>
                            <m:t>𝑇</m:t>
                          </m:r>
                          <m:r>
                            <a:rPr lang="en-US" sz="2150" i="1">
                              <a:latin typeface="Cambria Math" panose="02040503050406030204" pitchFamily="18" charset="0"/>
                            </a:rPr>
                            <m:t>−1</m:t>
                          </m:r>
                        </m:sup>
                        <m:e>
                          <m:func>
                            <m:funcPr>
                              <m:ctrlPr>
                                <a:rPr lang="en-US" sz="2150" i="1">
                                  <a:latin typeface="Cambria Math" panose="02040503050406030204" pitchFamily="18" charset="0"/>
                                </a:rPr>
                              </m:ctrlPr>
                            </m:funcPr>
                            <m:fName>
                              <m:r>
                                <m:rPr>
                                  <m:sty m:val="p"/>
                                </m:rPr>
                                <a:rPr lang="en-US" sz="2150">
                                  <a:latin typeface="Cambria Math" panose="02040503050406030204" pitchFamily="18" charset="0"/>
                                </a:rPr>
                                <m:t>min</m:t>
                              </m:r>
                            </m:fName>
                            <m:e>
                              <m:d>
                                <m:dPr>
                                  <m:ctrlPr>
                                    <a:rPr lang="en-US" sz="2150" i="1">
                                      <a:latin typeface="Cambria Math" panose="02040503050406030204" pitchFamily="18" charset="0"/>
                                    </a:rPr>
                                  </m:ctrlPr>
                                </m:dPr>
                                <m:e>
                                  <m:sSub>
                                    <m:sSubPr>
                                      <m:ctrlPr>
                                        <a:rPr lang="en-US" sz="2150" i="1">
                                          <a:latin typeface="Cambria Math" panose="02040503050406030204" pitchFamily="18" charset="0"/>
                                        </a:rPr>
                                      </m:ctrlPr>
                                    </m:sSubPr>
                                    <m:e>
                                      <m:r>
                                        <a:rPr lang="en-US" sz="2150" i="1">
                                          <a:latin typeface="Cambria Math" panose="02040503050406030204" pitchFamily="18" charset="0"/>
                                        </a:rPr>
                                        <m:t>𝑟</m:t>
                                      </m:r>
                                    </m:e>
                                    <m:sub>
                                      <m:r>
                                        <m:rPr>
                                          <m:sty m:val="p"/>
                                        </m:rPr>
                                        <a:rPr lang="en-US" sz="2150">
                                          <a:latin typeface="Cambria Math" panose="02040503050406030204" pitchFamily="18" charset="0"/>
                                        </a:rPr>
                                        <m:t>Θ</m:t>
                                      </m:r>
                                    </m:sub>
                                  </m:sSub>
                                  <m:d>
                                    <m:dPr>
                                      <m:ctrlPr>
                                        <a:rPr lang="en-US" sz="2150" i="1">
                                          <a:latin typeface="Cambria Math" panose="02040503050406030204" pitchFamily="18" charset="0"/>
                                        </a:rPr>
                                      </m:ctrlPr>
                                    </m:dPr>
                                    <m:e>
                                      <m:sSub>
                                        <m:sSubPr>
                                          <m:ctrlPr>
                                            <a:rPr lang="en-US" sz="2150" i="1">
                                              <a:latin typeface="Cambria Math" panose="02040503050406030204" pitchFamily="18" charset="0"/>
                                            </a:rPr>
                                          </m:ctrlPr>
                                        </m:sSubPr>
                                        <m:e>
                                          <m:r>
                                            <a:rPr lang="en-US" sz="2150" i="1">
                                              <a:latin typeface="Cambria Math" panose="02040503050406030204" pitchFamily="18" charset="0"/>
                                            </a:rPr>
                                            <m:t>𝑠</m:t>
                                          </m:r>
                                        </m:e>
                                        <m:sub>
                                          <m:r>
                                            <a:rPr lang="en-US" sz="2150" i="1">
                                              <a:latin typeface="Cambria Math" panose="02040503050406030204" pitchFamily="18" charset="0"/>
                                            </a:rPr>
                                            <m:t>𝑡</m:t>
                                          </m:r>
                                        </m:sub>
                                      </m:sSub>
                                    </m:e>
                                  </m:d>
                                  <m:sSub>
                                    <m:sSubPr>
                                      <m:ctrlPr>
                                        <a:rPr lang="en-US" sz="2150" i="1">
                                          <a:latin typeface="Cambria Math" panose="02040503050406030204" pitchFamily="18" charset="0"/>
                                        </a:rPr>
                                      </m:ctrlPr>
                                    </m:sSubPr>
                                    <m:e>
                                      <m:r>
                                        <a:rPr lang="en-US" sz="2150" i="1">
                                          <a:latin typeface="Cambria Math" panose="02040503050406030204" pitchFamily="18" charset="0"/>
                                        </a:rPr>
                                        <m:t>𝐴</m:t>
                                      </m:r>
                                    </m:e>
                                    <m:sub>
                                      <m:r>
                                        <a:rPr lang="en-US" sz="2150" i="1" baseline="-25000">
                                          <a:latin typeface="Cambria Math" panose="02040503050406030204" pitchFamily="18" charset="0"/>
                                        </a:rPr>
                                        <m:t>𝑡</m:t>
                                      </m:r>
                                    </m:sub>
                                  </m:sSub>
                                  <m:r>
                                    <a:rPr lang="en-US" sz="2150" i="1">
                                      <a:latin typeface="Cambria Math" panose="02040503050406030204" pitchFamily="18" charset="0"/>
                                    </a:rPr>
                                    <m:t>,</m:t>
                                  </m:r>
                                  <m:sSub>
                                    <m:sSubPr>
                                      <m:ctrlPr>
                                        <a:rPr lang="en-US" sz="2150" i="1">
                                          <a:latin typeface="Cambria Math" panose="02040503050406030204" pitchFamily="18" charset="0"/>
                                        </a:rPr>
                                      </m:ctrlPr>
                                    </m:sSubPr>
                                    <m:e>
                                      <m:acc>
                                        <m:accPr>
                                          <m:chr m:val="̅"/>
                                          <m:ctrlPr>
                                            <a:rPr lang="en-US" sz="2150" i="1">
                                              <a:latin typeface="Cambria Math" panose="02040503050406030204" pitchFamily="18" charset="0"/>
                                            </a:rPr>
                                          </m:ctrlPr>
                                        </m:accPr>
                                        <m:e>
                                          <m:r>
                                            <a:rPr lang="en-US" sz="2150" i="1">
                                              <a:latin typeface="Cambria Math" panose="02040503050406030204" pitchFamily="18" charset="0"/>
                                            </a:rPr>
                                            <m:t>𝑟</m:t>
                                          </m:r>
                                        </m:e>
                                      </m:acc>
                                    </m:e>
                                    <m:sub>
                                      <m:r>
                                        <m:rPr>
                                          <m:sty m:val="p"/>
                                        </m:rPr>
                                        <a:rPr lang="en-US" sz="2150">
                                          <a:latin typeface="Cambria Math" panose="02040503050406030204" pitchFamily="18" charset="0"/>
                                        </a:rPr>
                                        <m:t>Θ</m:t>
                                      </m:r>
                                    </m:sub>
                                  </m:sSub>
                                  <m:d>
                                    <m:dPr>
                                      <m:ctrlPr>
                                        <a:rPr lang="en-US" sz="2150" i="1">
                                          <a:latin typeface="Cambria Math" panose="02040503050406030204" pitchFamily="18" charset="0"/>
                                        </a:rPr>
                                      </m:ctrlPr>
                                    </m:dPr>
                                    <m:e>
                                      <m:sSub>
                                        <m:sSubPr>
                                          <m:ctrlPr>
                                            <a:rPr lang="en-US" sz="2150" i="1">
                                              <a:latin typeface="Cambria Math" panose="02040503050406030204" pitchFamily="18" charset="0"/>
                                            </a:rPr>
                                          </m:ctrlPr>
                                        </m:sSubPr>
                                        <m:e>
                                          <m:r>
                                            <a:rPr lang="en-US" sz="2150" i="1">
                                              <a:latin typeface="Cambria Math" panose="02040503050406030204" pitchFamily="18" charset="0"/>
                                            </a:rPr>
                                            <m:t>𝑠</m:t>
                                          </m:r>
                                        </m:e>
                                        <m:sub>
                                          <m:r>
                                            <a:rPr lang="en-US" sz="2150" i="1">
                                              <a:latin typeface="Cambria Math" panose="02040503050406030204" pitchFamily="18" charset="0"/>
                                            </a:rPr>
                                            <m:t>𝑡</m:t>
                                          </m:r>
                                        </m:sub>
                                      </m:sSub>
                                    </m:e>
                                  </m:d>
                                  <m:sSub>
                                    <m:sSubPr>
                                      <m:ctrlPr>
                                        <a:rPr lang="en-US" sz="2150" i="1">
                                          <a:latin typeface="Cambria Math" panose="02040503050406030204" pitchFamily="18" charset="0"/>
                                        </a:rPr>
                                      </m:ctrlPr>
                                    </m:sSubPr>
                                    <m:e>
                                      <m:r>
                                        <a:rPr lang="en-US" sz="2150" i="1">
                                          <a:latin typeface="Cambria Math" panose="02040503050406030204" pitchFamily="18" charset="0"/>
                                        </a:rPr>
                                        <m:t>𝐴</m:t>
                                      </m:r>
                                    </m:e>
                                    <m:sub>
                                      <m:r>
                                        <a:rPr lang="en-US" sz="2150" i="1" baseline="-25000">
                                          <a:latin typeface="Cambria Math" panose="02040503050406030204" pitchFamily="18" charset="0"/>
                                        </a:rPr>
                                        <m:t>𝑡</m:t>
                                      </m:r>
                                    </m:sub>
                                  </m:sSub>
                                </m:e>
                              </m:d>
                            </m:e>
                          </m:func>
                        </m:e>
                      </m:nary>
                    </m:oMath>
                  </m:oMathPara>
                </a14:m>
                <a:endParaRPr lang="en-US" sz="2150" dirty="0"/>
              </a:p>
              <a:p>
                <a:pPr marL="0" indent="0">
                  <a:buNone/>
                </a:pPr>
                <a:r>
                  <a:rPr lang="en-US" sz="2150" dirty="0"/>
                  <a:t>The superscript “CLIP” indicates that surrogate objective function </a:t>
                </a:r>
                <a:r>
                  <a:rPr lang="en-US" sz="2150" i="1" dirty="0"/>
                  <a:t>L</a:t>
                </a:r>
                <a:r>
                  <a:rPr lang="en-US" sz="2150" i="1" baseline="30000" dirty="0"/>
                  <a:t>CLIP</a:t>
                </a:r>
                <a:r>
                  <a:rPr lang="en-US" sz="2150" dirty="0"/>
                  <a:t>(Θ) is clipped because of clipped probability ratio </a:t>
                </a:r>
                <a14:m>
                  <m:oMath xmlns:m="http://schemas.openxmlformats.org/officeDocument/2006/math">
                    <m:sSub>
                      <m:sSubPr>
                        <m:ctrlPr>
                          <a:rPr lang="en-US" sz="2150" i="1">
                            <a:latin typeface="Cambria Math" panose="02040503050406030204" pitchFamily="18" charset="0"/>
                          </a:rPr>
                        </m:ctrlPr>
                      </m:sSubPr>
                      <m:e>
                        <m:acc>
                          <m:accPr>
                            <m:chr m:val="̅"/>
                            <m:ctrlPr>
                              <a:rPr lang="en-US" sz="2150" i="1">
                                <a:latin typeface="Cambria Math" panose="02040503050406030204" pitchFamily="18" charset="0"/>
                              </a:rPr>
                            </m:ctrlPr>
                          </m:accPr>
                          <m:e>
                            <m:r>
                              <a:rPr lang="en-US" sz="2150" i="1">
                                <a:latin typeface="Cambria Math" panose="02040503050406030204" pitchFamily="18" charset="0"/>
                              </a:rPr>
                              <m:t>𝑟</m:t>
                            </m:r>
                          </m:e>
                        </m:acc>
                      </m:e>
                      <m:sub>
                        <m:r>
                          <m:rPr>
                            <m:sty m:val="p"/>
                          </m:rPr>
                          <a:rPr lang="en-US" sz="2150">
                            <a:latin typeface="Cambria Math" panose="02040503050406030204" pitchFamily="18" charset="0"/>
                          </a:rPr>
                          <m:t>Θ</m:t>
                        </m:r>
                      </m:sub>
                    </m:sSub>
                    <m:d>
                      <m:dPr>
                        <m:ctrlPr>
                          <a:rPr lang="en-US" sz="2150" i="1">
                            <a:latin typeface="Cambria Math" panose="02040503050406030204" pitchFamily="18" charset="0"/>
                          </a:rPr>
                        </m:ctrlPr>
                      </m:dPr>
                      <m:e>
                        <m:sSub>
                          <m:sSubPr>
                            <m:ctrlPr>
                              <a:rPr lang="en-US" sz="2150" i="1">
                                <a:latin typeface="Cambria Math" panose="02040503050406030204" pitchFamily="18" charset="0"/>
                              </a:rPr>
                            </m:ctrlPr>
                          </m:sSubPr>
                          <m:e>
                            <m:r>
                              <a:rPr lang="en-US" sz="2150" i="1">
                                <a:latin typeface="Cambria Math" panose="02040503050406030204" pitchFamily="18" charset="0"/>
                              </a:rPr>
                              <m:t>𝑠</m:t>
                            </m:r>
                          </m:e>
                          <m:sub>
                            <m:r>
                              <a:rPr lang="en-US" sz="2150" i="1">
                                <a:latin typeface="Cambria Math" panose="02040503050406030204" pitchFamily="18" charset="0"/>
                              </a:rPr>
                              <m:t>𝑡</m:t>
                            </m:r>
                          </m:sub>
                        </m:sSub>
                      </m:e>
                    </m:d>
                  </m:oMath>
                </a14:m>
                <a:r>
                  <a:rPr lang="en-US" sz="2150" dirty="0"/>
                  <a:t>. As a result, surrogate objective function </a:t>
                </a:r>
                <a:r>
                  <a:rPr lang="en-US" sz="2150" i="1" dirty="0"/>
                  <a:t>L</a:t>
                </a:r>
                <a:r>
                  <a:rPr lang="en-US" sz="2150" i="1" baseline="30000" dirty="0"/>
                  <a:t>CLIP</a:t>
                </a:r>
                <a:r>
                  <a:rPr lang="en-US" sz="2150" dirty="0"/>
                  <a:t>(Θ) is maximized to estimate parametric weights Θ, which is the ultimate purpose of PPO. Let Θ</a:t>
                </a:r>
                <a:r>
                  <a:rPr lang="en-US" sz="2150" baseline="30000" dirty="0"/>
                  <a:t>*</a:t>
                </a:r>
                <a:r>
                  <a:rPr lang="en-US" sz="2150" dirty="0"/>
                  <a:t> be the estimate of Θ which is maximizer of </a:t>
                </a:r>
                <a:r>
                  <a:rPr lang="en-US" sz="2150" i="1" dirty="0"/>
                  <a:t>L</a:t>
                </a:r>
                <a:r>
                  <a:rPr lang="en-US" sz="2150" i="1" baseline="30000" dirty="0"/>
                  <a:t>CLIP</a:t>
                </a:r>
                <a:r>
                  <a:rPr lang="en-US" sz="2150" dirty="0"/>
                  <a:t>(Θ).</a:t>
                </a:r>
              </a:p>
              <a:p>
                <a:pPr marL="0" indent="0">
                  <a:buNone/>
                </a:pPr>
                <a14:m>
                  <m:oMathPara xmlns:m="http://schemas.openxmlformats.org/officeDocument/2006/math">
                    <m:oMathParaPr>
                      <m:jc m:val="centerGroup"/>
                    </m:oMathParaPr>
                    <m:oMath xmlns:m="http://schemas.openxmlformats.org/officeDocument/2006/math">
                      <m:sSup>
                        <m:sSupPr>
                          <m:ctrlPr>
                            <a:rPr lang="en-US" sz="2150" i="1">
                              <a:latin typeface="Cambria Math" panose="02040503050406030204" pitchFamily="18" charset="0"/>
                            </a:rPr>
                          </m:ctrlPr>
                        </m:sSupPr>
                        <m:e>
                          <m:r>
                            <m:rPr>
                              <m:sty m:val="p"/>
                            </m:rPr>
                            <a:rPr lang="en-US" sz="2150">
                              <a:latin typeface="Cambria Math" panose="02040503050406030204" pitchFamily="18" charset="0"/>
                            </a:rPr>
                            <m:t>Θ</m:t>
                          </m:r>
                        </m:e>
                        <m:sup>
                          <m:r>
                            <a:rPr lang="en-US" sz="2150" i="1">
                              <a:latin typeface="Cambria Math" panose="02040503050406030204" pitchFamily="18" charset="0"/>
                            </a:rPr>
                            <m:t>∗</m:t>
                          </m:r>
                        </m:sup>
                      </m:sSup>
                      <m:r>
                        <a:rPr lang="en-US" sz="2150">
                          <a:latin typeface="Cambria Math" panose="02040503050406030204" pitchFamily="18" charset="0"/>
                        </a:rPr>
                        <m:t>=</m:t>
                      </m:r>
                      <m:func>
                        <m:funcPr>
                          <m:ctrlPr>
                            <a:rPr lang="en-US" sz="2150" i="1">
                              <a:latin typeface="Cambria Math" panose="02040503050406030204" pitchFamily="18" charset="0"/>
                            </a:rPr>
                          </m:ctrlPr>
                        </m:funcPr>
                        <m:fName>
                          <m:limLow>
                            <m:limLowPr>
                              <m:ctrlPr>
                                <a:rPr lang="en-US" sz="2150" i="1">
                                  <a:latin typeface="Cambria Math" panose="02040503050406030204" pitchFamily="18" charset="0"/>
                                </a:rPr>
                              </m:ctrlPr>
                            </m:limLowPr>
                            <m:e>
                              <m:r>
                                <m:rPr>
                                  <m:sty m:val="p"/>
                                </m:rPr>
                                <a:rPr lang="en-US" sz="2150">
                                  <a:latin typeface="Cambria Math" panose="02040503050406030204" pitchFamily="18" charset="0"/>
                                </a:rPr>
                                <m:t>argmax</m:t>
                              </m:r>
                            </m:e>
                            <m:lim>
                              <m:r>
                                <m:rPr>
                                  <m:sty m:val="p"/>
                                </m:rPr>
                                <a:rPr lang="en-US" sz="2150">
                                  <a:latin typeface="Cambria Math" panose="02040503050406030204" pitchFamily="18" charset="0"/>
                                </a:rPr>
                                <m:t>Θ</m:t>
                              </m:r>
                            </m:lim>
                          </m:limLow>
                        </m:fName>
                        <m:e>
                          <m:sSup>
                            <m:sSupPr>
                              <m:ctrlPr>
                                <a:rPr lang="en-US" sz="2150" i="1">
                                  <a:latin typeface="Cambria Math" panose="02040503050406030204" pitchFamily="18" charset="0"/>
                                </a:rPr>
                              </m:ctrlPr>
                            </m:sSupPr>
                            <m:e>
                              <m:r>
                                <a:rPr lang="en-US" sz="2150" i="1">
                                  <a:latin typeface="Cambria Math" panose="02040503050406030204" pitchFamily="18" charset="0"/>
                                </a:rPr>
                                <m:t>𝐿</m:t>
                              </m:r>
                            </m:e>
                            <m:sup>
                              <m:r>
                                <a:rPr lang="en-US" sz="2150" i="1">
                                  <a:latin typeface="Cambria Math" panose="02040503050406030204" pitchFamily="18" charset="0"/>
                                </a:rPr>
                                <m:t>𝐶𝐿𝐼𝑃</m:t>
                              </m:r>
                            </m:sup>
                          </m:sSup>
                          <m:d>
                            <m:dPr>
                              <m:ctrlPr>
                                <a:rPr lang="en-US" sz="2150" i="1">
                                  <a:latin typeface="Cambria Math" panose="02040503050406030204" pitchFamily="18" charset="0"/>
                                </a:rPr>
                              </m:ctrlPr>
                            </m:dPr>
                            <m:e>
                              <m:r>
                                <m:rPr>
                                  <m:sty m:val="p"/>
                                </m:rPr>
                                <a:rPr lang="en-US" sz="2150">
                                  <a:latin typeface="Cambria Math" panose="02040503050406030204" pitchFamily="18" charset="0"/>
                                </a:rPr>
                                <m:t>Θ</m:t>
                              </m:r>
                            </m:e>
                          </m:d>
                        </m:e>
                      </m:func>
                    </m:oMath>
                  </m:oMathPara>
                </a14:m>
                <a:endParaRPr lang="en-US" sz="2150" dirty="0"/>
              </a:p>
              <a:p>
                <a:pPr marL="0" indent="0">
                  <a:buNone/>
                </a:pPr>
                <a:r>
                  <a:rPr lang="en-US" sz="2150" dirty="0"/>
                  <a:t>By applying stochastic gradient descent (SGD) algorithm, it is easy to estimate Θ over some steps as follows:</a:t>
                </a:r>
              </a:p>
              <a:p>
                <a:pPr marL="0" indent="0">
                  <a:buNone/>
                </a:pPr>
                <a14:m>
                  <m:oMathPara xmlns:m="http://schemas.openxmlformats.org/officeDocument/2006/math">
                    <m:oMathParaPr>
                      <m:jc m:val="centerGroup"/>
                    </m:oMathParaPr>
                    <m:oMath xmlns:m="http://schemas.openxmlformats.org/officeDocument/2006/math">
                      <m:r>
                        <m:rPr>
                          <m:sty m:val="p"/>
                        </m:rPr>
                        <a:rPr lang="en-US" sz="2150">
                          <a:latin typeface="Cambria Math" panose="02040503050406030204" pitchFamily="18" charset="0"/>
                        </a:rPr>
                        <m:t>Θ</m:t>
                      </m:r>
                      <m:r>
                        <a:rPr lang="en-US" sz="2150">
                          <a:latin typeface="Cambria Math" panose="02040503050406030204" pitchFamily="18" charset="0"/>
                        </a:rPr>
                        <m:t>=</m:t>
                      </m:r>
                      <m:r>
                        <m:rPr>
                          <m:sty m:val="p"/>
                        </m:rPr>
                        <a:rPr lang="en-US" sz="2150">
                          <a:latin typeface="Cambria Math" panose="02040503050406030204" pitchFamily="18" charset="0"/>
                        </a:rPr>
                        <m:t>Θ</m:t>
                      </m:r>
                      <m:r>
                        <a:rPr lang="en-US" sz="2150">
                          <a:latin typeface="Cambria Math" panose="02040503050406030204" pitchFamily="18" charset="0"/>
                        </a:rPr>
                        <m:t>+</m:t>
                      </m:r>
                      <m:r>
                        <a:rPr lang="en-US" sz="2150" i="1">
                          <a:latin typeface="Cambria Math" panose="02040503050406030204" pitchFamily="18" charset="0"/>
                        </a:rPr>
                        <m:t>𝛾</m:t>
                      </m:r>
                      <m:r>
                        <a:rPr lang="en-US" sz="2150">
                          <a:latin typeface="Cambria Math" panose="02040503050406030204" pitchFamily="18" charset="0"/>
                        </a:rPr>
                        <m:t>𝛻</m:t>
                      </m:r>
                      <m:sSup>
                        <m:sSupPr>
                          <m:ctrlPr>
                            <a:rPr lang="en-US" sz="2150" i="1">
                              <a:latin typeface="Cambria Math" panose="02040503050406030204" pitchFamily="18" charset="0"/>
                            </a:rPr>
                          </m:ctrlPr>
                        </m:sSupPr>
                        <m:e>
                          <m:r>
                            <a:rPr lang="en-US" sz="2150" i="1">
                              <a:latin typeface="Cambria Math" panose="02040503050406030204" pitchFamily="18" charset="0"/>
                            </a:rPr>
                            <m:t>𝐿</m:t>
                          </m:r>
                        </m:e>
                        <m:sup>
                          <m:r>
                            <a:rPr lang="en-US" sz="2150" i="1">
                              <a:latin typeface="Cambria Math" panose="02040503050406030204" pitchFamily="18" charset="0"/>
                            </a:rPr>
                            <m:t>𝐶𝐿𝐼𝑃</m:t>
                          </m:r>
                        </m:sup>
                      </m:sSup>
                      <m:d>
                        <m:dPr>
                          <m:ctrlPr>
                            <a:rPr lang="en-US" sz="2150" i="1">
                              <a:latin typeface="Cambria Math" panose="02040503050406030204" pitchFamily="18" charset="0"/>
                            </a:rPr>
                          </m:ctrlPr>
                        </m:dPr>
                        <m:e>
                          <m:r>
                            <m:rPr>
                              <m:sty m:val="p"/>
                            </m:rPr>
                            <a:rPr lang="en-US" sz="2150">
                              <a:latin typeface="Cambria Math" panose="02040503050406030204" pitchFamily="18" charset="0"/>
                            </a:rPr>
                            <m:t>Θ</m:t>
                          </m:r>
                        </m:e>
                      </m:d>
                    </m:oMath>
                  </m:oMathPara>
                </a14:m>
                <a:endParaRPr lang="en-US" sz="2150" dirty="0"/>
              </a:p>
              <a:p>
                <a:pPr marL="0" indent="0">
                  <a:buNone/>
                </a:pPr>
                <a:r>
                  <a:rPr lang="en-US" sz="2150" dirty="0"/>
                  <a:t>Where </a:t>
                </a:r>
                <a:r>
                  <a:rPr lang="en-US" sz="2150" i="1" dirty="0"/>
                  <a:t>γ </a:t>
                </a:r>
                <a:r>
                  <a:rPr lang="en-US" sz="2150" dirty="0"/>
                  <a:t>is learning rate in interval (0, 1] and ∇</a:t>
                </a:r>
                <a:r>
                  <a:rPr lang="en-US" sz="2150" i="1" dirty="0"/>
                  <a:t>L</a:t>
                </a:r>
                <a:r>
                  <a:rPr lang="en-US" sz="2150" i="1" baseline="30000" dirty="0"/>
                  <a:t>CLIP</a:t>
                </a:r>
                <a:r>
                  <a:rPr lang="en-US" sz="2150" dirty="0"/>
                  <a:t>(Θ) is gradient of </a:t>
                </a:r>
                <a:r>
                  <a:rPr lang="en-US" sz="2150" i="1" dirty="0"/>
                  <a:t>L</a:t>
                </a:r>
                <a:r>
                  <a:rPr lang="en-US" sz="2150" i="1" baseline="30000" dirty="0"/>
                  <a:t>CLIP</a:t>
                </a:r>
                <a:r>
                  <a:rPr lang="en-US" sz="2150" dirty="0"/>
                  <a:t>(Θ) with regard to Θ. Let </a:t>
                </a:r>
                <a:r>
                  <a:rPr lang="en-US" sz="2150" i="1" dirty="0"/>
                  <a:t>d</a:t>
                </a:r>
                <a:r>
                  <a:rPr lang="en-US" sz="2150" dirty="0"/>
                  <a:t> denote index of epoch where epoch is a part of training data, pseudo-code of PPO which trains reward transformer </a:t>
                </a:r>
                <a:r>
                  <a:rPr lang="en-US" sz="2150" i="1" dirty="0"/>
                  <a:t>R</a:t>
                </a:r>
                <a:r>
                  <a:rPr lang="en-US" sz="2150" baseline="-25000" dirty="0"/>
                  <a:t>Ψ</a:t>
                </a:r>
                <a:r>
                  <a:rPr lang="en-US" sz="2150" dirty="0"/>
                  <a:t>(</a:t>
                </a:r>
                <a:r>
                  <a:rPr lang="en-US" sz="2150" i="1" dirty="0"/>
                  <a:t>s</a:t>
                </a:r>
                <a:r>
                  <a:rPr lang="en-US" sz="2150" dirty="0"/>
                  <a:t>, </a:t>
                </a:r>
                <a:r>
                  <a:rPr lang="en-US" sz="2150" i="1" dirty="0"/>
                  <a:t>a</a:t>
                </a:r>
                <a:r>
                  <a:rPr lang="en-US" sz="2150" dirty="0"/>
                  <a:t>), future reward model (value function) </a:t>
                </a:r>
                <a:r>
                  <a:rPr lang="en-US" sz="2150" i="1" dirty="0"/>
                  <a:t>V</a:t>
                </a:r>
                <a:r>
                  <a:rPr lang="en-US" sz="2150" baseline="-25000" dirty="0"/>
                  <a:t>Φ</a:t>
                </a:r>
                <a:r>
                  <a:rPr lang="en-US" sz="2150" dirty="0"/>
                  <a:t>(</a:t>
                </a:r>
                <a:r>
                  <a:rPr lang="en-US" sz="2150" i="1" dirty="0"/>
                  <a:t>s</a:t>
                </a:r>
                <a:r>
                  <a:rPr lang="en-US" sz="2150" dirty="0"/>
                  <a:t>), original transformer (policy) </a:t>
                </a:r>
                <a:r>
                  <a:rPr lang="en-US" sz="2150" i="1" dirty="0"/>
                  <a:t>π</a:t>
                </a:r>
                <a:r>
                  <a:rPr lang="en-US" sz="2150" baseline="-25000" dirty="0"/>
                  <a:t>Θ</a:t>
                </a:r>
                <a:r>
                  <a:rPr lang="en-US" sz="2150" dirty="0"/>
                  <a:t>(</a:t>
                </a:r>
                <a:r>
                  <a:rPr lang="en-US" sz="2150" i="1" dirty="0"/>
                  <a:t>a</a:t>
                </a:r>
                <a:r>
                  <a:rPr lang="en-US" sz="2150" dirty="0"/>
                  <a:t> | </a:t>
                </a:r>
                <a:r>
                  <a:rPr lang="en-US" sz="2150" i="1" dirty="0"/>
                  <a:t>s</a:t>
                </a:r>
                <a:r>
                  <a:rPr lang="en-US" sz="2150" dirty="0"/>
                  <a:t>) and is described </a:t>
                </a:r>
                <a:r>
                  <a:rPr lang="en-US" sz="2150" dirty="0" smtClean="0"/>
                  <a:t>in the next slide:</a:t>
                </a:r>
                <a:endParaRPr lang="en-US" sz="215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1120" y="914399"/>
                <a:ext cx="12049760" cy="5176066"/>
              </a:xfrm>
              <a:blipFill>
                <a:blip r:embed="rId2"/>
                <a:stretch>
                  <a:fillRect l="-658" t="-707" r="-658" b="-7892"/>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80</a:t>
            </a:fld>
            <a:endParaRPr lang="en-US"/>
          </a:p>
        </p:txBody>
      </p:sp>
    </p:spTree>
    <p:extLst>
      <p:ext uri="{BB962C8B-B14F-4D97-AF65-F5344CB8AC3E}">
        <p14:creationId xmlns:p14="http://schemas.microsoft.com/office/powerpoint/2010/main" val="199314067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 Pre-trained model</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1280" y="914399"/>
                <a:ext cx="12029440" cy="5176066"/>
              </a:xfrm>
            </p:spPr>
            <p:txBody>
              <a:bodyPr>
                <a:noAutofit/>
              </a:bodyPr>
              <a:lstStyle/>
              <a:p>
                <a:pPr marL="0" indent="0">
                  <a:buNone/>
                </a:pPr>
                <a:r>
                  <a:rPr lang="en-US" sz="1850" dirty="0"/>
                  <a:t>The old policy parameter </a:t>
                </a:r>
                <a:r>
                  <a:rPr lang="en-US" sz="1850" dirty="0" err="1"/>
                  <a:t>Θ</a:t>
                </a:r>
                <a:r>
                  <a:rPr lang="en-US" sz="1850" i="1" baseline="-25000" dirty="0" err="1"/>
                  <a:t>old</a:t>
                </a:r>
                <a:r>
                  <a:rPr lang="en-US" sz="1850" dirty="0"/>
                  <a:t> is initialized by current one as </a:t>
                </a:r>
                <a:r>
                  <a:rPr lang="en-US" sz="1850" dirty="0" err="1"/>
                  <a:t>Θ</a:t>
                </a:r>
                <a:r>
                  <a:rPr lang="en-US" sz="1850" i="1" baseline="-25000" dirty="0" err="1"/>
                  <a:t>old</a:t>
                </a:r>
                <a:r>
                  <a:rPr lang="en-US" sz="1850" dirty="0"/>
                  <a:t> = Θ.</a:t>
                </a:r>
              </a:p>
              <a:p>
                <a:pPr marL="0" indent="0">
                  <a:buNone/>
                </a:pPr>
                <a:r>
                  <a:rPr lang="en-US" sz="1850" dirty="0"/>
                  <a:t>Repeat whenever an epoch is fed:</a:t>
                </a:r>
              </a:p>
              <a:p>
                <a:pPr indent="0">
                  <a:buNone/>
                </a:pPr>
                <a:r>
                  <a:rPr lang="en-US" sz="1850" dirty="0"/>
                  <a:t>The epoch is a part of training data including prompt and actual response so that original transformer (policy) </a:t>
                </a:r>
                <a:r>
                  <a:rPr lang="en-US" sz="1850" i="1" dirty="0"/>
                  <a:t>π</a:t>
                </a:r>
                <a:r>
                  <a:rPr lang="en-US" sz="1850" baseline="-25000" dirty="0"/>
                  <a:t>Θ</a:t>
                </a:r>
                <a:r>
                  <a:rPr lang="en-US" sz="1850" dirty="0"/>
                  <a:t>(</a:t>
                </a:r>
                <a:r>
                  <a:rPr lang="en-US" sz="1850" i="1" dirty="0"/>
                  <a:t>a</a:t>
                </a:r>
                <a:r>
                  <a:rPr lang="en-US" sz="1850" dirty="0"/>
                  <a:t> | </a:t>
                </a:r>
                <a:r>
                  <a:rPr lang="en-US" sz="1850" i="1" dirty="0"/>
                  <a:t>s</a:t>
                </a:r>
                <a:r>
                  <a:rPr lang="en-US" sz="1850" dirty="0"/>
                  <a:t>) generates new responses. Later on, users give feedbacks to the new responses so as to collect partial preference data on which reward transformer </a:t>
                </a:r>
                <a:r>
                  <a:rPr lang="en-US" sz="1850" i="1" dirty="0"/>
                  <a:t>R</a:t>
                </a:r>
                <a:r>
                  <a:rPr lang="en-US" sz="1850" baseline="-25000" dirty="0"/>
                  <a:t>Ψ</a:t>
                </a:r>
                <a:r>
                  <a:rPr lang="en-US" sz="1850" dirty="0"/>
                  <a:t>(</a:t>
                </a:r>
                <a:r>
                  <a:rPr lang="en-US" sz="1850" i="1" dirty="0"/>
                  <a:t>s</a:t>
                </a:r>
                <a:r>
                  <a:rPr lang="en-US" sz="1850" dirty="0"/>
                  <a:t>, </a:t>
                </a:r>
                <a:r>
                  <a:rPr lang="en-US" sz="1850" i="1" dirty="0"/>
                  <a:t>a</a:t>
                </a:r>
                <a:r>
                  <a:rPr lang="en-US" sz="1850" dirty="0"/>
                  <a:t>) is trained so as to estimate preference parameter Ψ with note that prompt, response, and user rating are coded as state, action, and preference, respectively.</a:t>
                </a:r>
              </a:p>
              <a:p>
                <a:pPr marL="0" indent="0">
                  <a:buNone/>
                </a:pPr>
                <a:endParaRPr lang="en-US" sz="1850" dirty="0"/>
              </a:p>
              <a:p>
                <a:pPr indent="0">
                  <a:buNone/>
                </a:pPr>
                <a:r>
                  <a:rPr lang="en-US" sz="1850" dirty="0"/>
                  <a:t>Suppose the epoch has </a:t>
                </a:r>
                <a:r>
                  <a:rPr lang="en-US" sz="1850" i="1" dirty="0"/>
                  <a:t>T</a:t>
                </a:r>
                <a:r>
                  <a:rPr lang="en-US" sz="1850" dirty="0"/>
                  <a:t> batches so as to calculate </a:t>
                </a:r>
                <a:r>
                  <a:rPr lang="en-US" sz="1850" i="1" dirty="0"/>
                  <a:t>T</a:t>
                </a:r>
                <a:r>
                  <a:rPr lang="en-US" sz="1850" dirty="0"/>
                  <a:t> important quantities such as immediate reward function </a:t>
                </a:r>
                <a:r>
                  <a:rPr lang="en-US" sz="1850" i="1" dirty="0"/>
                  <a:t>R</a:t>
                </a:r>
                <a:r>
                  <a:rPr lang="en-US" sz="1850" baseline="-25000" dirty="0"/>
                  <a:t>Ψ</a:t>
                </a:r>
                <a:r>
                  <a:rPr lang="en-US" sz="1850" dirty="0"/>
                  <a:t>(</a:t>
                </a:r>
                <a:r>
                  <a:rPr lang="en-US" sz="1850" i="1" dirty="0" err="1"/>
                  <a:t>s</a:t>
                </a:r>
                <a:r>
                  <a:rPr lang="en-US" sz="1850" i="1" baseline="-25000" dirty="0" err="1"/>
                  <a:t>t</a:t>
                </a:r>
                <a:r>
                  <a:rPr lang="en-US" sz="1850" dirty="0"/>
                  <a:t>), future reward (value function) </a:t>
                </a:r>
                <a:r>
                  <a:rPr lang="en-US" sz="1850" i="1" dirty="0"/>
                  <a:t>V</a:t>
                </a:r>
                <a:r>
                  <a:rPr lang="en-US" sz="1850" baseline="-25000" dirty="0"/>
                  <a:t>Φ</a:t>
                </a:r>
                <a:r>
                  <a:rPr lang="en-US" sz="1850" dirty="0"/>
                  <a:t>(</a:t>
                </a:r>
                <a:r>
                  <a:rPr lang="en-US" sz="1850" i="1" dirty="0" err="1"/>
                  <a:t>s</a:t>
                </a:r>
                <a:r>
                  <a:rPr lang="en-US" sz="1850" i="1" baseline="-25000" dirty="0" err="1"/>
                  <a:t>t</a:t>
                </a:r>
                <a:r>
                  <a:rPr lang="en-US" sz="1850" dirty="0"/>
                  <a:t>), </a:t>
                </a:r>
                <a:r>
                  <a:rPr lang="en-US" sz="1850" i="1" dirty="0"/>
                  <a:t>n</a:t>
                </a:r>
                <a:r>
                  <a:rPr lang="en-US" sz="1850" dirty="0"/>
                  <a:t>-step return </a:t>
                </a:r>
                <a:r>
                  <a:rPr lang="en-US" sz="1850" i="1" dirty="0" err="1"/>
                  <a:t>R</a:t>
                </a:r>
                <a:r>
                  <a:rPr lang="en-US" sz="1850" i="1" baseline="-25000" dirty="0" err="1"/>
                  <a:t>t</a:t>
                </a:r>
                <a:r>
                  <a:rPr lang="en-US" sz="1850" baseline="30000" dirty="0"/>
                  <a:t>(</a:t>
                </a:r>
                <a:r>
                  <a:rPr lang="en-US" sz="1850" i="1" baseline="30000" dirty="0"/>
                  <a:t>n</a:t>
                </a:r>
                <a:r>
                  <a:rPr lang="en-US" sz="1850" baseline="30000" dirty="0"/>
                  <a:t>)</a:t>
                </a:r>
                <a:r>
                  <a:rPr lang="en-US" sz="1850" dirty="0"/>
                  <a:t>, advantage function </a:t>
                </a:r>
                <a:r>
                  <a:rPr lang="en-US" sz="1850" i="1" dirty="0"/>
                  <a:t>A</a:t>
                </a:r>
                <a:r>
                  <a:rPr lang="en-US" sz="1850" i="1" baseline="-25000" dirty="0"/>
                  <a:t>t</a:t>
                </a:r>
                <a:r>
                  <a:rPr lang="en-US" sz="1850" dirty="0"/>
                  <a:t>, and probability ratio </a:t>
                </a:r>
                <a:r>
                  <a:rPr lang="en-US" sz="1850" i="1" dirty="0" err="1"/>
                  <a:t>r</a:t>
                </a:r>
                <a:r>
                  <a:rPr lang="en-US" sz="1850" baseline="-25000" dirty="0" err="1"/>
                  <a:t>Θ</a:t>
                </a:r>
                <a:r>
                  <a:rPr lang="en-US" sz="1850" dirty="0"/>
                  <a:t>(</a:t>
                </a:r>
                <a:r>
                  <a:rPr lang="en-US" sz="1850" i="1" dirty="0" err="1"/>
                  <a:t>s</a:t>
                </a:r>
                <a:r>
                  <a:rPr lang="en-US" sz="1850" i="1" baseline="-25000" dirty="0" err="1"/>
                  <a:t>t</a:t>
                </a:r>
                <a:r>
                  <a:rPr lang="en-US" sz="1850" dirty="0"/>
                  <a:t>) as expectations.</a:t>
                </a:r>
              </a:p>
              <a:p>
                <a:pPr indent="0">
                  <a:buNone/>
                </a:pPr>
                <a:r>
                  <a:rPr lang="en-US" sz="1850" dirty="0"/>
                  <a:t> </a:t>
                </a:r>
              </a:p>
              <a:p>
                <a:pPr indent="0">
                  <a:buNone/>
                </a:pPr>
                <a:r>
                  <a:rPr lang="en-US" sz="1850" dirty="0" smtClean="0"/>
                  <a:t>Expected reward </a:t>
                </a:r>
                <a:r>
                  <a:rPr lang="en-US" sz="1850" dirty="0"/>
                  <a:t>parameter Φ is estimated by minimizing mean square error of future reward (value function) </a:t>
                </a:r>
                <a:r>
                  <a:rPr lang="en-US" sz="1850" i="1" dirty="0"/>
                  <a:t>V</a:t>
                </a:r>
                <a:r>
                  <a:rPr lang="en-US" sz="1850" baseline="-25000" dirty="0"/>
                  <a:t>Φ</a:t>
                </a:r>
                <a:r>
                  <a:rPr lang="en-US" sz="1850" dirty="0"/>
                  <a:t>(</a:t>
                </a:r>
                <a:r>
                  <a:rPr lang="en-US" sz="1850" i="1" dirty="0" err="1"/>
                  <a:t>s</a:t>
                </a:r>
                <a:r>
                  <a:rPr lang="en-US" sz="1850" i="1" baseline="-25000" dirty="0" err="1"/>
                  <a:t>t</a:t>
                </a:r>
                <a:r>
                  <a:rPr lang="en-US" sz="1850" dirty="0" smtClean="0"/>
                  <a:t>):</a:t>
                </a:r>
                <a:endParaRPr lang="en-US" sz="1850" dirty="0"/>
              </a:p>
              <a:p>
                <a:pPr indent="0">
                  <a:buNone/>
                </a:pPr>
                <a14:m>
                  <m:oMathPara xmlns:m="http://schemas.openxmlformats.org/officeDocument/2006/math">
                    <m:oMathParaPr>
                      <m:jc m:val="centerGroup"/>
                    </m:oMathParaPr>
                    <m:oMath xmlns:m="http://schemas.openxmlformats.org/officeDocument/2006/math">
                      <m:r>
                        <m:rPr>
                          <m:sty m:val="p"/>
                        </m:rPr>
                        <a:rPr lang="en-US" sz="1850">
                          <a:latin typeface="Cambria Math" panose="02040503050406030204" pitchFamily="18" charset="0"/>
                        </a:rPr>
                        <m:t>Φ</m:t>
                      </m:r>
                      <m:r>
                        <a:rPr lang="en-US" sz="1850" i="1">
                          <a:latin typeface="Cambria Math" panose="02040503050406030204" pitchFamily="18" charset="0"/>
                        </a:rPr>
                        <m:t>=</m:t>
                      </m:r>
                      <m:r>
                        <m:rPr>
                          <m:sty m:val="p"/>
                        </m:rPr>
                        <a:rPr lang="en-US" sz="1850">
                          <a:latin typeface="Cambria Math" panose="02040503050406030204" pitchFamily="18" charset="0"/>
                        </a:rPr>
                        <m:t>Φ</m:t>
                      </m:r>
                      <m:r>
                        <a:rPr lang="en-US" sz="1850" i="1">
                          <a:latin typeface="Cambria Math" panose="02040503050406030204" pitchFamily="18" charset="0"/>
                        </a:rPr>
                        <m:t>−</m:t>
                      </m:r>
                      <m:r>
                        <a:rPr lang="en-US" sz="1850" i="1">
                          <a:latin typeface="Cambria Math" panose="02040503050406030204" pitchFamily="18" charset="0"/>
                        </a:rPr>
                        <m:t>𝛾</m:t>
                      </m:r>
                      <m:d>
                        <m:dPr>
                          <m:ctrlPr>
                            <a:rPr lang="en-US" sz="1850" i="1">
                              <a:latin typeface="Cambria Math" panose="02040503050406030204" pitchFamily="18" charset="0"/>
                            </a:rPr>
                          </m:ctrlPr>
                        </m:dPr>
                        <m:e>
                          <m:sSubSup>
                            <m:sSubSupPr>
                              <m:ctrlPr>
                                <a:rPr lang="en-US" sz="1850" i="1">
                                  <a:latin typeface="Cambria Math" panose="02040503050406030204" pitchFamily="18" charset="0"/>
                                </a:rPr>
                              </m:ctrlPr>
                            </m:sSubSupPr>
                            <m:e>
                              <m:r>
                                <a:rPr lang="en-US" sz="1850" i="1">
                                  <a:latin typeface="Cambria Math" panose="02040503050406030204" pitchFamily="18" charset="0"/>
                                </a:rPr>
                                <m:t>𝑅</m:t>
                              </m:r>
                            </m:e>
                            <m:sub>
                              <m:r>
                                <a:rPr lang="en-US" sz="1850" i="1">
                                  <a:latin typeface="Cambria Math" panose="02040503050406030204" pitchFamily="18" charset="0"/>
                                </a:rPr>
                                <m:t>𝑡</m:t>
                              </m:r>
                            </m:sub>
                            <m:sup>
                              <m:d>
                                <m:dPr>
                                  <m:ctrlPr>
                                    <a:rPr lang="en-US" sz="1850" i="1">
                                      <a:latin typeface="Cambria Math" panose="02040503050406030204" pitchFamily="18" charset="0"/>
                                    </a:rPr>
                                  </m:ctrlPr>
                                </m:dPr>
                                <m:e>
                                  <m:r>
                                    <a:rPr lang="en-US" sz="1850" i="1">
                                      <a:latin typeface="Cambria Math" panose="02040503050406030204" pitchFamily="18" charset="0"/>
                                    </a:rPr>
                                    <m:t>𝑛</m:t>
                                  </m:r>
                                </m:e>
                              </m:d>
                            </m:sup>
                          </m:sSubSup>
                          <m:r>
                            <a:rPr lang="en-US" sz="1850" i="1">
                              <a:latin typeface="Cambria Math" panose="02040503050406030204" pitchFamily="18" charset="0"/>
                            </a:rPr>
                            <m:t>−</m:t>
                          </m:r>
                          <m:sSub>
                            <m:sSubPr>
                              <m:ctrlPr>
                                <a:rPr lang="en-US" sz="1850" i="1">
                                  <a:latin typeface="Cambria Math" panose="02040503050406030204" pitchFamily="18" charset="0"/>
                                </a:rPr>
                              </m:ctrlPr>
                            </m:sSubPr>
                            <m:e>
                              <m:r>
                                <a:rPr lang="en-US" sz="1850" i="1">
                                  <a:latin typeface="Cambria Math" panose="02040503050406030204" pitchFamily="18" charset="0"/>
                                </a:rPr>
                                <m:t>𝑉</m:t>
                              </m:r>
                            </m:e>
                            <m:sub>
                              <m:r>
                                <m:rPr>
                                  <m:sty m:val="p"/>
                                </m:rPr>
                                <a:rPr lang="en-US" sz="1850">
                                  <a:latin typeface="Cambria Math" panose="02040503050406030204" pitchFamily="18" charset="0"/>
                                </a:rPr>
                                <m:t>Φ</m:t>
                              </m:r>
                            </m:sub>
                          </m:sSub>
                          <m:d>
                            <m:dPr>
                              <m:ctrlPr>
                                <a:rPr lang="en-US" sz="1850" i="1">
                                  <a:latin typeface="Cambria Math" panose="02040503050406030204" pitchFamily="18" charset="0"/>
                                </a:rPr>
                              </m:ctrlPr>
                            </m:dPr>
                            <m:e>
                              <m:sSub>
                                <m:sSubPr>
                                  <m:ctrlPr>
                                    <a:rPr lang="en-US" sz="1850" i="1">
                                      <a:latin typeface="Cambria Math" panose="02040503050406030204" pitchFamily="18" charset="0"/>
                                    </a:rPr>
                                  </m:ctrlPr>
                                </m:sSubPr>
                                <m:e>
                                  <m:r>
                                    <a:rPr lang="en-US" sz="1850" i="1">
                                      <a:latin typeface="Cambria Math" panose="02040503050406030204" pitchFamily="18" charset="0"/>
                                    </a:rPr>
                                    <m:t>𝑠</m:t>
                                  </m:r>
                                </m:e>
                                <m:sub>
                                  <m:r>
                                    <a:rPr lang="en-US" sz="1850" i="1">
                                      <a:latin typeface="Cambria Math" panose="02040503050406030204" pitchFamily="18" charset="0"/>
                                    </a:rPr>
                                    <m:t>𝑡</m:t>
                                  </m:r>
                                </m:sub>
                              </m:sSub>
                            </m:e>
                          </m:d>
                        </m:e>
                      </m:d>
                    </m:oMath>
                  </m:oMathPara>
                </a14:m>
                <a:endParaRPr lang="en-US" sz="1850" dirty="0"/>
              </a:p>
              <a:p>
                <a:pPr indent="0">
                  <a:buNone/>
                </a:pPr>
                <a:r>
                  <a:rPr lang="en-US" sz="1850" dirty="0"/>
                  <a:t>Surrogate object function </a:t>
                </a:r>
                <a:r>
                  <a:rPr lang="en-US" sz="1850" i="1" dirty="0"/>
                  <a:t>L</a:t>
                </a:r>
                <a:r>
                  <a:rPr lang="en-US" sz="1850" i="1" baseline="30000" dirty="0"/>
                  <a:t>CLIP</a:t>
                </a:r>
                <a:r>
                  <a:rPr lang="en-US" sz="1850" dirty="0"/>
                  <a:t>(Θ) is specified and policy parameter Θ is estimated as maximizer of </a:t>
                </a:r>
                <a:r>
                  <a:rPr lang="en-US" sz="1850" i="1" dirty="0"/>
                  <a:t>L</a:t>
                </a:r>
                <a:r>
                  <a:rPr lang="en-US" sz="1850" i="1" baseline="30000" dirty="0"/>
                  <a:t>CLIP</a:t>
                </a:r>
                <a:r>
                  <a:rPr lang="en-US" sz="1850" dirty="0"/>
                  <a:t>(Θ) by SGD with this current epoch </a:t>
                </a:r>
                <a:r>
                  <a:rPr lang="en-US" sz="1850" i="1" dirty="0"/>
                  <a:t>d</a:t>
                </a:r>
                <a:r>
                  <a:rPr lang="en-US" sz="1850" dirty="0"/>
                  <a:t> or after </a:t>
                </a:r>
                <a:r>
                  <a:rPr lang="en-US" sz="1850" i="1" dirty="0"/>
                  <a:t>D</a:t>
                </a:r>
                <a:r>
                  <a:rPr lang="en-US" sz="1850" dirty="0"/>
                  <a:t> epochs (delaying estimation) as follows:</a:t>
                </a:r>
              </a:p>
              <a:p>
                <a:pPr indent="0">
                  <a:buNone/>
                </a:pPr>
                <a14:m>
                  <m:oMathPara xmlns:m="http://schemas.openxmlformats.org/officeDocument/2006/math">
                    <m:oMathParaPr>
                      <m:jc m:val="centerGroup"/>
                    </m:oMathParaPr>
                    <m:oMath xmlns:m="http://schemas.openxmlformats.org/officeDocument/2006/math">
                      <m:r>
                        <m:rPr>
                          <m:sty m:val="p"/>
                        </m:rPr>
                        <a:rPr lang="en-US" sz="1850">
                          <a:latin typeface="Cambria Math" panose="02040503050406030204" pitchFamily="18" charset="0"/>
                        </a:rPr>
                        <m:t>Θ</m:t>
                      </m:r>
                      <m:r>
                        <a:rPr lang="en-US" sz="1850">
                          <a:latin typeface="Cambria Math" panose="02040503050406030204" pitchFamily="18" charset="0"/>
                        </a:rPr>
                        <m:t>=</m:t>
                      </m:r>
                      <m:r>
                        <m:rPr>
                          <m:sty m:val="p"/>
                        </m:rPr>
                        <a:rPr lang="en-US" sz="1850">
                          <a:latin typeface="Cambria Math" panose="02040503050406030204" pitchFamily="18" charset="0"/>
                        </a:rPr>
                        <m:t>Θ</m:t>
                      </m:r>
                      <m:r>
                        <a:rPr lang="en-US" sz="1850">
                          <a:latin typeface="Cambria Math" panose="02040503050406030204" pitchFamily="18" charset="0"/>
                        </a:rPr>
                        <m:t>+</m:t>
                      </m:r>
                      <m:r>
                        <a:rPr lang="en-US" sz="1850" i="1">
                          <a:latin typeface="Cambria Math" panose="02040503050406030204" pitchFamily="18" charset="0"/>
                        </a:rPr>
                        <m:t>𝛾</m:t>
                      </m:r>
                      <m:r>
                        <a:rPr lang="en-US" sz="1850">
                          <a:latin typeface="Cambria Math" panose="02040503050406030204" pitchFamily="18" charset="0"/>
                        </a:rPr>
                        <m:t>𝛻</m:t>
                      </m:r>
                      <m:sSup>
                        <m:sSupPr>
                          <m:ctrlPr>
                            <a:rPr lang="en-US" sz="1850" i="1">
                              <a:latin typeface="Cambria Math" panose="02040503050406030204" pitchFamily="18" charset="0"/>
                            </a:rPr>
                          </m:ctrlPr>
                        </m:sSupPr>
                        <m:e>
                          <m:r>
                            <a:rPr lang="en-US" sz="1850" i="1">
                              <a:latin typeface="Cambria Math" panose="02040503050406030204" pitchFamily="18" charset="0"/>
                            </a:rPr>
                            <m:t>𝐿</m:t>
                          </m:r>
                        </m:e>
                        <m:sup>
                          <m:r>
                            <a:rPr lang="en-US" sz="1850" i="1">
                              <a:latin typeface="Cambria Math" panose="02040503050406030204" pitchFamily="18" charset="0"/>
                            </a:rPr>
                            <m:t>𝐶𝐿𝐼𝑃</m:t>
                          </m:r>
                        </m:sup>
                      </m:sSup>
                      <m:d>
                        <m:dPr>
                          <m:ctrlPr>
                            <a:rPr lang="en-US" sz="1850" i="1">
                              <a:latin typeface="Cambria Math" panose="02040503050406030204" pitchFamily="18" charset="0"/>
                            </a:rPr>
                          </m:ctrlPr>
                        </m:dPr>
                        <m:e>
                          <m:r>
                            <m:rPr>
                              <m:sty m:val="p"/>
                            </m:rPr>
                            <a:rPr lang="en-US" sz="1850">
                              <a:latin typeface="Cambria Math" panose="02040503050406030204" pitchFamily="18" charset="0"/>
                            </a:rPr>
                            <m:t>Θ</m:t>
                          </m:r>
                        </m:e>
                      </m:d>
                    </m:oMath>
                  </m:oMathPara>
                </a14:m>
                <a:endParaRPr lang="en-US" sz="1850" dirty="0"/>
              </a:p>
              <a:p>
                <a:pPr indent="0">
                  <a:buNone/>
                </a:pPr>
                <a:r>
                  <a:rPr lang="en-US" sz="1850" dirty="0"/>
                  <a:t>The old policy parameter </a:t>
                </a:r>
                <a:r>
                  <a:rPr lang="en-US" sz="1850" dirty="0" err="1"/>
                  <a:t>Θ</a:t>
                </a:r>
                <a:r>
                  <a:rPr lang="en-US" sz="1850" i="1" baseline="-25000" dirty="0" err="1"/>
                  <a:t>old</a:t>
                </a:r>
                <a:r>
                  <a:rPr lang="en-US" sz="1850" dirty="0"/>
                  <a:t> is re-assigned by current one as follows:</a:t>
                </a:r>
              </a:p>
              <a:p>
                <a:pPr indent="0">
                  <a:buNone/>
                </a:pPr>
                <a14:m>
                  <m:oMathPara xmlns:m="http://schemas.openxmlformats.org/officeDocument/2006/math">
                    <m:oMathParaPr>
                      <m:jc m:val="centerGroup"/>
                    </m:oMathParaPr>
                    <m:oMath xmlns:m="http://schemas.openxmlformats.org/officeDocument/2006/math">
                      <m:sSub>
                        <m:sSubPr>
                          <m:ctrlPr>
                            <a:rPr lang="en-US" sz="1850" i="1">
                              <a:latin typeface="Cambria Math" panose="02040503050406030204" pitchFamily="18" charset="0"/>
                            </a:rPr>
                          </m:ctrlPr>
                        </m:sSubPr>
                        <m:e>
                          <m:r>
                            <m:rPr>
                              <m:sty m:val="p"/>
                            </m:rPr>
                            <a:rPr lang="en-US" sz="1850">
                              <a:latin typeface="Cambria Math" panose="02040503050406030204" pitchFamily="18" charset="0"/>
                            </a:rPr>
                            <m:t>Θ</m:t>
                          </m:r>
                        </m:e>
                        <m:sub>
                          <m:r>
                            <a:rPr lang="en-US" sz="1850" i="1">
                              <a:latin typeface="Cambria Math" panose="02040503050406030204" pitchFamily="18" charset="0"/>
                            </a:rPr>
                            <m:t>𝑜𝑙𝑑</m:t>
                          </m:r>
                        </m:sub>
                      </m:sSub>
                      <m:r>
                        <a:rPr lang="en-US" sz="1850">
                          <a:latin typeface="Cambria Math" panose="02040503050406030204" pitchFamily="18" charset="0"/>
                        </a:rPr>
                        <m:t>=</m:t>
                      </m:r>
                      <m:r>
                        <m:rPr>
                          <m:sty m:val="p"/>
                        </m:rPr>
                        <a:rPr lang="en-US" sz="1850">
                          <a:latin typeface="Cambria Math" panose="02040503050406030204" pitchFamily="18" charset="0"/>
                        </a:rPr>
                        <m:t>Θ</m:t>
                      </m:r>
                    </m:oMath>
                  </m:oMathPara>
                </a14:m>
                <a:endParaRPr lang="en-US" sz="1850" dirty="0"/>
              </a:p>
              <a:p>
                <a:pPr marL="0" indent="0">
                  <a:buNone/>
                </a:pPr>
                <a:r>
                  <a:rPr lang="en-US" sz="1850" dirty="0"/>
                  <a:t>Until some terminated conditions are met.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1280" y="914399"/>
                <a:ext cx="12029440" cy="5176066"/>
              </a:xfrm>
              <a:blipFill>
                <a:blip r:embed="rId2"/>
                <a:stretch>
                  <a:fillRect l="-456" t="-707" r="-405" b="-6007"/>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81</a:t>
            </a:fld>
            <a:endParaRPr lang="en-US"/>
          </a:p>
        </p:txBody>
      </p:sp>
    </p:spTree>
    <p:extLst>
      <p:ext uri="{BB962C8B-B14F-4D97-AF65-F5344CB8AC3E}">
        <p14:creationId xmlns:p14="http://schemas.microsoft.com/office/powerpoint/2010/main" val="145014897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 Pre-trained model</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1120" y="914399"/>
                <a:ext cx="12049760" cy="5176066"/>
              </a:xfrm>
            </p:spPr>
            <p:txBody>
              <a:bodyPr>
                <a:normAutofit/>
              </a:bodyPr>
              <a:lstStyle/>
              <a:p>
                <a:pPr marL="0" indent="0">
                  <a:buNone/>
                </a:pPr>
                <a:r>
                  <a:rPr lang="en-US" sz="2400" dirty="0"/>
                  <a:t>In general, PPO estimates preference parameter Ψ, expected reward parameter Φ, and policy parameter Θ. The terminated conditions are often the number of iterations or insignificant change in these estimates. An important task in PPO is to calculate the gradient ∇</a:t>
                </a:r>
                <a:r>
                  <a:rPr lang="en-US" sz="2400" i="1" dirty="0"/>
                  <a:t>L</a:t>
                </a:r>
                <a:r>
                  <a:rPr lang="en-US" sz="2400" i="1" baseline="30000" dirty="0"/>
                  <a:t>CLIP</a:t>
                </a:r>
                <a:r>
                  <a:rPr lang="en-US" sz="2400" dirty="0"/>
                  <a:t>(Θ) of surrogate objective function</a:t>
                </a:r>
                <a:r>
                  <a:rPr lang="en-US" sz="2400" i="1" dirty="0"/>
                  <a:t> L</a:t>
                </a:r>
                <a:r>
                  <a:rPr lang="en-US" sz="2400" i="1" baseline="30000" dirty="0"/>
                  <a:t>CLIP</a:t>
                </a:r>
                <a:r>
                  <a:rPr lang="en-US" sz="2400" dirty="0"/>
                  <a:t>(Θ) with regard to Θ. Such gradient is called surrogate objective gradient. The function </a:t>
                </a:r>
                <a:r>
                  <a:rPr lang="en-US" sz="2400" i="1" dirty="0"/>
                  <a:t>L</a:t>
                </a:r>
                <a:r>
                  <a:rPr lang="en-US" sz="2400" i="1" baseline="30000" dirty="0"/>
                  <a:t>CLIP</a:t>
                </a:r>
                <a:r>
                  <a:rPr lang="en-US" sz="2400" dirty="0"/>
                  <a:t>(Θ) is re-written as follows:</a:t>
                </a:r>
              </a:p>
              <a:p>
                <a:pPr marL="0" indent="0">
                  <a:buNone/>
                </a:pPr>
                <a14:m>
                  <m:oMathPara xmlns:m="http://schemas.openxmlformats.org/officeDocument/2006/math">
                    <m:oMathParaPr>
                      <m:jc m:val="centerGroup"/>
                    </m:oMathParaPr>
                    <m:oMath xmlns:m="http://schemas.openxmlformats.org/officeDocument/2006/math">
                      <m:sSup>
                        <m:sSupPr>
                          <m:ctrlPr>
                            <a:rPr lang="en-US" sz="2400" i="1">
                              <a:latin typeface="Cambria Math" panose="02040503050406030204" pitchFamily="18" charset="0"/>
                            </a:rPr>
                          </m:ctrlPr>
                        </m:sSupPr>
                        <m:e>
                          <m:r>
                            <a:rPr lang="en-US" sz="2400" i="1">
                              <a:latin typeface="Cambria Math" panose="02040503050406030204" pitchFamily="18" charset="0"/>
                            </a:rPr>
                            <m:t>𝐿</m:t>
                          </m:r>
                        </m:e>
                        <m:sup>
                          <m:r>
                            <a:rPr lang="en-US" sz="2400" i="1">
                              <a:latin typeface="Cambria Math" panose="02040503050406030204" pitchFamily="18" charset="0"/>
                            </a:rPr>
                            <m:t>𝐶𝐿𝐼𝑃</m:t>
                          </m:r>
                        </m:sup>
                      </m:sSup>
                      <m:d>
                        <m:dPr>
                          <m:ctrlPr>
                            <a:rPr lang="en-US" sz="2400" i="1">
                              <a:latin typeface="Cambria Math" panose="02040503050406030204" pitchFamily="18" charset="0"/>
                            </a:rPr>
                          </m:ctrlPr>
                        </m:dPr>
                        <m:e>
                          <m:r>
                            <m:rPr>
                              <m:sty m:val="p"/>
                            </m:rPr>
                            <a:rPr lang="en-US" sz="2400">
                              <a:latin typeface="Cambria Math" panose="02040503050406030204" pitchFamily="18" charset="0"/>
                            </a:rPr>
                            <m:t>Θ</m:t>
                          </m:r>
                        </m:e>
                      </m:d>
                      <m:r>
                        <a:rPr lang="en-US" sz="2400" i="1">
                          <a:latin typeface="Cambria Math" panose="02040503050406030204" pitchFamily="18" charset="0"/>
                        </a:rPr>
                        <m:t>=</m:t>
                      </m:r>
                      <m:f>
                        <m:fPr>
                          <m:ctrlPr>
                            <a:rPr lang="en-US" sz="2400" i="1">
                              <a:latin typeface="Cambria Math" panose="02040503050406030204" pitchFamily="18" charset="0"/>
                            </a:rPr>
                          </m:ctrlPr>
                        </m:fPr>
                        <m:num>
                          <m:r>
                            <a:rPr lang="en-US" sz="2400" i="1">
                              <a:latin typeface="Cambria Math" panose="02040503050406030204" pitchFamily="18" charset="0"/>
                            </a:rPr>
                            <m:t>1</m:t>
                          </m:r>
                        </m:num>
                        <m:den>
                          <m:r>
                            <a:rPr lang="en-US" sz="2400" i="1">
                              <a:latin typeface="Cambria Math" panose="02040503050406030204" pitchFamily="18" charset="0"/>
                            </a:rPr>
                            <m:t>𝑇</m:t>
                          </m:r>
                        </m:den>
                      </m:f>
                      <m:nary>
                        <m:naryPr>
                          <m:chr m:val="∑"/>
                          <m:limLoc m:val="undOvr"/>
                          <m:ctrlPr>
                            <a:rPr lang="en-US" sz="2400" i="1">
                              <a:latin typeface="Cambria Math" panose="02040503050406030204" pitchFamily="18" charset="0"/>
                            </a:rPr>
                          </m:ctrlPr>
                        </m:naryPr>
                        <m:sub>
                          <m:r>
                            <a:rPr lang="en-US" sz="2400" i="1">
                              <a:latin typeface="Cambria Math" panose="02040503050406030204" pitchFamily="18" charset="0"/>
                            </a:rPr>
                            <m:t>𝑡</m:t>
                          </m:r>
                          <m:r>
                            <a:rPr lang="en-US" sz="2400" i="1">
                              <a:latin typeface="Cambria Math" panose="02040503050406030204" pitchFamily="18" charset="0"/>
                            </a:rPr>
                            <m:t>=0</m:t>
                          </m:r>
                        </m:sub>
                        <m:sup>
                          <m:r>
                            <a:rPr lang="en-US" sz="2400" i="1">
                              <a:latin typeface="Cambria Math" panose="02040503050406030204" pitchFamily="18" charset="0"/>
                            </a:rPr>
                            <m:t>𝑇</m:t>
                          </m:r>
                          <m:r>
                            <a:rPr lang="en-US" sz="2400" i="1">
                              <a:latin typeface="Cambria Math" panose="02040503050406030204" pitchFamily="18" charset="0"/>
                            </a:rPr>
                            <m:t>−1</m:t>
                          </m:r>
                        </m:sup>
                        <m:e>
                          <m:r>
                            <a:rPr lang="en-US" sz="2400" i="1">
                              <a:latin typeface="Cambria Math" panose="02040503050406030204" pitchFamily="18" charset="0"/>
                            </a:rPr>
                            <m:t>𝑓</m:t>
                          </m:r>
                          <m:d>
                            <m:dPr>
                              <m:ctrlPr>
                                <a:rPr lang="en-US" sz="2400" i="1">
                                  <a:latin typeface="Cambria Math" panose="02040503050406030204" pitchFamily="18" charset="0"/>
                                </a:rPr>
                              </m:ctrlPr>
                            </m:dPr>
                            <m:e>
                              <m:r>
                                <m:rPr>
                                  <m:sty m:val="p"/>
                                </m:rPr>
                                <a:rPr lang="en-US" sz="2400">
                                  <a:latin typeface="Cambria Math" panose="02040503050406030204" pitchFamily="18" charset="0"/>
                                </a:rPr>
                                <m:t>Θ</m:t>
                              </m:r>
                            </m:e>
                          </m:d>
                        </m:e>
                      </m:nary>
                    </m:oMath>
                  </m:oMathPara>
                </a14:m>
                <a:endParaRPr lang="en-US" sz="2400" dirty="0"/>
              </a:p>
              <a:p>
                <a:pPr marL="0" indent="0">
                  <a:buNone/>
                </a:pPr>
                <a:r>
                  <a:rPr lang="en-US" sz="2400" dirty="0"/>
                  <a:t>Where </a:t>
                </a:r>
                <a:r>
                  <a:rPr lang="en-US" sz="2400" i="1" dirty="0"/>
                  <a:t>f</a:t>
                </a:r>
                <a:r>
                  <a:rPr lang="en-US" sz="2400" dirty="0"/>
                  <a:t>(Θ) is called partial surrogate objective function:</a:t>
                </a:r>
              </a:p>
              <a:p>
                <a:pPr marL="0" indent="0">
                  <a:buNone/>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𝑓</m:t>
                      </m:r>
                      <m:d>
                        <m:dPr>
                          <m:ctrlPr>
                            <a:rPr lang="en-US" sz="2400" i="1">
                              <a:latin typeface="Cambria Math" panose="02040503050406030204" pitchFamily="18" charset="0"/>
                            </a:rPr>
                          </m:ctrlPr>
                        </m:dPr>
                        <m:e>
                          <m:r>
                            <m:rPr>
                              <m:sty m:val="p"/>
                            </m:rPr>
                            <a:rPr lang="en-US" sz="2400">
                              <a:latin typeface="Cambria Math" panose="02040503050406030204" pitchFamily="18" charset="0"/>
                            </a:rPr>
                            <m:t>Θ</m:t>
                          </m:r>
                        </m:e>
                      </m:d>
                      <m:r>
                        <a:rPr lang="en-US" sz="2400" i="1">
                          <a:latin typeface="Cambria Math" panose="02040503050406030204" pitchFamily="18" charset="0"/>
                        </a:rPr>
                        <m:t>=</m:t>
                      </m:r>
                      <m:func>
                        <m:funcPr>
                          <m:ctrlPr>
                            <a:rPr lang="en-US" sz="2400" i="1">
                              <a:latin typeface="Cambria Math" panose="02040503050406030204" pitchFamily="18" charset="0"/>
                            </a:rPr>
                          </m:ctrlPr>
                        </m:funcPr>
                        <m:fName>
                          <m:r>
                            <m:rPr>
                              <m:sty m:val="p"/>
                            </m:rPr>
                            <a:rPr lang="en-US" sz="2400">
                              <a:latin typeface="Cambria Math" panose="02040503050406030204" pitchFamily="18" charset="0"/>
                            </a:rPr>
                            <m:t>min</m:t>
                          </m:r>
                        </m:fName>
                        <m:e>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𝑟</m:t>
                                  </m:r>
                                </m:e>
                                <m:sub>
                                  <m:r>
                                    <m:rPr>
                                      <m:sty m:val="p"/>
                                    </m:rPr>
                                    <a:rPr lang="en-US" sz="2400">
                                      <a:latin typeface="Cambria Math" panose="02040503050406030204" pitchFamily="18" charset="0"/>
                                    </a:rPr>
                                    <m:t>Θ</m:t>
                                  </m:r>
                                </m:sub>
                              </m:sSub>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𝑠</m:t>
                                      </m:r>
                                    </m:e>
                                    <m:sub>
                                      <m:r>
                                        <a:rPr lang="en-US" sz="2400" i="1">
                                          <a:latin typeface="Cambria Math" panose="02040503050406030204" pitchFamily="18" charset="0"/>
                                        </a:rPr>
                                        <m:t>𝑡</m:t>
                                      </m:r>
                                    </m:sub>
                                  </m:sSub>
                                </m:e>
                              </m:d>
                              <m:sSub>
                                <m:sSubPr>
                                  <m:ctrlPr>
                                    <a:rPr lang="en-US" sz="2400" i="1">
                                      <a:latin typeface="Cambria Math" panose="02040503050406030204" pitchFamily="18" charset="0"/>
                                    </a:rPr>
                                  </m:ctrlPr>
                                </m:sSubPr>
                                <m:e>
                                  <m:r>
                                    <a:rPr lang="en-US" sz="2400" i="1">
                                      <a:latin typeface="Cambria Math" panose="02040503050406030204" pitchFamily="18" charset="0"/>
                                    </a:rPr>
                                    <m:t>𝐴</m:t>
                                  </m:r>
                                </m:e>
                                <m:sub>
                                  <m:r>
                                    <a:rPr lang="en-US" sz="2400" i="1" baseline="-25000">
                                      <a:latin typeface="Cambria Math" panose="02040503050406030204" pitchFamily="18" charset="0"/>
                                    </a:rPr>
                                    <m:t>𝑡</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panose="02040503050406030204" pitchFamily="18" charset="0"/>
                                        </a:rPr>
                                        <m:t>𝑟</m:t>
                                      </m:r>
                                    </m:e>
                                  </m:acc>
                                </m:e>
                                <m:sub>
                                  <m:r>
                                    <m:rPr>
                                      <m:sty m:val="p"/>
                                    </m:rPr>
                                    <a:rPr lang="en-US" sz="2400">
                                      <a:latin typeface="Cambria Math" panose="02040503050406030204" pitchFamily="18" charset="0"/>
                                    </a:rPr>
                                    <m:t>Θ</m:t>
                                  </m:r>
                                </m:sub>
                              </m:sSub>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𝑠</m:t>
                                      </m:r>
                                    </m:e>
                                    <m:sub>
                                      <m:r>
                                        <a:rPr lang="en-US" sz="2400" i="1">
                                          <a:latin typeface="Cambria Math" panose="02040503050406030204" pitchFamily="18" charset="0"/>
                                        </a:rPr>
                                        <m:t>𝑡</m:t>
                                      </m:r>
                                    </m:sub>
                                  </m:sSub>
                                </m:e>
                              </m:d>
                              <m:sSub>
                                <m:sSubPr>
                                  <m:ctrlPr>
                                    <a:rPr lang="en-US" sz="2400" i="1">
                                      <a:latin typeface="Cambria Math" panose="02040503050406030204" pitchFamily="18" charset="0"/>
                                    </a:rPr>
                                  </m:ctrlPr>
                                </m:sSubPr>
                                <m:e>
                                  <m:r>
                                    <a:rPr lang="en-US" sz="2400" i="1">
                                      <a:latin typeface="Cambria Math" panose="02040503050406030204" pitchFamily="18" charset="0"/>
                                    </a:rPr>
                                    <m:t>𝐴</m:t>
                                  </m:r>
                                </m:e>
                                <m:sub>
                                  <m:r>
                                    <a:rPr lang="en-US" sz="2400" i="1" baseline="-25000">
                                      <a:latin typeface="Cambria Math" panose="02040503050406030204" pitchFamily="18" charset="0"/>
                                    </a:rPr>
                                    <m:t>𝑡</m:t>
                                  </m:r>
                                </m:sub>
                              </m:sSub>
                            </m:e>
                          </m:d>
                        </m:e>
                      </m:func>
                    </m:oMath>
                  </m:oMathPara>
                </a14:m>
                <a:endParaRPr lang="en-US" sz="2400" dirty="0"/>
              </a:p>
              <a:p>
                <a:pPr marL="0" indent="0">
                  <a:buNone/>
                </a:pPr>
                <a:r>
                  <a:rPr lang="en-US" sz="2400" dirty="0"/>
                  <a:t>So that</a:t>
                </a:r>
              </a:p>
              <a:p>
                <a:pPr marL="0" indent="0">
                  <a:buNone/>
                </a:pPr>
                <a14:m>
                  <m:oMathPara xmlns:m="http://schemas.openxmlformats.org/officeDocument/2006/math">
                    <m:oMathParaPr>
                      <m:jc m:val="centerGroup"/>
                    </m:oMathParaPr>
                    <m:oMath xmlns:m="http://schemas.openxmlformats.org/officeDocument/2006/math">
                      <m:r>
                        <a:rPr lang="en-US" sz="2400">
                          <a:latin typeface="Cambria Math" panose="02040503050406030204" pitchFamily="18" charset="0"/>
                        </a:rPr>
                        <m:t>𝛻</m:t>
                      </m:r>
                      <m:sSup>
                        <m:sSupPr>
                          <m:ctrlPr>
                            <a:rPr lang="en-US" sz="2400" i="1">
                              <a:latin typeface="Cambria Math" panose="02040503050406030204" pitchFamily="18" charset="0"/>
                            </a:rPr>
                          </m:ctrlPr>
                        </m:sSupPr>
                        <m:e>
                          <m:r>
                            <a:rPr lang="en-US" sz="2400" i="1">
                              <a:latin typeface="Cambria Math" panose="02040503050406030204" pitchFamily="18" charset="0"/>
                            </a:rPr>
                            <m:t>𝐿</m:t>
                          </m:r>
                        </m:e>
                        <m:sup>
                          <m:r>
                            <a:rPr lang="en-US" sz="2400" i="1">
                              <a:latin typeface="Cambria Math" panose="02040503050406030204" pitchFamily="18" charset="0"/>
                            </a:rPr>
                            <m:t>𝐶𝐿𝐼𝑃</m:t>
                          </m:r>
                        </m:sup>
                      </m:sSup>
                      <m:d>
                        <m:dPr>
                          <m:ctrlPr>
                            <a:rPr lang="en-US" sz="2400" i="1">
                              <a:latin typeface="Cambria Math" panose="02040503050406030204" pitchFamily="18" charset="0"/>
                            </a:rPr>
                          </m:ctrlPr>
                        </m:dPr>
                        <m:e>
                          <m:r>
                            <m:rPr>
                              <m:sty m:val="p"/>
                            </m:rPr>
                            <a:rPr lang="en-US" sz="2400">
                              <a:latin typeface="Cambria Math" panose="02040503050406030204" pitchFamily="18" charset="0"/>
                            </a:rPr>
                            <m:t>Θ</m:t>
                          </m:r>
                        </m:e>
                      </m:d>
                      <m:r>
                        <a:rPr lang="en-US" sz="2400" i="1">
                          <a:latin typeface="Cambria Math" panose="02040503050406030204" pitchFamily="18" charset="0"/>
                        </a:rPr>
                        <m:t>=</m:t>
                      </m:r>
                      <m:f>
                        <m:fPr>
                          <m:ctrlPr>
                            <a:rPr lang="en-US" sz="2400" i="1">
                              <a:latin typeface="Cambria Math" panose="02040503050406030204" pitchFamily="18" charset="0"/>
                            </a:rPr>
                          </m:ctrlPr>
                        </m:fPr>
                        <m:num>
                          <m:r>
                            <a:rPr lang="en-US" sz="2400" i="1">
                              <a:latin typeface="Cambria Math" panose="02040503050406030204" pitchFamily="18" charset="0"/>
                            </a:rPr>
                            <m:t>1</m:t>
                          </m:r>
                        </m:num>
                        <m:den>
                          <m:r>
                            <a:rPr lang="en-US" sz="2400" i="1">
                              <a:latin typeface="Cambria Math" panose="02040503050406030204" pitchFamily="18" charset="0"/>
                            </a:rPr>
                            <m:t>𝑇</m:t>
                          </m:r>
                        </m:den>
                      </m:f>
                      <m:nary>
                        <m:naryPr>
                          <m:chr m:val="∑"/>
                          <m:limLoc m:val="undOvr"/>
                          <m:ctrlPr>
                            <a:rPr lang="en-US" sz="2400" i="1">
                              <a:latin typeface="Cambria Math" panose="02040503050406030204" pitchFamily="18" charset="0"/>
                            </a:rPr>
                          </m:ctrlPr>
                        </m:naryPr>
                        <m:sub>
                          <m:r>
                            <a:rPr lang="en-US" sz="2400" i="1">
                              <a:latin typeface="Cambria Math" panose="02040503050406030204" pitchFamily="18" charset="0"/>
                            </a:rPr>
                            <m:t>𝑡</m:t>
                          </m:r>
                          <m:r>
                            <a:rPr lang="en-US" sz="2400" i="1">
                              <a:latin typeface="Cambria Math" panose="02040503050406030204" pitchFamily="18" charset="0"/>
                            </a:rPr>
                            <m:t>=0</m:t>
                          </m:r>
                        </m:sub>
                        <m:sup>
                          <m:r>
                            <a:rPr lang="en-US" sz="2400" i="1">
                              <a:latin typeface="Cambria Math" panose="02040503050406030204" pitchFamily="18" charset="0"/>
                            </a:rPr>
                            <m:t>𝑇</m:t>
                          </m:r>
                          <m:r>
                            <a:rPr lang="en-US" sz="2400" i="1">
                              <a:latin typeface="Cambria Math" panose="02040503050406030204" pitchFamily="18" charset="0"/>
                            </a:rPr>
                            <m:t>−1</m:t>
                          </m:r>
                        </m:sup>
                        <m:e>
                          <m:r>
                            <a:rPr lang="en-US" sz="2400">
                              <a:latin typeface="Cambria Math" panose="02040503050406030204" pitchFamily="18" charset="0"/>
                            </a:rPr>
                            <m:t>𝛻</m:t>
                          </m:r>
                          <m:r>
                            <a:rPr lang="en-US" sz="2400" i="1">
                              <a:latin typeface="Cambria Math" panose="02040503050406030204" pitchFamily="18" charset="0"/>
                            </a:rPr>
                            <m:t>𝑓</m:t>
                          </m:r>
                          <m:d>
                            <m:dPr>
                              <m:ctrlPr>
                                <a:rPr lang="en-US" sz="2400" i="1">
                                  <a:latin typeface="Cambria Math" panose="02040503050406030204" pitchFamily="18" charset="0"/>
                                </a:rPr>
                              </m:ctrlPr>
                            </m:dPr>
                            <m:e>
                              <m:r>
                                <m:rPr>
                                  <m:sty m:val="p"/>
                                </m:rPr>
                                <a:rPr lang="en-US" sz="2400">
                                  <a:latin typeface="Cambria Math" panose="02040503050406030204" pitchFamily="18" charset="0"/>
                                </a:rPr>
                                <m:t>Θ</m:t>
                              </m:r>
                            </m:e>
                          </m:d>
                        </m:e>
                      </m:nary>
                    </m:oMath>
                  </m:oMathPara>
                </a14:m>
                <a:endParaRPr lang="en-US" sz="2400" dirty="0"/>
              </a:p>
              <a:p>
                <a:pPr marL="0" indent="0">
                  <a:buNone/>
                </a:pPr>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1120" y="914399"/>
                <a:ext cx="12049760" cy="5176066"/>
              </a:xfrm>
              <a:blipFill>
                <a:blip r:embed="rId2"/>
                <a:stretch>
                  <a:fillRect l="-810" t="-942" r="-810"/>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82</a:t>
            </a:fld>
            <a:endParaRPr lang="en-US"/>
          </a:p>
        </p:txBody>
      </p:sp>
    </p:spTree>
    <p:extLst>
      <p:ext uri="{BB962C8B-B14F-4D97-AF65-F5344CB8AC3E}">
        <p14:creationId xmlns:p14="http://schemas.microsoft.com/office/powerpoint/2010/main" val="215762430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 Pre-trained model</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1120" y="914399"/>
                <a:ext cx="12019280" cy="5176066"/>
              </a:xfrm>
            </p:spPr>
            <p:txBody>
              <a:bodyPr>
                <a:normAutofit/>
              </a:bodyPr>
              <a:lstStyle/>
              <a:p>
                <a:pPr marL="0" indent="0">
                  <a:buNone/>
                </a:pPr>
                <a:r>
                  <a:rPr lang="en-US" sz="2700" dirty="0"/>
                  <a:t>Where ∇</a:t>
                </a:r>
                <a:r>
                  <a:rPr lang="en-US" sz="2700" i="1" dirty="0"/>
                  <a:t>f</a:t>
                </a:r>
                <a:r>
                  <a:rPr lang="en-US" sz="2700" dirty="0"/>
                  <a:t>(Θ) is called partial surrogate objective gradient which is necessary to be determined.</a:t>
                </a:r>
              </a:p>
              <a:p>
                <a:pPr marL="0" indent="0">
                  <a:buNone/>
                </a:pPr>
                <a14:m>
                  <m:oMathPara xmlns:m="http://schemas.openxmlformats.org/officeDocument/2006/math">
                    <m:oMathParaPr>
                      <m:jc m:val="centerGroup"/>
                    </m:oMathParaPr>
                    <m:oMath xmlns:m="http://schemas.openxmlformats.org/officeDocument/2006/math">
                      <m:r>
                        <a:rPr lang="en-US" sz="2700">
                          <a:latin typeface="Cambria Math" panose="02040503050406030204" pitchFamily="18" charset="0"/>
                        </a:rPr>
                        <m:t>𝛻</m:t>
                      </m:r>
                      <m:r>
                        <a:rPr lang="en-US" sz="2700" i="1">
                          <a:latin typeface="Cambria Math" panose="02040503050406030204" pitchFamily="18" charset="0"/>
                        </a:rPr>
                        <m:t>𝑓</m:t>
                      </m:r>
                      <m:d>
                        <m:dPr>
                          <m:ctrlPr>
                            <a:rPr lang="en-US" sz="2700" i="1">
                              <a:latin typeface="Cambria Math" panose="02040503050406030204" pitchFamily="18" charset="0"/>
                            </a:rPr>
                          </m:ctrlPr>
                        </m:dPr>
                        <m:e>
                          <m:r>
                            <m:rPr>
                              <m:sty m:val="p"/>
                            </m:rPr>
                            <a:rPr lang="en-US" sz="2700">
                              <a:latin typeface="Cambria Math" panose="02040503050406030204" pitchFamily="18" charset="0"/>
                            </a:rPr>
                            <m:t>Θ</m:t>
                          </m:r>
                        </m:e>
                      </m:d>
                      <m:r>
                        <a:rPr lang="en-US" sz="2700" i="1">
                          <a:latin typeface="Cambria Math" panose="02040503050406030204" pitchFamily="18" charset="0"/>
                        </a:rPr>
                        <m:t>=</m:t>
                      </m:r>
                      <m:d>
                        <m:dPr>
                          <m:begChr m:val="{"/>
                          <m:endChr m:val=""/>
                          <m:ctrlPr>
                            <a:rPr lang="en-US" sz="2700" i="1">
                              <a:latin typeface="Cambria Math" panose="02040503050406030204" pitchFamily="18" charset="0"/>
                            </a:rPr>
                          </m:ctrlPr>
                        </m:dPr>
                        <m:e>
                          <m:m>
                            <m:mPr>
                              <m:mcs>
                                <m:mc>
                                  <m:mcPr>
                                    <m:count m:val="1"/>
                                    <m:mcJc m:val="center"/>
                                  </m:mcPr>
                                </m:mc>
                              </m:mcs>
                              <m:ctrlPr>
                                <a:rPr lang="en-US" sz="2700" i="1">
                                  <a:latin typeface="Cambria Math" panose="02040503050406030204" pitchFamily="18" charset="0"/>
                                </a:rPr>
                              </m:ctrlPr>
                            </m:mPr>
                            <m:mr>
                              <m:e>
                                <m:r>
                                  <a:rPr lang="en-US" sz="2700" i="1">
                                    <a:latin typeface="Cambria Math" panose="02040503050406030204" pitchFamily="18" charset="0"/>
                                  </a:rPr>
                                  <m:t>0 </m:t>
                                </m:r>
                                <m:r>
                                  <m:rPr>
                                    <m:sty m:val="p"/>
                                  </m:rPr>
                                  <a:rPr lang="en-US" sz="2700">
                                    <a:latin typeface="Cambria Math" panose="02040503050406030204" pitchFamily="18" charset="0"/>
                                  </a:rPr>
                                  <m:t>if</m:t>
                                </m:r>
                                <m:r>
                                  <a:rPr lang="en-US" sz="2700" i="1">
                                    <a:latin typeface="Cambria Math" panose="02040503050406030204" pitchFamily="18" charset="0"/>
                                  </a:rPr>
                                  <m:t> </m:t>
                                </m:r>
                                <m:sSub>
                                  <m:sSubPr>
                                    <m:ctrlPr>
                                      <a:rPr lang="en-US" sz="2700" i="1">
                                        <a:latin typeface="Cambria Math" panose="02040503050406030204" pitchFamily="18" charset="0"/>
                                      </a:rPr>
                                    </m:ctrlPr>
                                  </m:sSubPr>
                                  <m:e>
                                    <m:r>
                                      <a:rPr lang="en-US" sz="2700" i="1">
                                        <a:latin typeface="Cambria Math" panose="02040503050406030204" pitchFamily="18" charset="0"/>
                                      </a:rPr>
                                      <m:t>𝑟</m:t>
                                    </m:r>
                                  </m:e>
                                  <m:sub>
                                    <m:r>
                                      <m:rPr>
                                        <m:sty m:val="p"/>
                                      </m:rPr>
                                      <a:rPr lang="en-US" sz="2700">
                                        <a:latin typeface="Cambria Math" panose="02040503050406030204" pitchFamily="18" charset="0"/>
                                      </a:rPr>
                                      <m:t>Θ</m:t>
                                    </m:r>
                                  </m:sub>
                                </m:sSub>
                                <m:d>
                                  <m:dPr>
                                    <m:ctrlPr>
                                      <a:rPr lang="en-US" sz="2700" i="1">
                                        <a:latin typeface="Cambria Math" panose="02040503050406030204" pitchFamily="18" charset="0"/>
                                      </a:rPr>
                                    </m:ctrlPr>
                                  </m:dPr>
                                  <m:e>
                                    <m:sSub>
                                      <m:sSubPr>
                                        <m:ctrlPr>
                                          <a:rPr lang="en-US" sz="2700" i="1">
                                            <a:latin typeface="Cambria Math" panose="02040503050406030204" pitchFamily="18" charset="0"/>
                                          </a:rPr>
                                        </m:ctrlPr>
                                      </m:sSubPr>
                                      <m:e>
                                        <m:r>
                                          <a:rPr lang="en-US" sz="2700" i="1">
                                            <a:latin typeface="Cambria Math" panose="02040503050406030204" pitchFamily="18" charset="0"/>
                                          </a:rPr>
                                          <m:t>𝑠</m:t>
                                        </m:r>
                                      </m:e>
                                      <m:sub>
                                        <m:r>
                                          <a:rPr lang="en-US" sz="2700" i="1">
                                            <a:latin typeface="Cambria Math" panose="02040503050406030204" pitchFamily="18" charset="0"/>
                                          </a:rPr>
                                          <m:t>𝑡</m:t>
                                        </m:r>
                                      </m:sub>
                                    </m:sSub>
                                  </m:e>
                                </m:d>
                                <m:r>
                                  <a:rPr lang="en-US" sz="2700" i="1">
                                    <a:latin typeface="Cambria Math" panose="02040503050406030204" pitchFamily="18" charset="0"/>
                                  </a:rPr>
                                  <m:t>&lt;1−</m:t>
                                </m:r>
                                <m:r>
                                  <a:rPr lang="en-US" sz="2700" i="1">
                                    <a:latin typeface="Cambria Math" panose="02040503050406030204" pitchFamily="18" charset="0"/>
                                  </a:rPr>
                                  <m:t>𝜀</m:t>
                                </m:r>
                                <m:r>
                                  <a:rPr lang="en-US" sz="2700" i="1">
                                    <a:latin typeface="Cambria Math" panose="02040503050406030204" pitchFamily="18" charset="0"/>
                                  </a:rPr>
                                  <m:t> </m:t>
                                </m:r>
                                <m:r>
                                  <m:rPr>
                                    <m:sty m:val="p"/>
                                  </m:rPr>
                                  <a:rPr lang="en-US" sz="2700">
                                    <a:latin typeface="Cambria Math" panose="02040503050406030204" pitchFamily="18" charset="0"/>
                                  </a:rPr>
                                  <m:t>and</m:t>
                                </m:r>
                                <m:r>
                                  <a:rPr lang="en-US" sz="2700" i="1">
                                    <a:latin typeface="Cambria Math" panose="02040503050406030204" pitchFamily="18" charset="0"/>
                                  </a:rPr>
                                  <m:t> </m:t>
                                </m:r>
                                <m:sSub>
                                  <m:sSubPr>
                                    <m:ctrlPr>
                                      <a:rPr lang="en-US" sz="2700" i="1">
                                        <a:latin typeface="Cambria Math" panose="02040503050406030204" pitchFamily="18" charset="0"/>
                                      </a:rPr>
                                    </m:ctrlPr>
                                  </m:sSubPr>
                                  <m:e>
                                    <m:r>
                                      <a:rPr lang="en-US" sz="2700" i="1">
                                        <a:latin typeface="Cambria Math" panose="02040503050406030204" pitchFamily="18" charset="0"/>
                                      </a:rPr>
                                      <m:t>𝑟</m:t>
                                    </m:r>
                                  </m:e>
                                  <m:sub>
                                    <m:r>
                                      <m:rPr>
                                        <m:sty m:val="p"/>
                                      </m:rPr>
                                      <a:rPr lang="en-US" sz="2700">
                                        <a:latin typeface="Cambria Math" panose="02040503050406030204" pitchFamily="18" charset="0"/>
                                      </a:rPr>
                                      <m:t>Θ</m:t>
                                    </m:r>
                                  </m:sub>
                                </m:sSub>
                                <m:d>
                                  <m:dPr>
                                    <m:ctrlPr>
                                      <a:rPr lang="en-US" sz="2700" i="1">
                                        <a:latin typeface="Cambria Math" panose="02040503050406030204" pitchFamily="18" charset="0"/>
                                      </a:rPr>
                                    </m:ctrlPr>
                                  </m:dPr>
                                  <m:e>
                                    <m:sSub>
                                      <m:sSubPr>
                                        <m:ctrlPr>
                                          <a:rPr lang="en-US" sz="2700" i="1">
                                            <a:latin typeface="Cambria Math" panose="02040503050406030204" pitchFamily="18" charset="0"/>
                                          </a:rPr>
                                        </m:ctrlPr>
                                      </m:sSubPr>
                                      <m:e>
                                        <m:r>
                                          <a:rPr lang="en-US" sz="2700" i="1">
                                            <a:latin typeface="Cambria Math" panose="02040503050406030204" pitchFamily="18" charset="0"/>
                                          </a:rPr>
                                          <m:t>𝑠</m:t>
                                        </m:r>
                                      </m:e>
                                      <m:sub>
                                        <m:r>
                                          <a:rPr lang="en-US" sz="2700" i="1">
                                            <a:latin typeface="Cambria Math" panose="02040503050406030204" pitchFamily="18" charset="0"/>
                                          </a:rPr>
                                          <m:t>𝑡</m:t>
                                        </m:r>
                                      </m:sub>
                                    </m:sSub>
                                  </m:e>
                                </m:d>
                                <m:sSub>
                                  <m:sSubPr>
                                    <m:ctrlPr>
                                      <a:rPr lang="en-US" sz="2700" i="1">
                                        <a:latin typeface="Cambria Math" panose="02040503050406030204" pitchFamily="18" charset="0"/>
                                      </a:rPr>
                                    </m:ctrlPr>
                                  </m:sSubPr>
                                  <m:e>
                                    <m:r>
                                      <a:rPr lang="en-US" sz="2700" i="1">
                                        <a:latin typeface="Cambria Math" panose="02040503050406030204" pitchFamily="18" charset="0"/>
                                      </a:rPr>
                                      <m:t>𝐴</m:t>
                                    </m:r>
                                  </m:e>
                                  <m:sub>
                                    <m:r>
                                      <a:rPr lang="en-US" sz="2700" i="1" baseline="-25000">
                                        <a:latin typeface="Cambria Math" panose="02040503050406030204" pitchFamily="18" charset="0"/>
                                      </a:rPr>
                                      <m:t>𝑡</m:t>
                                    </m:r>
                                  </m:sub>
                                </m:sSub>
                                <m:r>
                                  <a:rPr lang="en-US" sz="2700" i="1">
                                    <a:latin typeface="Cambria Math" panose="02040503050406030204" pitchFamily="18" charset="0"/>
                                  </a:rPr>
                                  <m:t>&gt;</m:t>
                                </m:r>
                                <m:d>
                                  <m:dPr>
                                    <m:ctrlPr>
                                      <a:rPr lang="en-US" sz="2700" i="1">
                                        <a:latin typeface="Cambria Math" panose="02040503050406030204" pitchFamily="18" charset="0"/>
                                      </a:rPr>
                                    </m:ctrlPr>
                                  </m:dPr>
                                  <m:e>
                                    <m:r>
                                      <a:rPr lang="en-US" sz="2700" i="1">
                                        <a:latin typeface="Cambria Math" panose="02040503050406030204" pitchFamily="18" charset="0"/>
                                      </a:rPr>
                                      <m:t>1−</m:t>
                                    </m:r>
                                    <m:r>
                                      <a:rPr lang="en-US" sz="2700" i="1">
                                        <a:latin typeface="Cambria Math" panose="02040503050406030204" pitchFamily="18" charset="0"/>
                                      </a:rPr>
                                      <m:t>𝜀</m:t>
                                    </m:r>
                                  </m:e>
                                </m:d>
                                <m:sSub>
                                  <m:sSubPr>
                                    <m:ctrlPr>
                                      <a:rPr lang="en-US" sz="2700" i="1">
                                        <a:latin typeface="Cambria Math" panose="02040503050406030204" pitchFamily="18" charset="0"/>
                                      </a:rPr>
                                    </m:ctrlPr>
                                  </m:sSubPr>
                                  <m:e>
                                    <m:r>
                                      <a:rPr lang="en-US" sz="2700" i="1">
                                        <a:latin typeface="Cambria Math" panose="02040503050406030204" pitchFamily="18" charset="0"/>
                                      </a:rPr>
                                      <m:t>𝐴</m:t>
                                    </m:r>
                                  </m:e>
                                  <m:sub>
                                    <m:r>
                                      <a:rPr lang="en-US" sz="2700" i="1" baseline="-25000">
                                        <a:latin typeface="Cambria Math" panose="02040503050406030204" pitchFamily="18" charset="0"/>
                                      </a:rPr>
                                      <m:t>𝑡</m:t>
                                    </m:r>
                                  </m:sub>
                                </m:sSub>
                              </m:e>
                            </m:mr>
                            <m:mr>
                              <m:e>
                                <m:r>
                                  <a:rPr lang="en-US" sz="2700" i="1">
                                    <a:latin typeface="Cambria Math" panose="02040503050406030204" pitchFamily="18" charset="0"/>
                                  </a:rPr>
                                  <m:t>0 </m:t>
                                </m:r>
                                <m:r>
                                  <m:rPr>
                                    <m:sty m:val="p"/>
                                  </m:rPr>
                                  <a:rPr lang="en-US" sz="2700">
                                    <a:latin typeface="Cambria Math" panose="02040503050406030204" pitchFamily="18" charset="0"/>
                                  </a:rPr>
                                  <m:t>if</m:t>
                                </m:r>
                                <m:r>
                                  <a:rPr lang="en-US" sz="2700" i="1">
                                    <a:latin typeface="Cambria Math" panose="02040503050406030204" pitchFamily="18" charset="0"/>
                                  </a:rPr>
                                  <m:t> 1+</m:t>
                                </m:r>
                                <m:r>
                                  <a:rPr lang="en-US" sz="2700" i="1">
                                    <a:latin typeface="Cambria Math" panose="02040503050406030204" pitchFamily="18" charset="0"/>
                                  </a:rPr>
                                  <m:t>𝜀</m:t>
                                </m:r>
                                <m:r>
                                  <a:rPr lang="en-US" sz="2700" i="1">
                                    <a:latin typeface="Cambria Math" panose="02040503050406030204" pitchFamily="18" charset="0"/>
                                  </a:rPr>
                                  <m:t>&lt;</m:t>
                                </m:r>
                                <m:sSub>
                                  <m:sSubPr>
                                    <m:ctrlPr>
                                      <a:rPr lang="en-US" sz="2700" i="1">
                                        <a:latin typeface="Cambria Math" panose="02040503050406030204" pitchFamily="18" charset="0"/>
                                      </a:rPr>
                                    </m:ctrlPr>
                                  </m:sSubPr>
                                  <m:e>
                                    <m:r>
                                      <a:rPr lang="en-US" sz="2700" i="1">
                                        <a:latin typeface="Cambria Math" panose="02040503050406030204" pitchFamily="18" charset="0"/>
                                      </a:rPr>
                                      <m:t>𝑟</m:t>
                                    </m:r>
                                  </m:e>
                                  <m:sub>
                                    <m:r>
                                      <m:rPr>
                                        <m:sty m:val="p"/>
                                      </m:rPr>
                                      <a:rPr lang="en-US" sz="2700">
                                        <a:latin typeface="Cambria Math" panose="02040503050406030204" pitchFamily="18" charset="0"/>
                                      </a:rPr>
                                      <m:t>Θ</m:t>
                                    </m:r>
                                  </m:sub>
                                </m:sSub>
                                <m:d>
                                  <m:dPr>
                                    <m:ctrlPr>
                                      <a:rPr lang="en-US" sz="2700" i="1">
                                        <a:latin typeface="Cambria Math" panose="02040503050406030204" pitchFamily="18" charset="0"/>
                                      </a:rPr>
                                    </m:ctrlPr>
                                  </m:dPr>
                                  <m:e>
                                    <m:sSub>
                                      <m:sSubPr>
                                        <m:ctrlPr>
                                          <a:rPr lang="en-US" sz="2700" i="1">
                                            <a:latin typeface="Cambria Math" panose="02040503050406030204" pitchFamily="18" charset="0"/>
                                          </a:rPr>
                                        </m:ctrlPr>
                                      </m:sSubPr>
                                      <m:e>
                                        <m:r>
                                          <a:rPr lang="en-US" sz="2700" i="1">
                                            <a:latin typeface="Cambria Math" panose="02040503050406030204" pitchFamily="18" charset="0"/>
                                          </a:rPr>
                                          <m:t>𝑠</m:t>
                                        </m:r>
                                      </m:e>
                                      <m:sub>
                                        <m:r>
                                          <a:rPr lang="en-US" sz="2700" i="1">
                                            <a:latin typeface="Cambria Math" panose="02040503050406030204" pitchFamily="18" charset="0"/>
                                          </a:rPr>
                                          <m:t>𝑡</m:t>
                                        </m:r>
                                      </m:sub>
                                    </m:sSub>
                                  </m:e>
                                </m:d>
                                <m:r>
                                  <a:rPr lang="en-US" sz="2700" i="1">
                                    <a:latin typeface="Cambria Math" panose="02040503050406030204" pitchFamily="18" charset="0"/>
                                  </a:rPr>
                                  <m:t> </m:t>
                                </m:r>
                                <m:r>
                                  <m:rPr>
                                    <m:sty m:val="p"/>
                                  </m:rPr>
                                  <a:rPr lang="en-US" sz="2700">
                                    <a:latin typeface="Cambria Math" panose="02040503050406030204" pitchFamily="18" charset="0"/>
                                  </a:rPr>
                                  <m:t>and</m:t>
                                </m:r>
                                <m:r>
                                  <a:rPr lang="en-US" sz="2700" i="1">
                                    <a:latin typeface="Cambria Math" panose="02040503050406030204" pitchFamily="18" charset="0"/>
                                  </a:rPr>
                                  <m:t> </m:t>
                                </m:r>
                                <m:sSub>
                                  <m:sSubPr>
                                    <m:ctrlPr>
                                      <a:rPr lang="en-US" sz="2700" i="1">
                                        <a:latin typeface="Cambria Math" panose="02040503050406030204" pitchFamily="18" charset="0"/>
                                      </a:rPr>
                                    </m:ctrlPr>
                                  </m:sSubPr>
                                  <m:e>
                                    <m:r>
                                      <a:rPr lang="en-US" sz="2700" i="1">
                                        <a:latin typeface="Cambria Math" panose="02040503050406030204" pitchFamily="18" charset="0"/>
                                      </a:rPr>
                                      <m:t>𝑟</m:t>
                                    </m:r>
                                  </m:e>
                                  <m:sub>
                                    <m:r>
                                      <m:rPr>
                                        <m:sty m:val="p"/>
                                      </m:rPr>
                                      <a:rPr lang="en-US" sz="2700">
                                        <a:latin typeface="Cambria Math" panose="02040503050406030204" pitchFamily="18" charset="0"/>
                                      </a:rPr>
                                      <m:t>Θ</m:t>
                                    </m:r>
                                  </m:sub>
                                </m:sSub>
                                <m:d>
                                  <m:dPr>
                                    <m:ctrlPr>
                                      <a:rPr lang="en-US" sz="2700" i="1">
                                        <a:latin typeface="Cambria Math" panose="02040503050406030204" pitchFamily="18" charset="0"/>
                                      </a:rPr>
                                    </m:ctrlPr>
                                  </m:dPr>
                                  <m:e>
                                    <m:sSub>
                                      <m:sSubPr>
                                        <m:ctrlPr>
                                          <a:rPr lang="en-US" sz="2700" i="1">
                                            <a:latin typeface="Cambria Math" panose="02040503050406030204" pitchFamily="18" charset="0"/>
                                          </a:rPr>
                                        </m:ctrlPr>
                                      </m:sSubPr>
                                      <m:e>
                                        <m:r>
                                          <a:rPr lang="en-US" sz="2700" i="1">
                                            <a:latin typeface="Cambria Math" panose="02040503050406030204" pitchFamily="18" charset="0"/>
                                          </a:rPr>
                                          <m:t>𝑠</m:t>
                                        </m:r>
                                      </m:e>
                                      <m:sub>
                                        <m:r>
                                          <a:rPr lang="en-US" sz="2700" i="1">
                                            <a:latin typeface="Cambria Math" panose="02040503050406030204" pitchFamily="18" charset="0"/>
                                          </a:rPr>
                                          <m:t>𝑡</m:t>
                                        </m:r>
                                      </m:sub>
                                    </m:sSub>
                                  </m:e>
                                </m:d>
                                <m:sSub>
                                  <m:sSubPr>
                                    <m:ctrlPr>
                                      <a:rPr lang="en-US" sz="2700" i="1">
                                        <a:latin typeface="Cambria Math" panose="02040503050406030204" pitchFamily="18" charset="0"/>
                                      </a:rPr>
                                    </m:ctrlPr>
                                  </m:sSubPr>
                                  <m:e>
                                    <m:r>
                                      <a:rPr lang="en-US" sz="2700" i="1">
                                        <a:latin typeface="Cambria Math" panose="02040503050406030204" pitchFamily="18" charset="0"/>
                                      </a:rPr>
                                      <m:t>𝐴</m:t>
                                    </m:r>
                                  </m:e>
                                  <m:sub>
                                    <m:r>
                                      <a:rPr lang="en-US" sz="2700" i="1" baseline="-25000">
                                        <a:latin typeface="Cambria Math" panose="02040503050406030204" pitchFamily="18" charset="0"/>
                                      </a:rPr>
                                      <m:t>𝑡</m:t>
                                    </m:r>
                                  </m:sub>
                                </m:sSub>
                                <m:r>
                                  <a:rPr lang="en-US" sz="2700" i="1">
                                    <a:latin typeface="Cambria Math" panose="02040503050406030204" pitchFamily="18" charset="0"/>
                                  </a:rPr>
                                  <m:t>&gt;</m:t>
                                </m:r>
                                <m:d>
                                  <m:dPr>
                                    <m:ctrlPr>
                                      <a:rPr lang="en-US" sz="2700" i="1">
                                        <a:latin typeface="Cambria Math" panose="02040503050406030204" pitchFamily="18" charset="0"/>
                                      </a:rPr>
                                    </m:ctrlPr>
                                  </m:dPr>
                                  <m:e>
                                    <m:r>
                                      <a:rPr lang="en-US" sz="2700" i="1">
                                        <a:latin typeface="Cambria Math" panose="02040503050406030204" pitchFamily="18" charset="0"/>
                                      </a:rPr>
                                      <m:t>1+</m:t>
                                    </m:r>
                                    <m:r>
                                      <a:rPr lang="en-US" sz="2700" i="1">
                                        <a:latin typeface="Cambria Math" panose="02040503050406030204" pitchFamily="18" charset="0"/>
                                      </a:rPr>
                                      <m:t>𝜀</m:t>
                                    </m:r>
                                  </m:e>
                                </m:d>
                                <m:sSub>
                                  <m:sSubPr>
                                    <m:ctrlPr>
                                      <a:rPr lang="en-US" sz="2700" i="1">
                                        <a:latin typeface="Cambria Math" panose="02040503050406030204" pitchFamily="18" charset="0"/>
                                      </a:rPr>
                                    </m:ctrlPr>
                                  </m:sSubPr>
                                  <m:e>
                                    <m:r>
                                      <a:rPr lang="en-US" sz="2700" i="1">
                                        <a:latin typeface="Cambria Math" panose="02040503050406030204" pitchFamily="18" charset="0"/>
                                      </a:rPr>
                                      <m:t>𝐴</m:t>
                                    </m:r>
                                  </m:e>
                                  <m:sub>
                                    <m:r>
                                      <a:rPr lang="en-US" sz="2700" i="1" baseline="-25000">
                                        <a:latin typeface="Cambria Math" panose="02040503050406030204" pitchFamily="18" charset="0"/>
                                      </a:rPr>
                                      <m:t>𝑡</m:t>
                                    </m:r>
                                  </m:sub>
                                </m:sSub>
                              </m:e>
                            </m:mr>
                            <m:mr>
                              <m:e>
                                <m:sSubSup>
                                  <m:sSubSupPr>
                                    <m:ctrlPr>
                                      <a:rPr lang="en-US" sz="2700" i="1">
                                        <a:latin typeface="Cambria Math" panose="02040503050406030204" pitchFamily="18" charset="0"/>
                                      </a:rPr>
                                    </m:ctrlPr>
                                  </m:sSubSupPr>
                                  <m:e>
                                    <m:r>
                                      <a:rPr lang="en-US" sz="2700" i="1">
                                        <a:latin typeface="Cambria Math" panose="02040503050406030204" pitchFamily="18" charset="0"/>
                                      </a:rPr>
                                      <m:t>𝑟</m:t>
                                    </m:r>
                                  </m:e>
                                  <m:sub>
                                    <m:r>
                                      <m:rPr>
                                        <m:sty m:val="p"/>
                                      </m:rPr>
                                      <a:rPr lang="en-US" sz="2700">
                                        <a:latin typeface="Cambria Math" panose="02040503050406030204" pitchFamily="18" charset="0"/>
                                      </a:rPr>
                                      <m:t>Θ</m:t>
                                    </m:r>
                                  </m:sub>
                                  <m:sup>
                                    <m:r>
                                      <a:rPr lang="en-US" sz="2700" i="1">
                                        <a:latin typeface="Cambria Math" panose="02040503050406030204" pitchFamily="18" charset="0"/>
                                      </a:rPr>
                                      <m:t>′</m:t>
                                    </m:r>
                                  </m:sup>
                                </m:sSubSup>
                                <m:d>
                                  <m:dPr>
                                    <m:ctrlPr>
                                      <a:rPr lang="en-US" sz="2700" i="1">
                                        <a:latin typeface="Cambria Math" panose="02040503050406030204" pitchFamily="18" charset="0"/>
                                      </a:rPr>
                                    </m:ctrlPr>
                                  </m:dPr>
                                  <m:e>
                                    <m:sSub>
                                      <m:sSubPr>
                                        <m:ctrlPr>
                                          <a:rPr lang="en-US" sz="2700" i="1">
                                            <a:latin typeface="Cambria Math" panose="02040503050406030204" pitchFamily="18" charset="0"/>
                                          </a:rPr>
                                        </m:ctrlPr>
                                      </m:sSubPr>
                                      <m:e>
                                        <m:r>
                                          <a:rPr lang="en-US" sz="2700" i="1">
                                            <a:latin typeface="Cambria Math" panose="02040503050406030204" pitchFamily="18" charset="0"/>
                                          </a:rPr>
                                          <m:t>𝑠</m:t>
                                        </m:r>
                                      </m:e>
                                      <m:sub>
                                        <m:r>
                                          <a:rPr lang="en-US" sz="2700" i="1">
                                            <a:latin typeface="Cambria Math" panose="02040503050406030204" pitchFamily="18" charset="0"/>
                                          </a:rPr>
                                          <m:t>𝑡</m:t>
                                        </m:r>
                                      </m:sub>
                                    </m:sSub>
                                  </m:e>
                                </m:d>
                                <m:sSub>
                                  <m:sSubPr>
                                    <m:ctrlPr>
                                      <a:rPr lang="en-US" sz="2700" i="1">
                                        <a:latin typeface="Cambria Math" panose="02040503050406030204" pitchFamily="18" charset="0"/>
                                      </a:rPr>
                                    </m:ctrlPr>
                                  </m:sSubPr>
                                  <m:e>
                                    <m:r>
                                      <a:rPr lang="en-US" sz="2700" i="1">
                                        <a:latin typeface="Cambria Math" panose="02040503050406030204" pitchFamily="18" charset="0"/>
                                      </a:rPr>
                                      <m:t>𝐴</m:t>
                                    </m:r>
                                  </m:e>
                                  <m:sub>
                                    <m:r>
                                      <m:rPr>
                                        <m:sty m:val="p"/>
                                      </m:rPr>
                                      <a:rPr lang="en-US" sz="2700" baseline="-25000">
                                        <a:latin typeface="Cambria Math" panose="02040503050406030204" pitchFamily="18" charset="0"/>
                                      </a:rPr>
                                      <m:t>Φ</m:t>
                                    </m:r>
                                  </m:sub>
                                </m:sSub>
                                <m:d>
                                  <m:dPr>
                                    <m:ctrlPr>
                                      <a:rPr lang="en-US" sz="2700" i="1">
                                        <a:latin typeface="Cambria Math" panose="02040503050406030204" pitchFamily="18" charset="0"/>
                                      </a:rPr>
                                    </m:ctrlPr>
                                  </m:dPr>
                                  <m:e>
                                    <m:sSub>
                                      <m:sSubPr>
                                        <m:ctrlPr>
                                          <a:rPr lang="en-US" sz="2700" i="1">
                                            <a:latin typeface="Cambria Math" panose="02040503050406030204" pitchFamily="18" charset="0"/>
                                          </a:rPr>
                                        </m:ctrlPr>
                                      </m:sSubPr>
                                      <m:e>
                                        <m:r>
                                          <a:rPr lang="en-US" sz="2700" i="1">
                                            <a:latin typeface="Cambria Math" panose="02040503050406030204" pitchFamily="18" charset="0"/>
                                          </a:rPr>
                                          <m:t>𝑠</m:t>
                                        </m:r>
                                      </m:e>
                                      <m:sub>
                                        <m:r>
                                          <a:rPr lang="en-US" sz="2700" i="1">
                                            <a:latin typeface="Cambria Math" panose="02040503050406030204" pitchFamily="18" charset="0"/>
                                          </a:rPr>
                                          <m:t>𝑡</m:t>
                                        </m:r>
                                      </m:sub>
                                    </m:sSub>
                                  </m:e>
                                </m:d>
                                <m:r>
                                  <a:rPr lang="en-US" sz="2700" i="1">
                                    <a:latin typeface="Cambria Math" panose="02040503050406030204" pitchFamily="18" charset="0"/>
                                  </a:rPr>
                                  <m:t> </m:t>
                                </m:r>
                                <m:r>
                                  <m:rPr>
                                    <m:sty m:val="p"/>
                                  </m:rPr>
                                  <a:rPr lang="en-US" sz="2700">
                                    <a:latin typeface="Cambria Math" panose="02040503050406030204" pitchFamily="18" charset="0"/>
                                  </a:rPr>
                                  <m:t>otherwise</m:t>
                                </m:r>
                              </m:e>
                            </m:mr>
                          </m:m>
                        </m:e>
                      </m:d>
                    </m:oMath>
                  </m:oMathPara>
                </a14:m>
                <a:endParaRPr lang="en-US" sz="2700" dirty="0"/>
              </a:p>
              <a:p>
                <a:pPr marL="0" indent="0">
                  <a:buNone/>
                </a:pPr>
                <a:r>
                  <a:rPr lang="en-US" sz="2700" dirty="0"/>
                  <a:t>Where </a:t>
                </a:r>
                <a:r>
                  <a:rPr lang="en-US" sz="2700" i="1" dirty="0" err="1"/>
                  <a:t>r</a:t>
                </a:r>
                <a:r>
                  <a:rPr lang="en-US" sz="2700" dirty="0" err="1"/>
                  <a:t>’</a:t>
                </a:r>
                <a:r>
                  <a:rPr lang="en-US" sz="2700" baseline="-25000" dirty="0" err="1"/>
                  <a:t>Θ</a:t>
                </a:r>
                <a:r>
                  <a:rPr lang="en-US" sz="2700" dirty="0"/>
                  <a:t>(</a:t>
                </a:r>
                <a:r>
                  <a:rPr lang="en-US" sz="2700" i="1" dirty="0" err="1"/>
                  <a:t>s</a:t>
                </a:r>
                <a:r>
                  <a:rPr lang="en-US" sz="2700" i="1" baseline="-25000" dirty="0" err="1"/>
                  <a:t>t</a:t>
                </a:r>
                <a:r>
                  <a:rPr lang="en-US" sz="2700" dirty="0"/>
                  <a:t>) is the first-order derivative of probability ratio</a:t>
                </a:r>
                <a:r>
                  <a:rPr lang="en-US" sz="2700" i="1" dirty="0"/>
                  <a:t> </a:t>
                </a:r>
                <a:r>
                  <a:rPr lang="en-US" sz="2700" i="1" dirty="0" err="1"/>
                  <a:t>r</a:t>
                </a:r>
                <a:r>
                  <a:rPr lang="en-US" sz="2700" baseline="-25000" dirty="0" err="1"/>
                  <a:t>Θ</a:t>
                </a:r>
                <a:r>
                  <a:rPr lang="en-US" sz="2700" dirty="0"/>
                  <a:t>(</a:t>
                </a:r>
                <a:r>
                  <a:rPr lang="en-US" sz="2700" i="1" dirty="0" err="1"/>
                  <a:t>s</a:t>
                </a:r>
                <a:r>
                  <a:rPr lang="en-US" sz="2700" i="1" baseline="-25000" dirty="0" err="1"/>
                  <a:t>t</a:t>
                </a:r>
                <a:r>
                  <a:rPr lang="en-US" sz="2700" dirty="0"/>
                  <a:t>) with regard to Θ:</a:t>
                </a:r>
              </a:p>
              <a:p>
                <a:pPr marL="0" indent="0">
                  <a:buNone/>
                </a:pPr>
                <a14:m>
                  <m:oMathPara xmlns:m="http://schemas.openxmlformats.org/officeDocument/2006/math">
                    <m:oMathParaPr>
                      <m:jc m:val="centerGroup"/>
                    </m:oMathParaPr>
                    <m:oMath xmlns:m="http://schemas.openxmlformats.org/officeDocument/2006/math">
                      <m:sSubSup>
                        <m:sSubSupPr>
                          <m:ctrlPr>
                            <a:rPr lang="en-US" sz="2700" i="1">
                              <a:latin typeface="Cambria Math" panose="02040503050406030204" pitchFamily="18" charset="0"/>
                            </a:rPr>
                          </m:ctrlPr>
                        </m:sSubSupPr>
                        <m:e>
                          <m:r>
                            <a:rPr lang="en-US" sz="2700" i="1">
                              <a:latin typeface="Cambria Math" panose="02040503050406030204" pitchFamily="18" charset="0"/>
                            </a:rPr>
                            <m:t>𝑟</m:t>
                          </m:r>
                        </m:e>
                        <m:sub>
                          <m:r>
                            <m:rPr>
                              <m:sty m:val="p"/>
                            </m:rPr>
                            <a:rPr lang="en-US" sz="2700">
                              <a:latin typeface="Cambria Math" panose="02040503050406030204" pitchFamily="18" charset="0"/>
                            </a:rPr>
                            <m:t>Θ</m:t>
                          </m:r>
                        </m:sub>
                        <m:sup>
                          <m:r>
                            <a:rPr lang="en-US" sz="2700" i="1">
                              <a:latin typeface="Cambria Math" panose="02040503050406030204" pitchFamily="18" charset="0"/>
                            </a:rPr>
                            <m:t>′</m:t>
                          </m:r>
                        </m:sup>
                      </m:sSubSup>
                      <m:d>
                        <m:dPr>
                          <m:ctrlPr>
                            <a:rPr lang="en-US" sz="2700" i="1">
                              <a:latin typeface="Cambria Math" panose="02040503050406030204" pitchFamily="18" charset="0"/>
                            </a:rPr>
                          </m:ctrlPr>
                        </m:dPr>
                        <m:e>
                          <m:sSub>
                            <m:sSubPr>
                              <m:ctrlPr>
                                <a:rPr lang="en-US" sz="2700" i="1">
                                  <a:latin typeface="Cambria Math" panose="02040503050406030204" pitchFamily="18" charset="0"/>
                                </a:rPr>
                              </m:ctrlPr>
                            </m:sSubPr>
                            <m:e>
                              <m:r>
                                <a:rPr lang="en-US" sz="2700" i="1">
                                  <a:latin typeface="Cambria Math" panose="02040503050406030204" pitchFamily="18" charset="0"/>
                                </a:rPr>
                                <m:t>𝑠</m:t>
                              </m:r>
                            </m:e>
                            <m:sub>
                              <m:r>
                                <a:rPr lang="en-US" sz="2700" i="1">
                                  <a:latin typeface="Cambria Math" panose="02040503050406030204" pitchFamily="18" charset="0"/>
                                </a:rPr>
                                <m:t>𝑡</m:t>
                              </m:r>
                            </m:sub>
                          </m:sSub>
                        </m:e>
                      </m:d>
                      <m:r>
                        <a:rPr lang="en-US" sz="2700" i="1">
                          <a:latin typeface="Cambria Math" panose="02040503050406030204" pitchFamily="18" charset="0"/>
                        </a:rPr>
                        <m:t>=</m:t>
                      </m:r>
                      <m:f>
                        <m:fPr>
                          <m:ctrlPr>
                            <a:rPr lang="en-US" sz="2700" i="1">
                              <a:latin typeface="Cambria Math" panose="02040503050406030204" pitchFamily="18" charset="0"/>
                            </a:rPr>
                          </m:ctrlPr>
                        </m:fPr>
                        <m:num>
                          <m:sSubSup>
                            <m:sSubSupPr>
                              <m:ctrlPr>
                                <a:rPr lang="en-US" sz="2700" i="1">
                                  <a:latin typeface="Cambria Math" panose="02040503050406030204" pitchFamily="18" charset="0"/>
                                </a:rPr>
                              </m:ctrlPr>
                            </m:sSubSupPr>
                            <m:e>
                              <m:r>
                                <a:rPr lang="en-US" sz="2700" i="1">
                                  <a:latin typeface="Cambria Math" panose="02040503050406030204" pitchFamily="18" charset="0"/>
                                </a:rPr>
                                <m:t>𝜋</m:t>
                              </m:r>
                            </m:e>
                            <m:sub>
                              <m:r>
                                <m:rPr>
                                  <m:sty m:val="p"/>
                                </m:rPr>
                                <a:rPr lang="en-US" sz="2700">
                                  <a:latin typeface="Cambria Math" panose="02040503050406030204" pitchFamily="18" charset="0"/>
                                </a:rPr>
                                <m:t>Θ</m:t>
                              </m:r>
                            </m:sub>
                            <m:sup>
                              <m:r>
                                <a:rPr lang="en-US" sz="2700" i="1">
                                  <a:latin typeface="Cambria Math" panose="02040503050406030204" pitchFamily="18" charset="0"/>
                                </a:rPr>
                                <m:t>′</m:t>
                              </m:r>
                            </m:sup>
                          </m:sSubSup>
                          <m:d>
                            <m:dPr>
                              <m:ctrlPr>
                                <a:rPr lang="en-US" sz="2700" i="1">
                                  <a:latin typeface="Cambria Math" panose="02040503050406030204" pitchFamily="18" charset="0"/>
                                </a:rPr>
                              </m:ctrlPr>
                            </m:dPr>
                            <m:e>
                              <m:sSub>
                                <m:sSubPr>
                                  <m:ctrlPr>
                                    <a:rPr lang="en-US" sz="2700" i="1">
                                      <a:latin typeface="Cambria Math" panose="02040503050406030204" pitchFamily="18" charset="0"/>
                                    </a:rPr>
                                  </m:ctrlPr>
                                </m:sSubPr>
                                <m:e>
                                  <m:r>
                                    <a:rPr lang="en-US" sz="2700" i="1">
                                      <a:latin typeface="Cambria Math" panose="02040503050406030204" pitchFamily="18" charset="0"/>
                                    </a:rPr>
                                    <m:t>𝑎</m:t>
                                  </m:r>
                                </m:e>
                                <m:sub>
                                  <m:r>
                                    <a:rPr lang="en-US" sz="2700" i="1">
                                      <a:latin typeface="Cambria Math" panose="02040503050406030204" pitchFamily="18" charset="0"/>
                                    </a:rPr>
                                    <m:t>𝑡</m:t>
                                  </m:r>
                                </m:sub>
                              </m:sSub>
                            </m:e>
                            <m:e>
                              <m:sSub>
                                <m:sSubPr>
                                  <m:ctrlPr>
                                    <a:rPr lang="en-US" sz="2700" i="1">
                                      <a:latin typeface="Cambria Math" panose="02040503050406030204" pitchFamily="18" charset="0"/>
                                    </a:rPr>
                                  </m:ctrlPr>
                                </m:sSubPr>
                                <m:e>
                                  <m:r>
                                    <a:rPr lang="en-US" sz="2700" i="1">
                                      <a:latin typeface="Cambria Math" panose="02040503050406030204" pitchFamily="18" charset="0"/>
                                    </a:rPr>
                                    <m:t>𝑠</m:t>
                                  </m:r>
                                </m:e>
                                <m:sub>
                                  <m:r>
                                    <a:rPr lang="en-US" sz="2700" i="1">
                                      <a:latin typeface="Cambria Math" panose="02040503050406030204" pitchFamily="18" charset="0"/>
                                    </a:rPr>
                                    <m:t>𝑡</m:t>
                                  </m:r>
                                </m:sub>
                              </m:sSub>
                            </m:e>
                          </m:d>
                        </m:num>
                        <m:den>
                          <m:sSub>
                            <m:sSubPr>
                              <m:ctrlPr>
                                <a:rPr lang="en-US" sz="2700" i="1">
                                  <a:latin typeface="Cambria Math" panose="02040503050406030204" pitchFamily="18" charset="0"/>
                                </a:rPr>
                              </m:ctrlPr>
                            </m:sSubPr>
                            <m:e>
                              <m:r>
                                <a:rPr lang="en-US" sz="2700" i="1">
                                  <a:latin typeface="Cambria Math" panose="02040503050406030204" pitchFamily="18" charset="0"/>
                                </a:rPr>
                                <m:t>𝜋</m:t>
                              </m:r>
                            </m:e>
                            <m:sub>
                              <m:sSub>
                                <m:sSubPr>
                                  <m:ctrlPr>
                                    <a:rPr lang="en-US" sz="2700" i="1">
                                      <a:latin typeface="Cambria Math" panose="02040503050406030204" pitchFamily="18" charset="0"/>
                                    </a:rPr>
                                  </m:ctrlPr>
                                </m:sSubPr>
                                <m:e>
                                  <m:r>
                                    <m:rPr>
                                      <m:sty m:val="p"/>
                                    </m:rPr>
                                    <a:rPr lang="en-US" sz="2700">
                                      <a:latin typeface="Cambria Math" panose="02040503050406030204" pitchFamily="18" charset="0"/>
                                    </a:rPr>
                                    <m:t>Θ</m:t>
                                  </m:r>
                                </m:e>
                                <m:sub>
                                  <m:r>
                                    <a:rPr lang="en-US" sz="2700" i="1">
                                      <a:latin typeface="Cambria Math" panose="02040503050406030204" pitchFamily="18" charset="0"/>
                                    </a:rPr>
                                    <m:t>𝑜𝑙𝑑</m:t>
                                  </m:r>
                                </m:sub>
                              </m:sSub>
                            </m:sub>
                          </m:sSub>
                          <m:d>
                            <m:dPr>
                              <m:ctrlPr>
                                <a:rPr lang="en-US" sz="2700" i="1">
                                  <a:latin typeface="Cambria Math" panose="02040503050406030204" pitchFamily="18" charset="0"/>
                                </a:rPr>
                              </m:ctrlPr>
                            </m:dPr>
                            <m:e>
                              <m:sSub>
                                <m:sSubPr>
                                  <m:ctrlPr>
                                    <a:rPr lang="en-US" sz="2700" i="1">
                                      <a:latin typeface="Cambria Math" panose="02040503050406030204" pitchFamily="18" charset="0"/>
                                    </a:rPr>
                                  </m:ctrlPr>
                                </m:sSubPr>
                                <m:e>
                                  <m:r>
                                    <a:rPr lang="en-US" sz="2700" i="1">
                                      <a:latin typeface="Cambria Math" panose="02040503050406030204" pitchFamily="18" charset="0"/>
                                    </a:rPr>
                                    <m:t>𝑎</m:t>
                                  </m:r>
                                </m:e>
                                <m:sub>
                                  <m:r>
                                    <a:rPr lang="en-US" sz="2700" i="1">
                                      <a:latin typeface="Cambria Math" panose="02040503050406030204" pitchFamily="18" charset="0"/>
                                    </a:rPr>
                                    <m:t>𝑡</m:t>
                                  </m:r>
                                </m:sub>
                              </m:sSub>
                            </m:e>
                            <m:e>
                              <m:sSub>
                                <m:sSubPr>
                                  <m:ctrlPr>
                                    <a:rPr lang="en-US" sz="2700" i="1">
                                      <a:latin typeface="Cambria Math" panose="02040503050406030204" pitchFamily="18" charset="0"/>
                                    </a:rPr>
                                  </m:ctrlPr>
                                </m:sSubPr>
                                <m:e>
                                  <m:r>
                                    <a:rPr lang="en-US" sz="2700" i="1">
                                      <a:latin typeface="Cambria Math" panose="02040503050406030204" pitchFamily="18" charset="0"/>
                                    </a:rPr>
                                    <m:t>𝑠</m:t>
                                  </m:r>
                                </m:e>
                                <m:sub>
                                  <m:r>
                                    <a:rPr lang="en-US" sz="2700" i="1">
                                      <a:latin typeface="Cambria Math" panose="02040503050406030204" pitchFamily="18" charset="0"/>
                                    </a:rPr>
                                    <m:t>𝑡</m:t>
                                  </m:r>
                                </m:sub>
                              </m:sSub>
                            </m:e>
                          </m:d>
                        </m:den>
                      </m:f>
                    </m:oMath>
                  </m:oMathPara>
                </a14:m>
                <a:endParaRPr lang="en-US" sz="2700" dirty="0"/>
              </a:p>
              <a:p>
                <a:pPr marL="0" indent="0">
                  <a:buNone/>
                </a:pPr>
                <a:r>
                  <a:rPr lang="en-US" sz="2700" dirty="0"/>
                  <a:t>It is easy to calculate the first-order derivative </a:t>
                </a:r>
                <a:r>
                  <a:rPr lang="en-US" sz="2700" i="1" dirty="0"/>
                  <a:t>π’</a:t>
                </a:r>
                <a:r>
                  <a:rPr lang="en-US" sz="2700" baseline="-25000" dirty="0"/>
                  <a:t>Θ</a:t>
                </a:r>
                <a:r>
                  <a:rPr lang="en-US" sz="2700" dirty="0"/>
                  <a:t>(</a:t>
                </a:r>
                <a:r>
                  <a:rPr lang="en-US" sz="2700" i="1" dirty="0"/>
                  <a:t>a</a:t>
                </a:r>
                <a:r>
                  <a:rPr lang="en-US" sz="2700" i="1" baseline="-25000" dirty="0"/>
                  <a:t>t</a:t>
                </a:r>
                <a:r>
                  <a:rPr lang="en-US" sz="2700" dirty="0"/>
                  <a:t> | </a:t>
                </a:r>
                <a:r>
                  <a:rPr lang="en-US" sz="2700" i="1" dirty="0" err="1"/>
                  <a:t>s</a:t>
                </a:r>
                <a:r>
                  <a:rPr lang="en-US" sz="2700" i="1" baseline="-25000" dirty="0" err="1"/>
                  <a:t>t</a:t>
                </a:r>
                <a:r>
                  <a:rPr lang="en-US" sz="2700" dirty="0"/>
                  <a:t>) of the policy </a:t>
                </a:r>
                <a:r>
                  <a:rPr lang="en-US" sz="2700" i="1" dirty="0"/>
                  <a:t>π</a:t>
                </a:r>
                <a:r>
                  <a:rPr lang="en-US" sz="2700" baseline="-25000" dirty="0"/>
                  <a:t>Θ</a:t>
                </a:r>
                <a:r>
                  <a:rPr lang="en-US" sz="2700" dirty="0"/>
                  <a:t>(</a:t>
                </a:r>
                <a:r>
                  <a:rPr lang="en-US" sz="2700" i="1" dirty="0"/>
                  <a:t>a</a:t>
                </a:r>
                <a:r>
                  <a:rPr lang="en-US" sz="2700" i="1" baseline="-25000" dirty="0"/>
                  <a:t>t</a:t>
                </a:r>
                <a:r>
                  <a:rPr lang="en-US" sz="2700" dirty="0"/>
                  <a:t> | </a:t>
                </a:r>
                <a:r>
                  <a:rPr lang="en-US" sz="2700" i="1" dirty="0" err="1"/>
                  <a:t>s</a:t>
                </a:r>
                <a:r>
                  <a:rPr lang="en-US" sz="2700" i="1" baseline="-25000" dirty="0" err="1"/>
                  <a:t>t</a:t>
                </a:r>
                <a:r>
                  <a:rPr lang="en-US" sz="2700" dirty="0"/>
                  <a:t>) with regard to Θ where the action </a:t>
                </a:r>
                <a:r>
                  <a:rPr lang="en-US" sz="2700" i="1" dirty="0"/>
                  <a:t>a</a:t>
                </a:r>
                <a:r>
                  <a:rPr lang="en-US" sz="2700" i="1" baseline="-25000" dirty="0"/>
                  <a:t>t</a:t>
                </a:r>
                <a:r>
                  <a:rPr lang="en-US" sz="2700" dirty="0"/>
                  <a:t> is output of policy transformer (original transformer) </a:t>
                </a:r>
                <a:r>
                  <a:rPr lang="en-US" sz="2700" i="1" dirty="0"/>
                  <a:t>π</a:t>
                </a:r>
                <a:r>
                  <a:rPr lang="en-US" sz="2700" baseline="-25000" dirty="0"/>
                  <a:t>Θ</a:t>
                </a:r>
                <a:r>
                  <a:rPr lang="en-US" sz="2700" dirty="0"/>
                  <a:t>(</a:t>
                </a:r>
                <a:r>
                  <a:rPr lang="en-US" sz="2700" i="1" dirty="0"/>
                  <a:t>a</a:t>
                </a:r>
                <a:r>
                  <a:rPr lang="en-US" sz="2700" i="1" baseline="-25000" dirty="0"/>
                  <a:t>t</a:t>
                </a:r>
                <a:r>
                  <a:rPr lang="en-US" sz="2700" dirty="0"/>
                  <a:t> | </a:t>
                </a:r>
                <a:r>
                  <a:rPr lang="en-US" sz="2700" i="1" dirty="0" err="1"/>
                  <a:t>s</a:t>
                </a:r>
                <a:r>
                  <a:rPr lang="en-US" sz="2700" i="1" baseline="-25000" dirty="0" err="1"/>
                  <a:t>t</a:t>
                </a:r>
                <a:r>
                  <a:rPr lang="en-US" sz="2700"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1120" y="914399"/>
                <a:ext cx="12019280" cy="5176066"/>
              </a:xfrm>
              <a:blipFill>
                <a:blip r:embed="rId2"/>
                <a:stretch>
                  <a:fillRect l="-964" t="-1296" r="-1015"/>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83</a:t>
            </a:fld>
            <a:endParaRPr lang="en-US"/>
          </a:p>
        </p:txBody>
      </p:sp>
    </p:spTree>
    <p:extLst>
      <p:ext uri="{BB962C8B-B14F-4D97-AF65-F5344CB8AC3E}">
        <p14:creationId xmlns:p14="http://schemas.microsoft.com/office/powerpoint/2010/main" val="224765390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 Pre-trained model</a:t>
            </a:r>
          </a:p>
        </p:txBody>
      </p:sp>
      <p:sp>
        <p:nvSpPr>
          <p:cNvPr id="3" name="Content Placeholder 2"/>
          <p:cNvSpPr>
            <a:spLocks noGrp="1"/>
          </p:cNvSpPr>
          <p:nvPr>
            <p:ph idx="1"/>
          </p:nvPr>
        </p:nvSpPr>
        <p:spPr>
          <a:xfrm>
            <a:off x="91440" y="914399"/>
            <a:ext cx="11998960" cy="5176066"/>
          </a:xfrm>
        </p:spPr>
        <p:txBody>
          <a:bodyPr>
            <a:noAutofit/>
          </a:bodyPr>
          <a:lstStyle/>
          <a:p>
            <a:pPr marL="0" indent="0">
              <a:buNone/>
            </a:pPr>
            <a:r>
              <a:rPr lang="en-US" sz="2100" dirty="0"/>
              <a:t>Artificial intelligence (AI) raises two main trends related to biological evolution such as reproductive capacity represented by generative AI (</a:t>
            </a:r>
            <a:r>
              <a:rPr lang="en-US" sz="2100" dirty="0" err="1"/>
              <a:t>GenAI</a:t>
            </a:r>
            <a:r>
              <a:rPr lang="en-US" sz="2100" dirty="0"/>
              <a:t>) and self-thinking capacity started with artificial general intelligence (AGI), where </a:t>
            </a:r>
            <a:r>
              <a:rPr lang="en-US" sz="2100" dirty="0" err="1"/>
              <a:t>GenAI</a:t>
            </a:r>
            <a:r>
              <a:rPr lang="en-US" sz="2100" dirty="0"/>
              <a:t> is being developed strongly. </a:t>
            </a:r>
            <a:r>
              <a:rPr lang="en-US" sz="2100" dirty="0" err="1"/>
              <a:t>GenAI</a:t>
            </a:r>
            <a:r>
              <a:rPr lang="en-US" sz="2100" dirty="0"/>
              <a:t> generates any kind of data but if it focuses on linguistics, </a:t>
            </a:r>
            <a:r>
              <a:rPr lang="en-US" sz="2100" dirty="0" err="1"/>
              <a:t>GenAI</a:t>
            </a:r>
            <a:r>
              <a:rPr lang="en-US" sz="2100" dirty="0"/>
              <a:t> will produce human-understanding text which is result of the collaboration of </a:t>
            </a:r>
            <a:r>
              <a:rPr lang="en-US" sz="2100" dirty="0" err="1"/>
              <a:t>GenAI</a:t>
            </a:r>
            <a:r>
              <a:rPr lang="en-US" sz="2100" dirty="0"/>
              <a:t> and statistical translation machine (STM) when STM is more preeminent than grammar-based translation machine. The collaboration of </a:t>
            </a:r>
            <a:r>
              <a:rPr lang="en-US" sz="2100" dirty="0" err="1"/>
              <a:t>GenAI</a:t>
            </a:r>
            <a:r>
              <a:rPr lang="en-US" sz="2100" dirty="0"/>
              <a:t> and STM which is called conventionally large language model (LLM) aims to generate human-understanding text, which is firstly applied into human-machine conservational applications like chat-box although </a:t>
            </a:r>
            <a:r>
              <a:rPr lang="en-US" sz="2100" dirty="0" err="1"/>
              <a:t>GenAI</a:t>
            </a:r>
            <a:r>
              <a:rPr lang="en-US" sz="2100" dirty="0"/>
              <a:t> potential is extended much more than its previous applications. Note, the term “language model” in LLM indicates the incorporation of </a:t>
            </a:r>
            <a:r>
              <a:rPr lang="en-US" sz="2100" dirty="0" err="1"/>
              <a:t>GenAI</a:t>
            </a:r>
            <a:r>
              <a:rPr lang="en-US" sz="2100" dirty="0"/>
              <a:t> and STM for generating human-understanding text like linguistic translation applications do and the term “large” in LLM indicates that LLM is trained on large data (large corpus). LLM applies recurrent neural network (RNN) and long short-term memory (LSTM) into generating text at the first developing stage but later on, because transformer which is invented with self-attention is more preeminent than RNN and LSTM, transformer becomes fundamental of LLM which means that LLM is built upon transformer but the development of LLM is not stopped yet with just only transformer although transformer is still the essential fundamental of LLM now.</a:t>
            </a:r>
          </a:p>
        </p:txBody>
      </p:sp>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84</a:t>
            </a:fld>
            <a:endParaRPr lang="en-US"/>
          </a:p>
        </p:txBody>
      </p:sp>
    </p:spTree>
    <p:extLst>
      <p:ext uri="{BB962C8B-B14F-4D97-AF65-F5344CB8AC3E}">
        <p14:creationId xmlns:p14="http://schemas.microsoft.com/office/powerpoint/2010/main" val="329777628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 Pre-trained model</a:t>
            </a:r>
          </a:p>
        </p:txBody>
      </p:sp>
      <p:sp>
        <p:nvSpPr>
          <p:cNvPr id="3" name="Content Placeholder 2"/>
          <p:cNvSpPr>
            <a:spLocks noGrp="1"/>
          </p:cNvSpPr>
          <p:nvPr>
            <p:ph idx="1"/>
          </p:nvPr>
        </p:nvSpPr>
        <p:spPr>
          <a:xfrm>
            <a:off x="71120" y="914399"/>
            <a:ext cx="12029440" cy="5176066"/>
          </a:xfrm>
        </p:spPr>
        <p:txBody>
          <a:bodyPr>
            <a:noAutofit/>
          </a:bodyPr>
          <a:lstStyle/>
          <a:p>
            <a:pPr marL="0" indent="0">
              <a:buNone/>
            </a:pPr>
            <a:r>
              <a:rPr lang="en-US" sz="2100" dirty="0"/>
              <a:t>Transfer learning is concerned recently (2016) again in order to solve the problem of huge data and coarse data in machine learning, which includes two stages such as pre-training stage and fine-tuning stage. As an excellent result from transfer learning, a model of transfer learning produces which is trained with arbitrary, huge, and coarse data will produces the beginning result known as the template which in turn is improved into the best result in fine-tuning stage by many ways such as supervised learning with standard / finer data and optimization with reinforcement learning. Because pre-training stage in transfer learning is very important, it requires self-supervised learning method due to coarse training data. Fortunately, transformer implements very well its essential self-attention mechanism which is actually a self-supervised learning method, and thus, transformer becomes ideal model for pre-training stage of transfer learning with note that parameters of transformer which are also neural network weights are easy to be improved consequently in fine-tuning stage. Because transformer is essential for both LLM and transfer learning, LLM is developed naturally as a model of transfer learning, which includes two stages such as pre-training stage and fine-tuning stage, which implies that the incorporation of LLM and transfer learning based on transformer where transformer is still the core of LLM is the second developing step of LLM. Fine-tuning stage of LLM is often applied supervised learning methods with standard / finer data but LLMs are developed recently (2024) is being applied reinforcement learning methods into fine-tuning stage so as to make the final result (generated text) better.</a:t>
            </a:r>
          </a:p>
        </p:txBody>
      </p:sp>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85</a:t>
            </a:fld>
            <a:endParaRPr lang="en-US"/>
          </a:p>
        </p:txBody>
      </p:sp>
    </p:spTree>
    <p:extLst>
      <p:ext uri="{BB962C8B-B14F-4D97-AF65-F5344CB8AC3E}">
        <p14:creationId xmlns:p14="http://schemas.microsoft.com/office/powerpoint/2010/main" val="184740850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 Pre-trained model</a:t>
            </a:r>
          </a:p>
        </p:txBody>
      </p:sp>
      <p:sp>
        <p:nvSpPr>
          <p:cNvPr id="3" name="Content Placeholder 2"/>
          <p:cNvSpPr>
            <a:spLocks noGrp="1"/>
          </p:cNvSpPr>
          <p:nvPr>
            <p:ph idx="1"/>
          </p:nvPr>
        </p:nvSpPr>
        <p:spPr>
          <a:xfrm>
            <a:off x="91440" y="914399"/>
            <a:ext cx="12019280" cy="5176066"/>
          </a:xfrm>
        </p:spPr>
        <p:txBody>
          <a:bodyPr>
            <a:normAutofit/>
          </a:bodyPr>
          <a:lstStyle/>
          <a:p>
            <a:pPr marL="0" indent="0">
              <a:buNone/>
            </a:pPr>
            <a:r>
              <a:rPr lang="en-US" sz="2400" dirty="0"/>
              <a:t>The third developing step of LLM is to extend the generating text capacity to the generating multimodal data capacity where multimodal data includes text, image, sound and video. The third generation of LLM, which can generate multimodal data such as text, image, sound and video, is called multimodal LLM. Recent multimodal LLMs like Gemini 2025 can generate extensively mathematical formulas and programming codes, even though they can have reasoning capacity which produces step-by-step reasoning explanations. However, the reasoning capacity is achieved from training the very large data including a lot of knowledge about reasoning, inferences, and mathematics. Therefore, I think that the current reasoning capacity (2024) is not self-thinking mechanism (self-consciousness mechanism) and so, maybe it is necessary to research the integration of fuzzy logic and reinforcement learning to train LLM to understand logic reasoning like LLM was trained to currently “speak” (generate) linguistic text with note that human firstly studies language and then studies logic later.</a:t>
            </a:r>
          </a:p>
        </p:txBody>
      </p:sp>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86</a:t>
            </a:fld>
            <a:endParaRPr lang="en-US"/>
          </a:p>
        </p:txBody>
      </p:sp>
    </p:spTree>
    <p:extLst>
      <p:ext uri="{BB962C8B-B14F-4D97-AF65-F5344CB8AC3E}">
        <p14:creationId xmlns:p14="http://schemas.microsoft.com/office/powerpoint/2010/main" val="224924442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5</a:t>
            </a:r>
            <a:r>
              <a:rPr lang="en-US" dirty="0" smtClean="0"/>
              <a:t>. </a:t>
            </a:r>
            <a:r>
              <a:rPr lang="en-US" dirty="0"/>
              <a:t>Conclusions</a:t>
            </a:r>
          </a:p>
        </p:txBody>
      </p:sp>
      <p:sp>
        <p:nvSpPr>
          <p:cNvPr id="3" name="Content Placeholder 2"/>
          <p:cNvSpPr>
            <a:spLocks noGrp="1"/>
          </p:cNvSpPr>
          <p:nvPr>
            <p:ph idx="1"/>
          </p:nvPr>
        </p:nvSpPr>
        <p:spPr/>
        <p:txBody>
          <a:bodyPr>
            <a:noAutofit/>
          </a:bodyPr>
          <a:lstStyle/>
          <a:p>
            <a:pPr marL="0" indent="0">
              <a:buNone/>
            </a:pPr>
            <a:r>
              <a:rPr lang="en-US" sz="2400" dirty="0"/>
              <a:t>As the paper title “Attention is all you need” (</a:t>
            </a:r>
            <a:r>
              <a:rPr lang="en-US" sz="2400" dirty="0" err="1"/>
              <a:t>Vaswani</a:t>
            </a:r>
            <a:r>
              <a:rPr lang="en-US" sz="2400" dirty="0"/>
              <a:t>, et al., 2017) hints, attention-awarded transformer is the important framework for generative artificial intelligence and statistical translation machine whose applications are not only large but also highly potential. For instance, it is possible for transformer to generate media content like sound, image, video from texts, which is very potential for cartoon industry and movie making applications (film industry). The problem of difference in source data and target data, which can be that, for example, source sequence is text sentence and target sequence is raster data like sound and image, can be solved effectively and smoothly because of two aforementioned strong points of transformer such as self-attention and not concerning token ordering. Moreover, transformer’s methodology is succinct with support of encoder-decoder mechanism and deep neural network. Therefore, it is possible to infer that applications of transformer can go beyond some recent pre-trained models and/or pre-trained models based on transformer can be improved more.</a:t>
            </a:r>
          </a:p>
        </p:txBody>
      </p:sp>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87</a:t>
            </a:fld>
            <a:endParaRPr lang="en-US"/>
          </a:p>
        </p:txBody>
      </p:sp>
    </p:spTree>
    <p:extLst>
      <p:ext uri="{BB962C8B-B14F-4D97-AF65-F5344CB8AC3E}">
        <p14:creationId xmlns:p14="http://schemas.microsoft.com/office/powerpoint/2010/main" val="341425687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References</a:t>
            </a:r>
          </a:p>
        </p:txBody>
      </p:sp>
      <p:sp>
        <p:nvSpPr>
          <p:cNvPr id="3" name="Content Placeholder 2"/>
          <p:cNvSpPr>
            <a:spLocks noGrp="1"/>
          </p:cNvSpPr>
          <p:nvPr>
            <p:ph idx="1"/>
          </p:nvPr>
        </p:nvSpPr>
        <p:spPr>
          <a:xfrm>
            <a:off x="91440" y="914399"/>
            <a:ext cx="11978640" cy="5176066"/>
          </a:xfrm>
        </p:spPr>
        <p:txBody>
          <a:bodyPr>
            <a:noAutofit/>
          </a:bodyPr>
          <a:lstStyle/>
          <a:p>
            <a:pPr marL="457200" indent="-457200">
              <a:lnSpc>
                <a:spcPct val="120000"/>
              </a:lnSpc>
              <a:buFont typeface="+mj-lt"/>
              <a:buAutoNum type="arabicPeriod"/>
            </a:pPr>
            <a:r>
              <a:rPr lang="en-US" sz="1600" dirty="0" err="1"/>
              <a:t>Alammar</a:t>
            </a:r>
            <a:r>
              <a:rPr lang="en-US" sz="1600" dirty="0"/>
              <a:t>, J. (2018, June 27). </a:t>
            </a:r>
            <a:r>
              <a:rPr lang="en-US" sz="1600" i="1" dirty="0"/>
              <a:t>The Illustrated Transformer</a:t>
            </a:r>
            <a:r>
              <a:rPr lang="en-US" sz="1600" dirty="0"/>
              <a:t>. (GitHub) Retrieved June 2024, from Jay </a:t>
            </a:r>
            <a:r>
              <a:rPr lang="en-US" sz="1600" dirty="0" err="1"/>
              <a:t>Alammar</a:t>
            </a:r>
            <a:r>
              <a:rPr lang="en-US" sz="1600" dirty="0"/>
              <a:t> website: https://jalammar.github.io/illustrated-transformer</a:t>
            </a:r>
          </a:p>
          <a:p>
            <a:pPr marL="457200" indent="-457200">
              <a:lnSpc>
                <a:spcPct val="120000"/>
              </a:lnSpc>
              <a:buFont typeface="+mj-lt"/>
              <a:buAutoNum type="arabicPeriod"/>
            </a:pPr>
            <a:r>
              <a:rPr lang="en-US" sz="1600" dirty="0"/>
              <a:t>Cho, K., </a:t>
            </a:r>
            <a:r>
              <a:rPr lang="en-US" sz="1600" dirty="0" err="1"/>
              <a:t>Merrienboer</a:t>
            </a:r>
            <a:r>
              <a:rPr lang="en-US" sz="1600" dirty="0"/>
              <a:t>, B. v., </a:t>
            </a:r>
            <a:r>
              <a:rPr lang="en-US" sz="1600" dirty="0" err="1"/>
              <a:t>Gulcehre</a:t>
            </a:r>
            <a:r>
              <a:rPr lang="en-US" sz="1600" dirty="0"/>
              <a:t>, C., </a:t>
            </a:r>
            <a:r>
              <a:rPr lang="en-US" sz="1600" dirty="0" err="1"/>
              <a:t>Bahdanau</a:t>
            </a:r>
            <a:r>
              <a:rPr lang="en-US" sz="1600" dirty="0"/>
              <a:t>, D., </a:t>
            </a:r>
            <a:r>
              <a:rPr lang="en-US" sz="1600" dirty="0" err="1"/>
              <a:t>Bougares</a:t>
            </a:r>
            <a:r>
              <a:rPr lang="en-US" sz="1600" dirty="0"/>
              <a:t>, F., </a:t>
            </a:r>
            <a:r>
              <a:rPr lang="en-US" sz="1600" dirty="0" err="1"/>
              <a:t>Schwenk</a:t>
            </a:r>
            <a:r>
              <a:rPr lang="en-US" sz="1600" dirty="0"/>
              <a:t>, H., &amp; </a:t>
            </a:r>
            <a:r>
              <a:rPr lang="en-US" sz="1600" dirty="0" err="1"/>
              <a:t>Bengio</a:t>
            </a:r>
            <a:r>
              <a:rPr lang="en-US" sz="1600" dirty="0"/>
              <a:t>, Y. (2014, September 3). Learning Phrase Representations using RNN Encoder-Decoder for Statistical Machine Translation. </a:t>
            </a:r>
            <a:r>
              <a:rPr lang="en-US" sz="1600" i="1" dirty="0" err="1"/>
              <a:t>arXiv</a:t>
            </a:r>
            <a:r>
              <a:rPr lang="en-US" sz="1600" i="1" dirty="0"/>
              <a:t> preprint</a:t>
            </a:r>
            <a:r>
              <a:rPr lang="en-US" sz="1600" dirty="0"/>
              <a:t>, 1-15. doi:10.48550/arXiv.1406.1078</a:t>
            </a:r>
          </a:p>
          <a:p>
            <a:pPr marL="457200" indent="-457200">
              <a:lnSpc>
                <a:spcPct val="120000"/>
              </a:lnSpc>
              <a:buFont typeface="+mj-lt"/>
              <a:buAutoNum type="arabicPeriod"/>
            </a:pPr>
            <a:r>
              <a:rPr lang="en-US" sz="1600" dirty="0"/>
              <a:t>Graves, A. (2014, June 5). Generating Sequences With Recurrent Neural Networks. </a:t>
            </a:r>
            <a:r>
              <a:rPr lang="en-US" sz="1600" i="1" dirty="0" err="1"/>
              <a:t>arXiv</a:t>
            </a:r>
            <a:r>
              <a:rPr lang="en-US" sz="1600" i="1" dirty="0"/>
              <a:t> preprint</a:t>
            </a:r>
            <a:r>
              <a:rPr lang="en-US" sz="1600" dirty="0"/>
              <a:t>, 1-43. doi:10.48550/arXiv.1308.0850</a:t>
            </a:r>
          </a:p>
          <a:p>
            <a:pPr marL="457200" indent="-457200">
              <a:lnSpc>
                <a:spcPct val="120000"/>
              </a:lnSpc>
              <a:buFont typeface="+mj-lt"/>
              <a:buAutoNum type="arabicPeriod"/>
            </a:pPr>
            <a:r>
              <a:rPr lang="en-US" sz="1600" dirty="0"/>
              <a:t>Han, X., Zhang, Z., Ding, N., </a:t>
            </a:r>
            <a:r>
              <a:rPr lang="en-US" sz="1600" dirty="0" err="1"/>
              <a:t>Gu</a:t>
            </a:r>
            <a:r>
              <a:rPr lang="en-US" sz="1600" dirty="0"/>
              <a:t>, Y., Liu, X., </a:t>
            </a:r>
            <a:r>
              <a:rPr lang="en-US" sz="1600" dirty="0" err="1"/>
              <a:t>Huo</a:t>
            </a:r>
            <a:r>
              <a:rPr lang="en-US" sz="1600" dirty="0"/>
              <a:t>, Y., . . . Zhu, J. (2021, August 26). Pre-trained models: Past, present and future. </a:t>
            </a:r>
            <a:r>
              <a:rPr lang="en-US" sz="1600" i="1" dirty="0"/>
              <a:t>AI Open, 2</a:t>
            </a:r>
            <a:r>
              <a:rPr lang="en-US" sz="1600" dirty="0"/>
              <a:t>(2021), 225-250. doi:10.1016/j.aiopen.2021.08.002</a:t>
            </a:r>
          </a:p>
          <a:p>
            <a:pPr marL="457200" indent="-457200">
              <a:lnSpc>
                <a:spcPct val="120000"/>
              </a:lnSpc>
              <a:buFont typeface="+mj-lt"/>
              <a:buAutoNum type="arabicPeriod"/>
            </a:pPr>
            <a:r>
              <a:rPr lang="en-US" sz="1600" dirty="0" err="1"/>
              <a:t>Hardle</a:t>
            </a:r>
            <a:r>
              <a:rPr lang="en-US" sz="1600" dirty="0"/>
              <a:t>, W., &amp; </a:t>
            </a:r>
            <a:r>
              <a:rPr lang="en-US" sz="1600" dirty="0" err="1"/>
              <a:t>Simar</a:t>
            </a:r>
            <a:r>
              <a:rPr lang="en-US" sz="1600" dirty="0"/>
              <a:t>, L. (2013). </a:t>
            </a:r>
            <a:r>
              <a:rPr lang="en-US" sz="1600" i="1" dirty="0"/>
              <a:t>Applied Multivariate Statistical Analysis.</a:t>
            </a:r>
            <a:r>
              <a:rPr lang="en-US" sz="1600" dirty="0"/>
              <a:t> Berlin, Germany: Research Data Center, School of Business and Economics, Humboldt University.</a:t>
            </a:r>
          </a:p>
          <a:p>
            <a:pPr marL="457200" indent="-457200">
              <a:lnSpc>
                <a:spcPct val="120000"/>
              </a:lnSpc>
              <a:buFont typeface="+mj-lt"/>
              <a:buAutoNum type="arabicPeriod"/>
            </a:pPr>
            <a:r>
              <a:rPr lang="en-US" sz="1600" dirty="0" err="1"/>
              <a:t>Vaswani</a:t>
            </a:r>
            <a:r>
              <a:rPr lang="en-US" sz="1600" dirty="0"/>
              <a:t>, A., </a:t>
            </a:r>
            <a:r>
              <a:rPr lang="en-US" sz="1600" dirty="0" err="1"/>
              <a:t>Shazeer</a:t>
            </a:r>
            <a:r>
              <a:rPr lang="en-US" sz="1600" dirty="0"/>
              <a:t>, N., </a:t>
            </a:r>
            <a:r>
              <a:rPr lang="en-US" sz="1600" dirty="0" err="1"/>
              <a:t>Parmar</a:t>
            </a:r>
            <a:r>
              <a:rPr lang="en-US" sz="1600" dirty="0"/>
              <a:t>, N., </a:t>
            </a:r>
            <a:r>
              <a:rPr lang="en-US" sz="1600" dirty="0" err="1"/>
              <a:t>Uszkoreit</a:t>
            </a:r>
            <a:r>
              <a:rPr lang="en-US" sz="1600" dirty="0"/>
              <a:t>, J., Jones, L., Gomez, A. N., . . . </a:t>
            </a:r>
            <a:r>
              <a:rPr lang="en-US" sz="1600" dirty="0" err="1"/>
              <a:t>Polosukhin</a:t>
            </a:r>
            <a:r>
              <a:rPr lang="en-US" sz="1600" dirty="0"/>
              <a:t>, I. (2017). Attention Is All You Need. In I. </a:t>
            </a:r>
            <a:r>
              <a:rPr lang="en-US" sz="1600" dirty="0" err="1"/>
              <a:t>Guyon</a:t>
            </a:r>
            <a:r>
              <a:rPr lang="en-US" sz="1600" dirty="0"/>
              <a:t>, U. Von </a:t>
            </a:r>
            <a:r>
              <a:rPr lang="en-US" sz="1600" dirty="0" err="1"/>
              <a:t>Luxburg</a:t>
            </a:r>
            <a:r>
              <a:rPr lang="en-US" sz="1600" dirty="0"/>
              <a:t>, S. </a:t>
            </a:r>
            <a:r>
              <a:rPr lang="en-US" sz="1600" dirty="0" err="1"/>
              <a:t>Bengio</a:t>
            </a:r>
            <a:r>
              <a:rPr lang="en-US" sz="1600" dirty="0"/>
              <a:t>, H. Wallach, R. Fergus, &amp; S. </a:t>
            </a:r>
            <a:r>
              <a:rPr lang="en-US" sz="1600" dirty="0" err="1"/>
              <a:t>Vishwanathan</a:t>
            </a:r>
            <a:r>
              <a:rPr lang="en-US" sz="1600" dirty="0"/>
              <a:t> (Ed.), </a:t>
            </a:r>
            <a:r>
              <a:rPr lang="en-US" sz="1600" i="1" dirty="0"/>
              <a:t>Advances in Neural Information Processing Systems (NIPS 2017).</a:t>
            </a:r>
            <a:r>
              <a:rPr lang="en-US" sz="1600" dirty="0"/>
              <a:t> </a:t>
            </a:r>
            <a:r>
              <a:rPr lang="en-US" sz="1600" i="1" dirty="0"/>
              <a:t>30.</a:t>
            </a:r>
            <a:r>
              <a:rPr lang="en-US" sz="1600" dirty="0"/>
              <a:t> Long Beach: </a:t>
            </a:r>
            <a:r>
              <a:rPr lang="en-US" sz="1600" dirty="0" err="1"/>
              <a:t>NeurIPS</a:t>
            </a:r>
            <a:r>
              <a:rPr lang="en-US" sz="1600" dirty="0"/>
              <a:t>. Retrieved from https://arxiv.org/abs/1706.03762</a:t>
            </a:r>
          </a:p>
          <a:p>
            <a:pPr marL="457200" indent="-457200">
              <a:lnSpc>
                <a:spcPct val="120000"/>
              </a:lnSpc>
              <a:buFont typeface="+mj-lt"/>
              <a:buAutoNum type="arabicPeriod"/>
            </a:pPr>
            <a:r>
              <a:rPr lang="en-US" sz="1600" dirty="0" err="1"/>
              <a:t>Voita</a:t>
            </a:r>
            <a:r>
              <a:rPr lang="en-US" sz="1600" dirty="0"/>
              <a:t>, L. (2023, November 17). </a:t>
            </a:r>
            <a:r>
              <a:rPr lang="en-US" sz="1600" i="1" dirty="0"/>
              <a:t>Sequence to Sequence (seq2seq) and Attention</a:t>
            </a:r>
            <a:r>
              <a:rPr lang="en-US" sz="1600" dirty="0"/>
              <a:t>. (GitHub) Retrieved June 2024, from Elena (Lena) </a:t>
            </a:r>
            <a:r>
              <a:rPr lang="en-US" sz="1600" dirty="0" err="1"/>
              <a:t>Voita</a:t>
            </a:r>
            <a:r>
              <a:rPr lang="en-US" sz="1600" dirty="0"/>
              <a:t> website: https://lena-voita.github.io/nlp_course/seq2seq_and_attention.html</a:t>
            </a:r>
          </a:p>
          <a:p>
            <a:pPr marL="457200" indent="-457200">
              <a:lnSpc>
                <a:spcPct val="120000"/>
              </a:lnSpc>
              <a:buFont typeface="+mj-lt"/>
              <a:buAutoNum type="arabicPeriod"/>
            </a:pPr>
            <a:r>
              <a:rPr lang="en-US" sz="1600" dirty="0"/>
              <a:t>Wikipedia. (2005, April 7). </a:t>
            </a:r>
            <a:r>
              <a:rPr lang="en-US" sz="1600" i="1" dirty="0"/>
              <a:t>Recurrent neural network</a:t>
            </a:r>
            <a:r>
              <a:rPr lang="en-US" sz="1600" dirty="0"/>
              <a:t>. (Wikimedia Foundation) Retrieved from Wikipedia website: https://en.wikipedia.org/wiki/Recurrent_neural_network</a:t>
            </a:r>
          </a:p>
          <a:p>
            <a:pPr marL="457200" indent="-457200">
              <a:lnSpc>
                <a:spcPct val="120000"/>
              </a:lnSpc>
              <a:buFont typeface="+mj-lt"/>
              <a:buAutoNum type="arabicPeriod"/>
            </a:pPr>
            <a:r>
              <a:rPr lang="en-US" sz="1600" dirty="0"/>
              <a:t>Wikipedia. (2019, August 25). </a:t>
            </a:r>
            <a:r>
              <a:rPr lang="en-US" sz="1600" i="1" dirty="0"/>
              <a:t>Transformer (deep learning architecture)</a:t>
            </a:r>
            <a:r>
              <a:rPr lang="en-US" sz="1600" dirty="0"/>
              <a:t>. (Wikimedia Foundation) Retrieved from Wikipedia website: https://en.wikipedia.org/wiki/Transformer_(deep_learning_architecture)</a:t>
            </a:r>
          </a:p>
        </p:txBody>
      </p:sp>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88</a:t>
            </a:fld>
            <a:endParaRPr lang="en-US"/>
          </a:p>
        </p:txBody>
      </p:sp>
    </p:spTree>
    <p:extLst>
      <p:ext uri="{BB962C8B-B14F-4D97-AF65-F5344CB8AC3E}">
        <p14:creationId xmlns:p14="http://schemas.microsoft.com/office/powerpoint/2010/main" val="106554904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748159"/>
            <a:ext cx="10515600" cy="660486"/>
          </a:xfrm>
        </p:spPr>
        <p:txBody>
          <a:bodyPr>
            <a:noAutofit/>
          </a:bodyPr>
          <a:lstStyle/>
          <a:p>
            <a:pPr algn="ctr"/>
            <a:r>
              <a:rPr lang="en-US" sz="5000" dirty="0"/>
              <a:t>Thank you for attention</a:t>
            </a:r>
          </a:p>
        </p:txBody>
      </p:sp>
      <p:sp>
        <p:nvSpPr>
          <p:cNvPr id="4" name="Slide Number Placeholder 3"/>
          <p:cNvSpPr>
            <a:spLocks noGrp="1"/>
          </p:cNvSpPr>
          <p:nvPr>
            <p:ph type="sldNum" sz="quarter" idx="12"/>
          </p:nvPr>
        </p:nvSpPr>
        <p:spPr/>
        <p:txBody>
          <a:bodyPr/>
          <a:lstStyle/>
          <a:p>
            <a:fld id="{5DB5036F-1FF2-46C4-8D2B-59C7E3B91952}" type="slidenum">
              <a:rPr lang="en-US" smtClean="0"/>
              <a:pPr/>
              <a:t>89</a:t>
            </a:fld>
            <a:endParaRPr lang="en-US"/>
          </a:p>
        </p:txBody>
      </p:sp>
      <p:sp>
        <p:nvSpPr>
          <p:cNvPr id="3" name="Footer Placeholder 2"/>
          <p:cNvSpPr>
            <a:spLocks noGrp="1"/>
          </p:cNvSpPr>
          <p:nvPr>
            <p:ph type="ftr" sz="quarter" idx="11"/>
          </p:nvPr>
        </p:nvSpPr>
        <p:spPr/>
        <p:txBody>
          <a:bodyPr/>
          <a:lstStyle/>
          <a:p>
            <a:r>
              <a:rPr lang="en-US" smtClean="0"/>
              <a:t>Transformer - Loc Nguyen</a:t>
            </a:r>
            <a:endParaRPr lang="en-US"/>
          </a:p>
        </p:txBody>
      </p:sp>
      <p:sp>
        <p:nvSpPr>
          <p:cNvPr id="5" name="Date Placeholder 4"/>
          <p:cNvSpPr>
            <a:spLocks noGrp="1"/>
          </p:cNvSpPr>
          <p:nvPr>
            <p:ph type="dt" sz="half" idx="10"/>
          </p:nvPr>
        </p:nvSpPr>
        <p:spPr/>
        <p:txBody>
          <a:bodyPr/>
          <a:lstStyle/>
          <a:p>
            <a:r>
              <a:rPr lang="en-US" smtClean="0"/>
              <a:t>8/6/2024</a:t>
            </a:r>
            <a:endParaRPr lang="en-US"/>
          </a:p>
        </p:txBody>
      </p:sp>
    </p:spTree>
    <p:extLst>
      <p:ext uri="{BB962C8B-B14F-4D97-AF65-F5344CB8AC3E}">
        <p14:creationId xmlns:p14="http://schemas.microsoft.com/office/powerpoint/2010/main" val="13266088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 Introduction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1120" y="914399"/>
                <a:ext cx="12039600" cy="5176066"/>
              </a:xfrm>
            </p:spPr>
            <p:txBody>
              <a:bodyPr>
                <a:noAutofit/>
              </a:bodyPr>
              <a:lstStyle/>
              <a:p>
                <a:pPr marL="0" indent="0">
                  <a:buNone/>
                </a:pPr>
                <a:r>
                  <a:rPr lang="en-US" sz="2400" dirty="0"/>
                  <a:t>In general, when a sequence is modeled by a RNN or a LSTM, it is possible to generate a new sequence after RNN or LSTM is trained by backpropagation algorithm associated with stochastic gradient descent (</a:t>
                </a:r>
                <a:r>
                  <a:rPr lang="en-US" sz="2400" i="1" dirty="0"/>
                  <a:t>SGD</a:t>
                </a:r>
                <a:r>
                  <a:rPr lang="en-US" sz="2400" dirty="0"/>
                  <a:t>) algorithm. In other words, RNN and LSTM are important generation models although transformer is the main subject in this report because STM is, essentially, a sequence generation model that generates a new sentence in target language from a sentence in source language when sentence in NLP is represented by sequence. Because RNN and LSTM have the same methodological ideology, RNN is mentioned rather than LSTM because RNN is simpler one but they can be applied by exchangeable manner. For instance, given simplest case that source sequence </a:t>
                </a:r>
                <a:r>
                  <a:rPr lang="en-US" sz="2400" b="1" i="1" dirty="0"/>
                  <a:t>X</a:t>
                </a:r>
                <a:r>
                  <a:rPr lang="en-US" sz="2400" dirty="0"/>
                  <a:t> = (</a:t>
                </a:r>
                <a:r>
                  <a:rPr lang="en-US" sz="2400" b="1" i="1" dirty="0"/>
                  <a:t>x</a:t>
                </a:r>
                <a:r>
                  <a:rPr lang="en-US" sz="2400" baseline="-25000" dirty="0"/>
                  <a:t>1</a:t>
                </a:r>
                <a:r>
                  <a:rPr lang="en-US" sz="2400" dirty="0"/>
                  <a:t>, </a:t>
                </a:r>
                <a:r>
                  <a:rPr lang="en-US" sz="2400" b="1" i="1" dirty="0"/>
                  <a:t>x</a:t>
                </a:r>
                <a:r>
                  <a:rPr lang="en-US" sz="2400" baseline="-25000" dirty="0"/>
                  <a:t>2</a:t>
                </a:r>
                <a:r>
                  <a:rPr lang="en-US" sz="2400" dirty="0"/>
                  <a:t>,…, </a:t>
                </a:r>
                <a:r>
                  <a:rPr lang="en-US" sz="2400" b="1" i="1" dirty="0" err="1"/>
                  <a:t>x</a:t>
                </a:r>
                <a:r>
                  <a:rPr lang="en-US" sz="2400" i="1" baseline="-25000" dirty="0" err="1"/>
                  <a:t>m</a:t>
                </a:r>
                <a:r>
                  <a:rPr lang="en-US" sz="2400" dirty="0"/>
                  <a:t>)</a:t>
                </a:r>
                <a:r>
                  <a:rPr lang="en-US" sz="2400" i="1" baseline="30000" dirty="0"/>
                  <a:t>T</a:t>
                </a:r>
                <a:r>
                  <a:rPr lang="en-US" sz="2400" dirty="0"/>
                  <a:t> and target sequence also called generated sequence </a:t>
                </a:r>
                <a:r>
                  <a:rPr lang="en-US" sz="2400" b="1" i="1" dirty="0"/>
                  <a:t>Y</a:t>
                </a:r>
                <a:r>
                  <a:rPr lang="en-US" sz="2400" dirty="0"/>
                  <a:t> = (</a:t>
                </a:r>
                <a:r>
                  <a:rPr lang="en-US" sz="2400" b="1" i="1" dirty="0"/>
                  <a:t>y</a:t>
                </a:r>
                <a:r>
                  <a:rPr lang="en-US" sz="2400" baseline="-25000" dirty="0"/>
                  <a:t>1</a:t>
                </a:r>
                <a:r>
                  <a:rPr lang="en-US" sz="2400" dirty="0"/>
                  <a:t>, </a:t>
                </a:r>
                <a:r>
                  <a:rPr lang="en-US" sz="2400" b="1" i="1" dirty="0"/>
                  <a:t>y</a:t>
                </a:r>
                <a:r>
                  <a:rPr lang="en-US" sz="2400" baseline="-25000" dirty="0"/>
                  <a:t>2</a:t>
                </a:r>
                <a:r>
                  <a:rPr lang="en-US" sz="2400" dirty="0"/>
                  <a:t>,…, </a:t>
                </a:r>
                <a:r>
                  <a:rPr lang="en-US" sz="2400" b="1" i="1" dirty="0" err="1"/>
                  <a:t>y</a:t>
                </a:r>
                <a:r>
                  <a:rPr lang="en-US" sz="2400" i="1" baseline="-25000" dirty="0" err="1"/>
                  <a:t>n</a:t>
                </a:r>
                <a:r>
                  <a:rPr lang="en-US" sz="2400" dirty="0"/>
                  <a:t>)</a:t>
                </a:r>
                <a:r>
                  <a:rPr lang="en-US" sz="2400" i="1" baseline="30000" dirty="0"/>
                  <a:t>T</a:t>
                </a:r>
                <a:r>
                  <a:rPr lang="en-US" sz="2400" dirty="0"/>
                  <a:t> have the same length </a:t>
                </a:r>
                <a:r>
                  <a:rPr lang="en-US" sz="2400" i="1" dirty="0"/>
                  <a:t>m</a:t>
                </a:r>
                <a:r>
                  <a:rPr lang="en-US" sz="2400" dirty="0"/>
                  <a:t> = </a:t>
                </a:r>
                <a:r>
                  <a:rPr lang="en-US" sz="2400" i="1" dirty="0"/>
                  <a:t>n</a:t>
                </a:r>
                <a:r>
                  <a:rPr lang="en-US" sz="2400" dirty="0"/>
                  <a:t>.</a:t>
                </a:r>
              </a:p>
              <a:p>
                <a:pPr marL="0" indent="0">
                  <a:buNone/>
                </a:pPr>
                <a14:m>
                  <m:oMathPara xmlns:m="http://schemas.openxmlformats.org/officeDocument/2006/math">
                    <m:oMathParaPr>
                      <m:jc m:val="centerGroup"/>
                    </m:oMathParaPr>
                    <m:oMath xmlns:m="http://schemas.openxmlformats.org/officeDocument/2006/math">
                      <m:m>
                        <m:mPr>
                          <m:mcs>
                            <m:mc>
                              <m:mcPr>
                                <m:count m:val="1"/>
                                <m:mcJc m:val="center"/>
                              </m:mcPr>
                            </m:mc>
                          </m:mcs>
                          <m:ctrlPr>
                            <a:rPr lang="en-US" sz="2400" b="1" i="1">
                              <a:latin typeface="Cambria Math" panose="02040503050406030204" pitchFamily="18" charset="0"/>
                            </a:rPr>
                          </m:ctrlPr>
                        </m:mPr>
                        <m:mr>
                          <m:e>
                            <m:r>
                              <a:rPr lang="en-US" sz="2400" b="1" i="1">
                                <a:latin typeface="Cambria Math" panose="02040503050406030204" pitchFamily="18" charset="0"/>
                              </a:rPr>
                              <m:t>𝑿</m:t>
                            </m:r>
                            <m:r>
                              <a:rPr lang="en-US" sz="2400" i="1">
                                <a:latin typeface="Cambria Math" panose="02040503050406030204" pitchFamily="18" charset="0"/>
                              </a:rPr>
                              <m:t>=</m:t>
                            </m:r>
                            <m:sSup>
                              <m:sSupPr>
                                <m:ctrlPr>
                                  <a:rPr lang="en-US" sz="2400" i="1">
                                    <a:latin typeface="Cambria Math" panose="02040503050406030204" pitchFamily="18" charset="0"/>
                                  </a:rPr>
                                </m:ctrlPr>
                              </m:sSupPr>
                              <m:e>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b="1" i="1">
                                            <a:latin typeface="Cambria Math" panose="02040503050406030204" pitchFamily="18" charset="0"/>
                                          </a:rPr>
                                          <m:t>𝒙</m:t>
                                        </m:r>
                                      </m:e>
                                      <m:sub>
                                        <m:r>
                                          <a:rPr lang="en-US" sz="2400" i="1">
                                            <a:latin typeface="Cambria Math" panose="02040503050406030204" pitchFamily="18" charset="0"/>
                                          </a:rPr>
                                          <m:t>1</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b="1" i="1">
                                            <a:latin typeface="Cambria Math" panose="02040503050406030204" pitchFamily="18" charset="0"/>
                                          </a:rPr>
                                          <m:t>𝒙</m:t>
                                        </m:r>
                                      </m:e>
                                      <m:sub>
                                        <m:r>
                                          <a:rPr lang="en-US" sz="2400" i="1">
                                            <a:latin typeface="Cambria Math" panose="02040503050406030204" pitchFamily="18" charset="0"/>
                                          </a:rPr>
                                          <m:t>2</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b="1" i="1">
                                            <a:latin typeface="Cambria Math" panose="02040503050406030204" pitchFamily="18" charset="0"/>
                                          </a:rPr>
                                          <m:t>𝒙</m:t>
                                        </m:r>
                                      </m:e>
                                      <m:sub>
                                        <m:r>
                                          <a:rPr lang="en-US" sz="2400" i="1">
                                            <a:latin typeface="Cambria Math" panose="02040503050406030204" pitchFamily="18" charset="0"/>
                                          </a:rPr>
                                          <m:t>𝑛</m:t>
                                        </m:r>
                                      </m:sub>
                                    </m:sSub>
                                  </m:e>
                                </m:d>
                              </m:e>
                              <m:sup>
                                <m:r>
                                  <a:rPr lang="en-US" sz="2400" i="1">
                                    <a:latin typeface="Cambria Math" panose="02040503050406030204" pitchFamily="18" charset="0"/>
                                  </a:rPr>
                                  <m:t>𝑇</m:t>
                                </m:r>
                              </m:sup>
                            </m:sSup>
                          </m:e>
                        </m:mr>
                        <m:mr>
                          <m:e>
                            <m:r>
                              <a:rPr lang="en-US" sz="2400" b="1" i="1">
                                <a:latin typeface="Cambria Math" panose="02040503050406030204" pitchFamily="18" charset="0"/>
                              </a:rPr>
                              <m:t>𝒀</m:t>
                            </m:r>
                            <m:r>
                              <a:rPr lang="en-US" sz="2400" i="1">
                                <a:latin typeface="Cambria Math" panose="02040503050406030204" pitchFamily="18" charset="0"/>
                              </a:rPr>
                              <m:t>=</m:t>
                            </m:r>
                            <m:sSup>
                              <m:sSupPr>
                                <m:ctrlPr>
                                  <a:rPr lang="en-US" sz="2400" i="1">
                                    <a:latin typeface="Cambria Math" panose="02040503050406030204" pitchFamily="18" charset="0"/>
                                  </a:rPr>
                                </m:ctrlPr>
                              </m:sSupPr>
                              <m:e>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b="1" i="1">
                                            <a:latin typeface="Cambria Math" panose="02040503050406030204" pitchFamily="18" charset="0"/>
                                          </a:rPr>
                                          <m:t>𝒚</m:t>
                                        </m:r>
                                      </m:e>
                                      <m:sub>
                                        <m:r>
                                          <a:rPr lang="en-US" sz="2400" i="1">
                                            <a:latin typeface="Cambria Math" panose="02040503050406030204" pitchFamily="18" charset="0"/>
                                          </a:rPr>
                                          <m:t>1</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b="1" i="1">
                                            <a:latin typeface="Cambria Math" panose="02040503050406030204" pitchFamily="18" charset="0"/>
                                          </a:rPr>
                                          <m:t>𝒚</m:t>
                                        </m:r>
                                      </m:e>
                                      <m:sub>
                                        <m:r>
                                          <a:rPr lang="en-US" sz="2400" i="1">
                                            <a:latin typeface="Cambria Math" panose="02040503050406030204" pitchFamily="18" charset="0"/>
                                          </a:rPr>
                                          <m:t>2</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b="1" i="1">
                                            <a:latin typeface="Cambria Math" panose="02040503050406030204" pitchFamily="18" charset="0"/>
                                          </a:rPr>
                                          <m:t>𝒚</m:t>
                                        </m:r>
                                      </m:e>
                                      <m:sub>
                                        <m:r>
                                          <a:rPr lang="en-US" sz="2400" i="1">
                                            <a:latin typeface="Cambria Math" panose="02040503050406030204" pitchFamily="18" charset="0"/>
                                          </a:rPr>
                                          <m:t>𝑛</m:t>
                                        </m:r>
                                      </m:sub>
                                    </m:sSub>
                                  </m:e>
                                </m:d>
                              </m:e>
                              <m:sup>
                                <m:r>
                                  <a:rPr lang="en-US" sz="2400" i="1">
                                    <a:latin typeface="Cambria Math" panose="02040503050406030204" pitchFamily="18" charset="0"/>
                                  </a:rPr>
                                  <m:t>𝑇</m:t>
                                </m:r>
                              </m:sup>
                            </m:sSup>
                            <m:r>
                              <a:rPr lang="en-US" sz="2400" i="1">
                                <a:latin typeface="Cambria Math" panose="02040503050406030204" pitchFamily="18" charset="0"/>
                              </a:rPr>
                              <m:t>=</m:t>
                            </m:r>
                            <m:r>
                              <a:rPr lang="en-US" sz="2400" i="1">
                                <a:latin typeface="Cambria Math" panose="02040503050406030204" pitchFamily="18" charset="0"/>
                              </a:rPr>
                              <m:t>𝑓</m:t>
                            </m:r>
                            <m:d>
                              <m:dPr>
                                <m:ctrlPr>
                                  <a:rPr lang="en-US" sz="2400" i="1">
                                    <a:latin typeface="Cambria Math" panose="02040503050406030204" pitchFamily="18" charset="0"/>
                                  </a:rPr>
                                </m:ctrlPr>
                              </m:dPr>
                              <m:e>
                                <m:r>
                                  <a:rPr lang="en-US" sz="2400" b="1" i="1">
                                    <a:latin typeface="Cambria Math" panose="02040503050406030204" pitchFamily="18" charset="0"/>
                                  </a:rPr>
                                  <m:t>𝑿</m:t>
                                </m:r>
                              </m:e>
                              <m:e>
                                <m:r>
                                  <m:rPr>
                                    <m:sty m:val="p"/>
                                  </m:rPr>
                                  <a:rPr lang="en-US" sz="2400">
                                    <a:latin typeface="Cambria Math" panose="02040503050406030204" pitchFamily="18" charset="0"/>
                                  </a:rPr>
                                  <m:t>Θ</m:t>
                                </m:r>
                              </m:e>
                            </m:d>
                          </m:e>
                        </m:mr>
                      </m:m>
                    </m:oMath>
                  </m:oMathPara>
                </a14:m>
                <a:endParaRPr lang="en-US" sz="2400" dirty="0"/>
              </a:p>
              <a:p>
                <a:pPr marL="0" indent="0">
                  <a:buNone/>
                </a:pPr>
                <a:r>
                  <a:rPr lang="en-US" sz="2400" dirty="0"/>
                  <a:t>Generation model </a:t>
                </a:r>
                <a:r>
                  <a:rPr lang="en-US" sz="2400" i="1" dirty="0"/>
                  <a:t>f</a:t>
                </a:r>
                <a:r>
                  <a:rPr lang="en-US" sz="2400" dirty="0"/>
                  <a:t>(</a:t>
                </a:r>
                <a:r>
                  <a:rPr lang="en-US" sz="2400" b="1" i="1" dirty="0"/>
                  <a:t>x</a:t>
                </a:r>
                <a:r>
                  <a:rPr lang="en-US" sz="2400" dirty="0"/>
                  <a:t> | Θ) is implemented by a RNN of </a:t>
                </a:r>
                <a:r>
                  <a:rPr lang="en-US" sz="2400" i="1" dirty="0"/>
                  <a:t>n</a:t>
                </a:r>
                <a:r>
                  <a:rPr lang="en-US" sz="2400" dirty="0"/>
                  <a:t> states (</a:t>
                </a:r>
                <a:r>
                  <a:rPr lang="en-US" sz="2400" b="1" i="1" dirty="0" err="1"/>
                  <a:t>x</a:t>
                </a:r>
                <a:r>
                  <a:rPr lang="en-US" sz="2400" i="1" baseline="-25000" dirty="0" err="1"/>
                  <a:t>t</a:t>
                </a:r>
                <a:r>
                  <a:rPr lang="en-US" sz="2400" dirty="0"/>
                  <a:t>, </a:t>
                </a:r>
                <a:r>
                  <a:rPr lang="en-US" sz="2400" b="1" i="1" dirty="0" err="1"/>
                  <a:t>h</a:t>
                </a:r>
                <a:r>
                  <a:rPr lang="en-US" sz="2400" i="1" baseline="-25000" dirty="0" err="1"/>
                  <a:t>t</a:t>
                </a:r>
                <a:r>
                  <a:rPr lang="en-US" sz="2400" dirty="0"/>
                  <a:t>, </a:t>
                </a:r>
                <a:r>
                  <a:rPr lang="en-US" sz="2400" b="1" i="1" dirty="0" err="1"/>
                  <a:t>o</a:t>
                </a:r>
                <a:r>
                  <a:rPr lang="en-US" sz="2400" i="1" baseline="-25000" dirty="0" err="1"/>
                  <a:t>t</a:t>
                </a:r>
                <a:r>
                  <a:rPr lang="en-US" sz="2400" dirty="0"/>
                  <a:t>) so that </a:t>
                </a:r>
                <a:r>
                  <a:rPr lang="en-US" sz="2400" b="1" i="1" dirty="0" err="1"/>
                  <a:t>o</a:t>
                </a:r>
                <a:r>
                  <a:rPr lang="en-US" sz="2400" i="1" baseline="-25000" dirty="0" err="1"/>
                  <a:t>t</a:t>
                </a:r>
                <a:r>
                  <a:rPr lang="en-US" sz="2400" dirty="0"/>
                  <a:t> = </a:t>
                </a:r>
                <a:r>
                  <a:rPr lang="en-US" sz="2400" b="1" i="1" dirty="0" err="1"/>
                  <a:t>y</a:t>
                </a:r>
                <a:r>
                  <a:rPr lang="en-US" sz="2400" i="1" baseline="-25000" dirty="0" err="1"/>
                  <a:t>t</a:t>
                </a:r>
                <a:r>
                  <a:rPr lang="en-US" sz="2400" dirty="0"/>
                  <a:t> for all </a:t>
                </a:r>
                <a:r>
                  <a:rPr lang="en-US" sz="2400" i="1" dirty="0"/>
                  <a:t>t</a:t>
                </a:r>
                <a:r>
                  <a:rPr lang="en-US" sz="2400" dirty="0"/>
                  <a:t> from 1 to </a:t>
                </a:r>
                <a:r>
                  <a:rPr lang="en-US" sz="2400" i="1" dirty="0"/>
                  <a:t>n</a:t>
                </a:r>
                <a:r>
                  <a:rPr lang="en-US" sz="2400"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1120" y="914399"/>
                <a:ext cx="12039600" cy="5176066"/>
              </a:xfrm>
              <a:blipFill>
                <a:blip r:embed="rId2"/>
                <a:stretch>
                  <a:fillRect l="-810" t="-942" r="-759" b="-4594"/>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8/6/2024</a:t>
            </a:r>
            <a:endParaRPr lang="en-US"/>
          </a:p>
        </p:txBody>
      </p:sp>
      <p:sp>
        <p:nvSpPr>
          <p:cNvPr id="5" name="Footer Placeholder 4"/>
          <p:cNvSpPr>
            <a:spLocks noGrp="1"/>
          </p:cNvSpPr>
          <p:nvPr>
            <p:ph type="ftr" sz="quarter" idx="11"/>
          </p:nvPr>
        </p:nvSpPr>
        <p:spPr/>
        <p:txBody>
          <a:bodyPr/>
          <a:lstStyle/>
          <a:p>
            <a:r>
              <a:rPr lang="en-US" smtClean="0"/>
              <a:t>Transformer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9</a:t>
            </a:fld>
            <a:endParaRPr lang="en-US"/>
          </a:p>
        </p:txBody>
      </p:sp>
    </p:spTree>
    <p:extLst>
      <p:ext uri="{BB962C8B-B14F-4D97-AF65-F5344CB8AC3E}">
        <p14:creationId xmlns:p14="http://schemas.microsoft.com/office/powerpoint/2010/main" val="264032197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2065</TotalTime>
  <Words>12002</Words>
  <Application>Microsoft Office PowerPoint</Application>
  <PresentationFormat>Widescreen</PresentationFormat>
  <Paragraphs>766</Paragraphs>
  <Slides>89</Slides>
  <Notes>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89</vt:i4>
      </vt:variant>
    </vt:vector>
  </HeadingPairs>
  <TitlesOfParts>
    <vt:vector size="95" baseType="lpstr">
      <vt:lpstr>DengXian</vt:lpstr>
      <vt:lpstr>Arial</vt:lpstr>
      <vt:lpstr>Calibri</vt:lpstr>
      <vt:lpstr>Cambria Math</vt:lpstr>
      <vt:lpstr>Times New Roman</vt:lpstr>
      <vt:lpstr>Office Theme</vt:lpstr>
      <vt:lpstr>Tutorial on deep transformer</vt:lpstr>
      <vt:lpstr>Abstract</vt:lpstr>
      <vt:lpstr>Table of contents</vt:lpstr>
      <vt:lpstr>1. Introduction</vt:lpstr>
      <vt:lpstr>1. Introduction</vt:lpstr>
      <vt:lpstr>1. Introduction</vt:lpstr>
      <vt:lpstr>1. Introduction</vt:lpstr>
      <vt:lpstr>1. Introduction</vt:lpstr>
      <vt:lpstr>1. Introduction</vt:lpstr>
      <vt:lpstr>1. Introduction</vt:lpstr>
      <vt:lpstr>2. Sequence generation and attention</vt:lpstr>
      <vt:lpstr>2. Sequence generation and attention</vt:lpstr>
      <vt:lpstr>2. Sequence generation and attention</vt:lpstr>
      <vt:lpstr>2. Sequence generation and attention</vt:lpstr>
      <vt:lpstr>2. Sequence generation and attention</vt:lpstr>
      <vt:lpstr>2. Sequence generation and attention</vt:lpstr>
      <vt:lpstr>2. Sequence generation and attention</vt:lpstr>
      <vt:lpstr>2. Sequence generation and attention</vt:lpstr>
      <vt:lpstr>2. Sequence generation and attention</vt:lpstr>
      <vt:lpstr>2. Sequence generation and attention</vt:lpstr>
      <vt:lpstr>2. Sequence generation and attention</vt:lpstr>
      <vt:lpstr>2. Sequence generation and attention</vt:lpstr>
      <vt:lpstr>2. Sequence generation and attention</vt:lpstr>
      <vt:lpstr>2. Sequence generation and attention</vt:lpstr>
      <vt:lpstr>2. Sequence generation and attention</vt:lpstr>
      <vt:lpstr>3. Transformer</vt:lpstr>
      <vt:lpstr>3. Transformer</vt:lpstr>
      <vt:lpstr>3. Transformer</vt:lpstr>
      <vt:lpstr>3. Transformer</vt:lpstr>
      <vt:lpstr>3. Transformer</vt:lpstr>
      <vt:lpstr>3. Transformer</vt:lpstr>
      <vt:lpstr>3. Transformer</vt:lpstr>
      <vt:lpstr>3. Transformer</vt:lpstr>
      <vt:lpstr>3. Transformer</vt:lpstr>
      <vt:lpstr>3. Transformer</vt:lpstr>
      <vt:lpstr>3. Transformer</vt:lpstr>
      <vt:lpstr>3. Transformer</vt:lpstr>
      <vt:lpstr>3. Transformer</vt:lpstr>
      <vt:lpstr>3. Transformer</vt:lpstr>
      <vt:lpstr>3. Transformer</vt:lpstr>
      <vt:lpstr>3. Transformer</vt:lpstr>
      <vt:lpstr>3. Transformer</vt:lpstr>
      <vt:lpstr>3. Transformer</vt:lpstr>
      <vt:lpstr>3. Transformer</vt:lpstr>
      <vt:lpstr>3. Transformer</vt:lpstr>
      <vt:lpstr>3. Transformer</vt:lpstr>
      <vt:lpstr>3. Transformer</vt:lpstr>
      <vt:lpstr>3. Transformer</vt:lpstr>
      <vt:lpstr>3. Transformer</vt:lpstr>
      <vt:lpstr>3. Transformer</vt:lpstr>
      <vt:lpstr>3. Transformer</vt:lpstr>
      <vt:lpstr>3. Transformer</vt:lpstr>
      <vt:lpstr>3. Transformer</vt:lpstr>
      <vt:lpstr>3. Transformer</vt:lpstr>
      <vt:lpstr>4. Pre-trained model</vt:lpstr>
      <vt:lpstr>4. Pre-trained model</vt:lpstr>
      <vt:lpstr>4. Pre-trained model</vt:lpstr>
      <vt:lpstr>4. Pre-trained model</vt:lpstr>
      <vt:lpstr>4. Pre-trained model</vt:lpstr>
      <vt:lpstr>4. Pre-trained model</vt:lpstr>
      <vt:lpstr>4. Pre-trained model</vt:lpstr>
      <vt:lpstr>4. Pre-trained model</vt:lpstr>
      <vt:lpstr>4. Pre-trained model</vt:lpstr>
      <vt:lpstr>4. Pre-trained model</vt:lpstr>
      <vt:lpstr>4. Pre-trained model</vt:lpstr>
      <vt:lpstr>4. Pre-trained model</vt:lpstr>
      <vt:lpstr>4. Pre-trained model</vt:lpstr>
      <vt:lpstr>4. Pre-trained model</vt:lpstr>
      <vt:lpstr>4. Pre-trained model</vt:lpstr>
      <vt:lpstr>4. Pre-trained model</vt:lpstr>
      <vt:lpstr>4. Pre-trained model</vt:lpstr>
      <vt:lpstr>4. Pre-trained model</vt:lpstr>
      <vt:lpstr>4. Pre-trained model</vt:lpstr>
      <vt:lpstr>4. Pre-trained model</vt:lpstr>
      <vt:lpstr>4. Pre-trained model</vt:lpstr>
      <vt:lpstr>4. Pre-trained model</vt:lpstr>
      <vt:lpstr>4. Pre-trained model</vt:lpstr>
      <vt:lpstr>4. Pre-trained model</vt:lpstr>
      <vt:lpstr>4. Pre-trained model</vt:lpstr>
      <vt:lpstr>4. Pre-trained model</vt:lpstr>
      <vt:lpstr>4. Pre-trained model</vt:lpstr>
      <vt:lpstr>4. Pre-trained model</vt:lpstr>
      <vt:lpstr>4. Pre-trained model</vt:lpstr>
      <vt:lpstr>4. Pre-trained model</vt:lpstr>
      <vt:lpstr>4. Pre-trained model</vt:lpstr>
      <vt:lpstr>4. Pre-trained model</vt:lpstr>
      <vt:lpstr>5. Conclusions</vt:lpstr>
      <vt:lpstr>References</vt:lpstr>
      <vt:lpstr>Thank you for attention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Loc Nguyen</dc:creator>
  <cp:lastModifiedBy>USER</cp:lastModifiedBy>
  <cp:revision>411</cp:revision>
  <dcterms:created xsi:type="dcterms:W3CDTF">2017-06-28T03:43:04Z</dcterms:created>
  <dcterms:modified xsi:type="dcterms:W3CDTF">2025-05-22T10:05:22Z</dcterms:modified>
</cp:coreProperties>
</file>